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70" r:id="rId7"/>
    <p:sldId id="257" r:id="rId8"/>
    <p:sldId id="271" r:id="rId9"/>
    <p:sldId id="281" r:id="rId10"/>
    <p:sldId id="282" r:id="rId11"/>
    <p:sldId id="272" r:id="rId12"/>
    <p:sldId id="279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44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2018/12/25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2018/12/25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699069" y="4325353"/>
            <a:ext cx="5210937" cy="955565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汇报人：安彦哲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106658-06DE-4BBF-9BC5-D8D346F76DCC}"/>
              </a:ext>
            </a:extLst>
          </p:cNvPr>
          <p:cNvSpPr txBox="1"/>
          <p:nvPr/>
        </p:nvSpPr>
        <p:spPr>
          <a:xfrm>
            <a:off x="595223" y="3075057"/>
            <a:ext cx="491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IDA</a:t>
            </a:r>
            <a:r>
              <a:rPr lang="zh-CN" altLang="en-US" sz="4000" dirty="0"/>
              <a:t>课程作业汇报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043144-6685-4BA7-8E14-4BED6521EB13}"/>
              </a:ext>
            </a:extLst>
          </p:cNvPr>
          <p:cNvSpPr txBox="1"/>
          <p:nvPr/>
        </p:nvSpPr>
        <p:spPr>
          <a:xfrm>
            <a:off x="3137139" y="1488757"/>
            <a:ext cx="5917721" cy="2895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数据预处理</a:t>
            </a:r>
            <a:endParaRPr lang="en-US" altLang="zh-CN" sz="32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分类算法</a:t>
            </a:r>
            <a:endParaRPr lang="en-US" altLang="zh-CN" sz="32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/>
              <a:t>Logistic</a:t>
            </a:r>
            <a:r>
              <a:rPr lang="zh-CN" altLang="en-US" sz="3200" dirty="0"/>
              <a:t>回归模型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10E8A-9AB7-4DD3-A3F9-BF0FA403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数据预处理</a:t>
            </a:r>
            <a:endParaRPr lang="en-US" altLang="zh-CN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B5EFE2F-D45C-426E-8797-30A82C16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根据缺失率来判断如何处理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缺失率极高，直接删除字段（</a:t>
            </a:r>
            <a:r>
              <a:rPr lang="en-US" altLang="zh-CN" dirty="0"/>
              <a:t>weight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缺失率极低，根据众数来填补（</a:t>
            </a:r>
            <a:r>
              <a:rPr lang="en-US" altLang="zh-CN" dirty="0"/>
              <a:t>race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缺失率较高且直观上与分类预测无关，直接删除字段（</a:t>
            </a:r>
            <a:r>
              <a:rPr lang="en-US" altLang="zh-CN" dirty="0"/>
              <a:t>payer code</a:t>
            </a:r>
            <a:r>
              <a:rPr lang="zh-CN" altLang="en-US" dirty="0"/>
              <a:t>和</a:t>
            </a:r>
            <a:r>
              <a:rPr lang="en-US" altLang="zh-CN" dirty="0"/>
              <a:t>medical </a:t>
            </a:r>
            <a:r>
              <a:rPr lang="en-US" altLang="zh-CN" dirty="0" err="1"/>
              <a:t>speciality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移除无关记录（</a:t>
            </a:r>
            <a:r>
              <a:rPr lang="en-US" altLang="zh-CN" dirty="0"/>
              <a:t>expired</a:t>
            </a:r>
            <a:r>
              <a:rPr lang="zh-CN" altLang="en-US" dirty="0"/>
              <a:t>和</a:t>
            </a:r>
            <a:r>
              <a:rPr lang="en-US" altLang="zh-CN" dirty="0"/>
              <a:t>hospice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11 / 13 / 14 / 19 / 20 / 21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保留相关记录（即有关糖尿病患者的记录）</a:t>
            </a:r>
          </a:p>
        </p:txBody>
      </p:sp>
    </p:spTree>
    <p:extLst>
      <p:ext uri="{BB962C8B-B14F-4D97-AF65-F5344CB8AC3E}">
        <p14:creationId xmlns:p14="http://schemas.microsoft.com/office/powerpoint/2010/main" val="26915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分类算法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9F94B5-5C17-47C0-9F6E-FEFC81A4D219}"/>
              </a:ext>
            </a:extLst>
          </p:cNvPr>
          <p:cNvSpPr txBox="1"/>
          <p:nvPr/>
        </p:nvSpPr>
        <p:spPr>
          <a:xfrm>
            <a:off x="4093828" y="2679994"/>
            <a:ext cx="5120423" cy="189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朴素贝叶斯分类模型</a:t>
            </a:r>
            <a:endParaRPr lang="en-US" altLang="zh-CN" sz="32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/>
              <a:t>KNN</a:t>
            </a:r>
            <a:r>
              <a:rPr lang="zh-CN" altLang="en-US" sz="3200" dirty="0"/>
              <a:t>分类模型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8AD0-684D-4373-82BA-7B019055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朴素贝叶斯分类模型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DD88B41-87E2-4F6B-B3A0-F760530F4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841740"/>
                <a:ext cx="9982200" cy="40328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dirty="0"/>
                  <a:t>根据贝叶斯定理来进行分类和预测</a:t>
                </a:r>
                <a:endParaRPr lang="en-US" altLang="zh-CN" dirty="0"/>
              </a:p>
              <a:p>
                <a:pPr>
                  <a:lnSpc>
                    <a:spcPct val="160000"/>
                  </a:lnSpc>
                </a:pPr>
                <a:r>
                  <a:rPr lang="zh-CN" altLang="en-US" dirty="0"/>
                  <a:t>算法流程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随机划分训练集和测试集（</a:t>
                </a:r>
                <a:r>
                  <a:rPr lang="en-US" altLang="zh-CN" dirty="0"/>
                  <a:t>0.67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0.75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根据</a:t>
                </a:r>
                <a:r>
                  <a:rPr lang="en-US" altLang="zh-CN" dirty="0"/>
                  <a:t>readmitted</a:t>
                </a:r>
                <a:r>
                  <a:rPr lang="zh-CN" altLang="en-US" dirty="0"/>
                  <a:t>对训练集进行分类（</a:t>
                </a:r>
                <a:r>
                  <a:rPr lang="en-US" altLang="zh-CN" dirty="0"/>
                  <a:t>&gt;30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&lt;30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统计不同类别的各个属性的条件概率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离散值：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连续值：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对测试集中的记录进行预测并计算精度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DD88B41-87E2-4F6B-B3A0-F760530F4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841740"/>
                <a:ext cx="9982200" cy="4032849"/>
              </a:xfrm>
              <a:blipFill>
                <a:blip r:embed="rId2"/>
                <a:stretch>
                  <a:fillRect l="-1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5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8AD0-684D-4373-82BA-7B019055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KNN</a:t>
            </a:r>
            <a:r>
              <a:rPr lang="zh-CN" altLang="en-US" dirty="0"/>
              <a:t>分类模型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DD88B41-87E2-4F6B-B3A0-F760530F4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841740"/>
                <a:ext cx="9982200" cy="403284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根据记录之间的欧几里得距离来进行分类和预测</a:t>
                </a:r>
                <a:endParaRPr lang="en-US" altLang="zh-CN" dirty="0"/>
              </a:p>
              <a:p>
                <a:pPr>
                  <a:lnSpc>
                    <a:spcPct val="160000"/>
                  </a:lnSpc>
                </a:pPr>
                <a:r>
                  <a:rPr lang="zh-CN" altLang="en-US" dirty="0"/>
                  <a:t>算法流程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随机划分训练集和测试集（</a:t>
                </a:r>
                <a:r>
                  <a:rPr lang="en-US" altLang="zh-CN" dirty="0"/>
                  <a:t>0.67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0.75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统计连续值属性的最大值（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）和最小值（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对于测试集中的每一条记录，计算求出与其距离（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Euclid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）最近的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）条记录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离散值：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𝑒𝑞𝑢𝑎𝑙𝑠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𝑒𝑞𝑢𝑎𝑙𝑠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连续值：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根据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条记录的</a:t>
                </a:r>
                <a:r>
                  <a:rPr lang="en-US" altLang="zh-CN" dirty="0"/>
                  <a:t>readmitted</a:t>
                </a:r>
                <a:r>
                  <a:rPr lang="zh-CN" altLang="en-US" dirty="0"/>
                  <a:t>取值进行预测</a:t>
                </a:r>
                <a:endParaRPr lang="zh-CN" altLang="en-US" i="1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DD88B41-87E2-4F6B-B3A0-F760530F4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841740"/>
                <a:ext cx="9982200" cy="4032849"/>
              </a:xfrm>
              <a:blipFill>
                <a:blip r:embed="rId2"/>
                <a:stretch>
                  <a:fillRect l="-1465" b="-1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8AD0-684D-4373-82BA-7B019055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结果对比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B9B2A8A-1A7E-4CCF-8AE5-473538B2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60551"/>
              </p:ext>
            </p:extLst>
          </p:nvPr>
        </p:nvGraphicFramePr>
        <p:xfrm>
          <a:off x="1971412" y="2286000"/>
          <a:ext cx="8577744" cy="261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9248">
                  <a:extLst>
                    <a:ext uri="{9D8B030D-6E8A-4147-A177-3AD203B41FA5}">
                      <a16:colId xmlns:a16="http://schemas.microsoft.com/office/drawing/2014/main" val="3306639012"/>
                    </a:ext>
                  </a:extLst>
                </a:gridCol>
                <a:gridCol w="2859248">
                  <a:extLst>
                    <a:ext uri="{9D8B030D-6E8A-4147-A177-3AD203B41FA5}">
                      <a16:colId xmlns:a16="http://schemas.microsoft.com/office/drawing/2014/main" val="1847476993"/>
                    </a:ext>
                  </a:extLst>
                </a:gridCol>
                <a:gridCol w="2859248">
                  <a:extLst>
                    <a:ext uri="{9D8B030D-6E8A-4147-A177-3AD203B41FA5}">
                      <a16:colId xmlns:a16="http://schemas.microsoft.com/office/drawing/2014/main" val="4104898241"/>
                    </a:ext>
                  </a:extLst>
                </a:gridCol>
              </a:tblGrid>
              <a:tr h="849385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         Ratio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0.67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sz="2000" dirty="0"/>
                        <a:t>0.75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19034"/>
                  </a:ext>
                </a:extLst>
              </a:tr>
              <a:tr h="849385">
                <a:tc>
                  <a:txBody>
                    <a:bodyPr/>
                    <a:lstStyle/>
                    <a:p>
                      <a:pPr algn="ctr"/>
                      <a:endParaRPr lang="en-US" altLang="zh-CN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朴素贝叶斯分类模型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51.73%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52.19%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3851"/>
                  </a:ext>
                </a:extLst>
              </a:tr>
              <a:tr h="849385">
                <a:tc>
                  <a:txBody>
                    <a:bodyPr/>
                    <a:lstStyle/>
                    <a:p>
                      <a:pPr algn="ctr"/>
                      <a:endParaRPr lang="en-US" altLang="zh-CN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分类模型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47.24%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47.75%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1714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76DD0F-F65B-45F5-8D5E-D8524F4BC330}"/>
              </a:ext>
            </a:extLst>
          </p:cNvPr>
          <p:cNvCxnSpPr>
            <a:cxnSpLocks/>
          </p:cNvCxnSpPr>
          <p:nvPr/>
        </p:nvCxnSpPr>
        <p:spPr>
          <a:xfrm>
            <a:off x="2841771" y="2275514"/>
            <a:ext cx="1992385" cy="9332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7D792-71AD-43F3-872B-B24431A23805}"/>
              </a:ext>
            </a:extLst>
          </p:cNvPr>
          <p:cNvCxnSpPr>
            <a:cxnSpLocks/>
          </p:cNvCxnSpPr>
          <p:nvPr/>
        </p:nvCxnSpPr>
        <p:spPr>
          <a:xfrm>
            <a:off x="1971412" y="2747394"/>
            <a:ext cx="2862744" cy="4613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269C9-3DEB-45DF-819C-A197F1C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Logistic</a:t>
            </a:r>
            <a:r>
              <a:rPr lang="zh-CN" altLang="en-US" dirty="0"/>
              <a:t>回归模型</a:t>
            </a:r>
            <a:endParaRPr lang="en-US" altLang="zh-CN" dirty="0"/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C6412DD-86B5-47C9-9EF9-CF941692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016829"/>
            <a:ext cx="6839474" cy="35424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手动实现较为困难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sklearn</a:t>
            </a:r>
            <a:r>
              <a:rPr lang="zh-CN" altLang="en-US" dirty="0"/>
              <a:t>中的相关</a:t>
            </a:r>
            <a:r>
              <a:rPr lang="en-US" altLang="zh-CN" dirty="0"/>
              <a:t>API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对离散值进行处理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/>
              <a:t>RandomizedLogisticRegression</a:t>
            </a:r>
            <a:r>
              <a:rPr lang="zh-CN" altLang="en-US" dirty="0"/>
              <a:t>：进行特征选择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 err="1"/>
              <a:t>LogisticRegression</a:t>
            </a:r>
            <a:r>
              <a:rPr lang="zh-CN" altLang="en-US" dirty="0"/>
              <a:t>：逻辑回归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D2881-038E-4A73-BDAE-495FD3D28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59" y="3103927"/>
            <a:ext cx="2707620" cy="9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0A5C77-CC9F-4B88-A447-B2EA5965F6A5}"/>
              </a:ext>
            </a:extLst>
          </p:cNvPr>
          <p:cNvSpPr txBox="1"/>
          <p:nvPr/>
        </p:nvSpPr>
        <p:spPr>
          <a:xfrm>
            <a:off x="2758911" y="3044279"/>
            <a:ext cx="6674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6489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318</Words>
  <Application>Microsoft Office PowerPoint</Application>
  <PresentationFormat>宽屏</PresentationFormat>
  <Paragraphs>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Cambria Math</vt:lpstr>
      <vt:lpstr>Euphemia</vt:lpstr>
      <vt:lpstr>Wingdings</vt:lpstr>
      <vt:lpstr>学术文献 16x9</vt:lpstr>
      <vt:lpstr>PowerPoint 演示文稿</vt:lpstr>
      <vt:lpstr>PowerPoint 演示文稿</vt:lpstr>
      <vt:lpstr>数据预处理</vt:lpstr>
      <vt:lpstr>分类算法</vt:lpstr>
      <vt:lpstr>朴素贝叶斯分类模型</vt:lpstr>
      <vt:lpstr>KNN分类模型</vt:lpstr>
      <vt:lpstr>结果对比</vt:lpstr>
      <vt:lpstr>Logistic回归模型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2018-11-01T07:58:29Z</dcterms:created>
  <dcterms:modified xsi:type="dcterms:W3CDTF">2018-12-25T03:32:05Z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