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T Rounds Condensed" charset="1" panose="02000506030000020003"/>
      <p:regular r:id="rId22"/>
    </p:embeddedFont>
    <p:embeddedFont>
      <p:font typeface="Trebuchet MS Bold" charset="1" panose="020B0703020202020204"/>
      <p:regular r:id="rId23"/>
    </p:embeddedFont>
    <p:embeddedFont>
      <p:font typeface="Trebuchet MS" charset="1" panose="020B0603020202020204"/>
      <p:regular r:id="rId24"/>
    </p:embeddedFont>
    <p:embeddedFont>
      <p:font typeface="Times New Roman" charset="1" panose="02030502070405020303"/>
      <p:regular r:id="rId25"/>
    </p:embeddedFont>
    <p:embeddedFont>
      <p:font typeface="TT Rounds Condensed Bold" charset="1" panose="020008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SOLOMON MANOVA.P</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FAB5C6039F810B4A5E94AF11448FD6A5</a:t>
            </a:r>
          </a:p>
          <a:p>
            <a:pPr algn="l">
              <a:lnSpc>
                <a:spcPts val="4320"/>
              </a:lnSpc>
            </a:pPr>
            <a:r>
              <a:rPr lang="en-US" sz="3600" spc="33">
                <a:solidFill>
                  <a:srgbClr val="000000"/>
                </a:solidFill>
                <a:latin typeface="TT Rounds Condensed"/>
                <a:ea typeface="TT Rounds Condensed"/>
                <a:cs typeface="TT Rounds Condensed"/>
                <a:sym typeface="TT Rounds Condensed"/>
              </a:rPr>
              <a:t>DEPARTMENT: 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DON BOSCO ARTS &amp; SCIENCE COLLEGE, CHENNAI</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2464117" y="2555558"/>
            <a:ext cx="8837295" cy="3849053"/>
          </a:xfrm>
          <a:prstGeom prst="rect">
            <a:avLst/>
          </a:prstGeom>
        </p:spPr>
        <p:txBody>
          <a:bodyPr anchor="t" rtlCol="false" tIns="0" lIns="0" bIns="0" rIns="0">
            <a:spAutoFit/>
          </a:bodyPr>
          <a:lstStyle/>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Descriptive Analytics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Predictive Modeling</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Regression Analysis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Clustering</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Classification</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Time Series Analysis</a:t>
            </a:r>
          </a:p>
          <a:p>
            <a:pPr algn="l" marL="651510" indent="-325755" lvl="1">
              <a:lnSpc>
                <a:spcPts val="4320"/>
              </a:lnSpc>
              <a:buAutoNum type="arabicPeriod" startAt="1"/>
            </a:pPr>
            <a:r>
              <a:rPr lang="en-US" b="true" sz="3600">
                <a:solidFill>
                  <a:srgbClr val="000000"/>
                </a:solidFill>
                <a:latin typeface="Times New Roman Bold"/>
                <a:ea typeface="Times New Roman Bold"/>
                <a:cs typeface="Times New Roman Bold"/>
                <a:sym typeface="Times New Roman Bold"/>
              </a:rPr>
              <a:t>Decision Trees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16022002"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a:p>
            <a:pPr algn="l">
              <a:lnSpc>
                <a:spcPts val="8640"/>
              </a:lnSpc>
            </a:pPr>
          </a:p>
          <a:p>
            <a:pPr algn="l">
              <a:lnSpc>
                <a:spcPts val="8640"/>
              </a:lnSpc>
            </a:pPr>
          </a:p>
        </p:txBody>
      </p:sp>
      <p:pic>
        <p:nvPicPr>
          <p:cNvPr name="Picture 30" id="30"/>
          <p:cNvPicPr>
            <a:picLocks noChangeAspect="true"/>
          </p:cNvPicPr>
          <p:nvPr/>
        </p:nvPicPr>
        <p:blipFill>
          <a:blip r:embed="rId3"/>
          <a:stretch>
            <a:fillRect/>
          </a:stretch>
        </p:blipFill>
        <p:spPr>
          <a:xfrm rot="0">
            <a:off x="-345758" y="692467"/>
            <a:ext cx="15121890" cy="975741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768918" y="2798445"/>
            <a:ext cx="5913120" cy="6335078"/>
          </a:xfrm>
          <a:prstGeom prst="rect">
            <a:avLst/>
          </a:prstGeom>
        </p:spPr>
        <p:txBody>
          <a:bodyPr anchor="t" rtlCol="false" tIns="0" lIns="0" bIns="0" rIns="0">
            <a:spAutoFit/>
          </a:bodyPr>
          <a:lstStyle/>
          <a:p>
            <a:pPr algn="l">
              <a:lnSpc>
                <a:spcPts val="3240"/>
              </a:lnSpc>
            </a:pPr>
            <a:r>
              <a:rPr lang="en-US" sz="2700">
                <a:solidFill>
                  <a:srgbClr val="000000"/>
                </a:solidFill>
                <a:latin typeface="Times New Roman"/>
                <a:ea typeface="Times New Roman"/>
                <a:cs typeface="Times New Roman"/>
                <a:sym typeface="Times New Roman"/>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917723" y="3097276"/>
            <a:ext cx="12706962" cy="2209800"/>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Current Employee Rating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5672772"/>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l">
              <a:lnSpc>
                <a:spcPts val="7650"/>
              </a:lnSpc>
            </a:pPr>
          </a:p>
          <a:p>
            <a:pPr algn="l">
              <a:lnSpc>
                <a:spcPts val="3600"/>
              </a:lnSpc>
            </a:pPr>
            <a:r>
              <a:rPr lang="en-US" sz="3000" spc="15">
                <a:solidFill>
                  <a:srgbClr val="000000"/>
                </a:solidFill>
                <a:latin typeface="Times New Roman"/>
                <a:ea typeface="Times New Roman"/>
                <a:cs typeface="Times New Roman"/>
                <a:sym typeface="Times New Roman"/>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577340" y="3169920"/>
            <a:ext cx="11704320" cy="3999547"/>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Total Employees: The dataset includes 1,038 employees across various business units.</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Average Ratings: The overall average employee rating across all units is approximately 2.95.</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Top and Bottom Units:</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Highest Average Rating: SVG (3.03)</a:t>
            </a:r>
          </a:p>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Lowest Average Rating: TNS (2.79)</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8702" y="1344295"/>
            <a:ext cx="7484745" cy="89417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l">
              <a:lnSpc>
                <a:spcPts val="5759"/>
              </a:lnSpc>
            </a:pPr>
          </a:p>
          <a:p>
            <a:pPr algn="l">
              <a:lnSpc>
                <a:spcPts val="3240"/>
              </a:lnSpc>
            </a:pPr>
            <a:r>
              <a:rPr lang="en-US" b="true" sz="2700" spc="7">
                <a:solidFill>
                  <a:srgbClr val="000000"/>
                </a:solidFill>
                <a:latin typeface="Times New Roman Bold"/>
                <a:ea typeface="Times New Roman Bold"/>
                <a:cs typeface="Times New Roman Bold"/>
                <a:sym typeface="Times New Roman Bold"/>
              </a:rPr>
              <a:t>1. </a:t>
            </a:r>
            <a:r>
              <a:rPr lang="en-US" sz="2700" spc="7">
                <a:solidFill>
                  <a:srgbClr val="000000"/>
                </a:solidFill>
                <a:latin typeface="Times New Roman"/>
                <a:ea typeface="Times New Roman"/>
                <a:cs typeface="Times New Roman"/>
                <a:sym typeface="Times New Roman"/>
              </a:rPr>
              <a:t>Human Resources (HR).</a:t>
            </a:r>
          </a:p>
          <a:p>
            <a:pPr algn="l">
              <a:lnSpc>
                <a:spcPts val="3240"/>
              </a:lnSpc>
            </a:pPr>
            <a:r>
              <a:rPr lang="en-US" b="true" sz="2700" spc="7">
                <a:solidFill>
                  <a:srgbClr val="000000"/>
                </a:solidFill>
                <a:latin typeface="Times New Roman Bold"/>
                <a:ea typeface="Times New Roman Bold"/>
                <a:cs typeface="Times New Roman Bold"/>
                <a:sym typeface="Times New Roman Bold"/>
              </a:rPr>
              <a:t>2. </a:t>
            </a:r>
            <a:r>
              <a:rPr lang="en-US" sz="2700" spc="7">
                <a:solidFill>
                  <a:srgbClr val="000000"/>
                </a:solidFill>
                <a:latin typeface="Times New Roman"/>
                <a:ea typeface="Times New Roman"/>
                <a:cs typeface="Times New Roman"/>
                <a:sym typeface="Times New Roman"/>
              </a:rPr>
              <a:t>Management and Leadership.</a:t>
            </a:r>
          </a:p>
          <a:p>
            <a:pPr algn="l">
              <a:lnSpc>
                <a:spcPts val="3240"/>
              </a:lnSpc>
            </a:pPr>
            <a:r>
              <a:rPr lang="en-US" sz="2700" spc="7">
                <a:solidFill>
                  <a:srgbClr val="000000"/>
                </a:solidFill>
                <a:latin typeface="Times New Roman"/>
                <a:ea typeface="Times New Roman"/>
                <a:cs typeface="Times New Roman"/>
                <a:sym typeface="Times New Roman"/>
              </a:rPr>
              <a:t>3. Employee Development Teams.</a:t>
            </a:r>
          </a:p>
          <a:p>
            <a:pPr algn="l">
              <a:lnSpc>
                <a:spcPts val="3240"/>
              </a:lnSpc>
            </a:pPr>
            <a:r>
              <a:rPr lang="en-US" sz="2700" spc="7">
                <a:solidFill>
                  <a:srgbClr val="000000"/>
                </a:solidFill>
                <a:latin typeface="Times New Roman"/>
                <a:ea typeface="Times New Roman"/>
                <a:cs typeface="Times New Roman"/>
                <a:sym typeface="Times New Roman"/>
              </a:rPr>
              <a:t>4. Business Unit Heads.</a:t>
            </a:r>
          </a:p>
          <a:p>
            <a:pPr algn="l">
              <a:lnSpc>
                <a:spcPts val="3240"/>
              </a:lnSpc>
            </a:pPr>
            <a:r>
              <a:rPr lang="en-US" sz="2700" spc="7">
                <a:solidFill>
                  <a:srgbClr val="000000"/>
                </a:solidFill>
                <a:latin typeface="Times New Roman"/>
                <a:ea typeface="Times New Roman"/>
                <a:cs typeface="Times New Roman"/>
                <a:sym typeface="Times New Roman"/>
              </a:rPr>
              <a:t>5. Analytics and Strategy Teams.</a:t>
            </a:r>
          </a:p>
          <a:p>
            <a:pPr algn="l">
              <a:lnSpc>
                <a:spcPts val="3240"/>
              </a:lnSpc>
            </a:pPr>
            <a:r>
              <a:rPr lang="en-US" sz="2700" spc="7">
                <a:solidFill>
                  <a:srgbClr val="000000"/>
                </a:solidFill>
                <a:latin typeface="Times New Roman"/>
                <a:ea typeface="Times New Roman"/>
                <a:cs typeface="Times New Roman"/>
                <a:sym typeface="Times New Roman"/>
              </a:rPr>
              <a:t>6. Compensation and Benefits Teams.</a:t>
            </a:r>
          </a:p>
          <a:p>
            <a:pPr algn="l">
              <a:lnSpc>
                <a:spcPts val="3240"/>
              </a:lnSpc>
            </a:pPr>
            <a:r>
              <a:rPr lang="en-US" sz="2700" spc="7">
                <a:solidFill>
                  <a:srgbClr val="000000"/>
                </a:solidFill>
                <a:latin typeface="Times New Roman"/>
                <a:ea typeface="Times New Roman"/>
                <a:cs typeface="Times New Roman"/>
                <a:sym typeface="Times New Roman"/>
              </a:rPr>
              <a:t>7. Employee Engagement Committees.</a:t>
            </a:r>
          </a:p>
          <a:p>
            <a:pPr algn="l">
              <a:lnSpc>
                <a:spcPts val="3240"/>
              </a:lnSpc>
            </a:pPr>
            <a:r>
              <a:rPr lang="en-US" sz="2700" spc="7">
                <a:solidFill>
                  <a:srgbClr val="000000"/>
                </a:solidFill>
                <a:latin typeface="Times New Roman"/>
                <a:ea typeface="Times New Roman"/>
                <a:cs typeface="Times New Roman"/>
                <a:sym typeface="Times New Roman"/>
              </a:rPr>
              <a:t>8. Talent Acquisition Teams.</a:t>
            </a:r>
          </a:p>
          <a:p>
            <a:pPr algn="l">
              <a:lnSpc>
                <a:spcPts val="3240"/>
              </a:lnSpc>
            </a:pPr>
            <a:r>
              <a:rPr lang="en-US" sz="2700" spc="7">
                <a:solidFill>
                  <a:srgbClr val="000000"/>
                </a:solidFill>
                <a:latin typeface="Times New Roman"/>
                <a:ea typeface="Times New Roman"/>
                <a:cs typeface="Times New Roman"/>
                <a:sym typeface="Times New Roman"/>
              </a:rPr>
              <a:t>9. Legal and Compliance Departments.</a:t>
            </a:r>
          </a:p>
          <a:p>
            <a:pPr algn="l">
              <a:lnSpc>
                <a:spcPts val="3240"/>
              </a:lnSpc>
            </a:pPr>
            <a:r>
              <a:rPr lang="en-US" sz="2700" spc="7">
                <a:solidFill>
                  <a:srgbClr val="000000"/>
                </a:solidFill>
                <a:latin typeface="Times New Roman"/>
                <a:ea typeface="Times New Roman"/>
                <a:cs typeface="Times New Roman"/>
                <a:sym typeface="Times New Roman"/>
              </a:rPr>
              <a:t>10. Board of Directors or Executive Committee.</a:t>
            </a:r>
          </a:p>
          <a:p>
            <a:pPr algn="l">
              <a:lnSpc>
                <a:spcPts val="3240"/>
              </a:lnSpc>
            </a:pPr>
            <a:r>
              <a:rPr lang="en-US" sz="2700" spc="7">
                <a:solidFill>
                  <a:srgbClr val="000000"/>
                </a:solidFill>
                <a:latin typeface="Times New Roman"/>
                <a:ea typeface="Times New Roman"/>
                <a:cs typeface="Times New Roman"/>
                <a:sym typeface="Times New Roman"/>
              </a:rPr>
              <a:t>11. Financial Planning and Analysis (FP&amp;A) Teams.</a:t>
            </a:r>
          </a:p>
          <a:p>
            <a:pPr algn="l">
              <a:lnSpc>
                <a:spcPts val="3240"/>
              </a:lnSpc>
            </a:pPr>
            <a:r>
              <a:rPr lang="en-US" sz="2700" spc="7">
                <a:solidFill>
                  <a:srgbClr val="000000"/>
                </a:solidFill>
                <a:latin typeface="Times New Roman"/>
                <a:ea typeface="Times New Roman"/>
                <a:cs typeface="Times New Roman"/>
                <a:sym typeface="Times New Roman"/>
              </a:rPr>
              <a:t>12. IT and Data Analytics Teams.</a:t>
            </a:r>
          </a:p>
          <a:p>
            <a:pPr algn="l">
              <a:lnSpc>
                <a:spcPts val="3240"/>
              </a:lnSpc>
            </a:pPr>
            <a:r>
              <a:rPr lang="en-US" sz="2700" spc="7">
                <a:solidFill>
                  <a:srgbClr val="000000"/>
                </a:solidFill>
                <a:latin typeface="Times New Roman"/>
                <a:ea typeface="Times New Roman"/>
                <a:cs typeface="Times New Roman"/>
                <a:sym typeface="Times New Roman"/>
              </a:rPr>
              <a:t>13. Firms and Industry.</a:t>
            </a: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3240"/>
              </a:lnSpc>
            </a:pPr>
          </a:p>
          <a:p>
            <a:pPr algn="l">
              <a:lnSpc>
                <a:spcPts val="5759"/>
              </a:lnSpc>
            </a:pPr>
          </a:p>
          <a:p>
            <a:pPr algn="l">
              <a:lnSpc>
                <a:spcPts val="3240"/>
              </a:lnSpc>
            </a:pP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1677353"/>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a:p>
            <a:pPr algn="l">
              <a:lnSpc>
                <a:spcPts val="6480"/>
              </a:lnSpc>
            </a:pP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5966460" y="3272790"/>
            <a:ext cx="5913120" cy="7534275"/>
          </a:xfrm>
          <a:prstGeom prst="rect">
            <a:avLst/>
          </a:prstGeom>
        </p:spPr>
        <p:txBody>
          <a:bodyPr anchor="t" rtlCol="false" tIns="0" lIns="0" bIns="0" rIns="0">
            <a:spAutoFit/>
          </a:bodyPr>
          <a:lstStyle/>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Filtering: </a:t>
            </a:r>
            <a:r>
              <a:rPr lang="en-US" sz="2700" spc="25">
                <a:solidFill>
                  <a:srgbClr val="000000"/>
                </a:solidFill>
                <a:latin typeface="TT Rounds Condensed"/>
                <a:ea typeface="TT Rounds Condensed"/>
                <a:cs typeface="TT Rounds Condensed"/>
                <a:sym typeface="TT Rounds Condensed"/>
              </a:rPr>
              <a:t>To focus on targeted analysis, remove error reduction,customization etc.</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Conditional formatting:</a:t>
            </a:r>
            <a:r>
              <a:rPr lang="en-US" sz="2700" spc="25">
                <a:solidFill>
                  <a:srgbClr val="000000"/>
                </a:solidFill>
                <a:latin typeface="TT Rounds Condensed"/>
                <a:ea typeface="TT Rounds Condensed"/>
                <a:cs typeface="TT Rounds Condensed"/>
                <a:sym typeface="TT Rounds Condensed"/>
              </a:rPr>
              <a:t> To visual insights,quick analysis,error detection,focus on priorities.</a:t>
            </a:r>
          </a:p>
          <a:p>
            <a:pPr algn="l" marL="488632" indent="-244316" lvl="1">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Pivot Table &amp; Graphs:</a:t>
            </a:r>
            <a:r>
              <a:rPr lang="en-US" sz="2700" spc="25">
                <a:solidFill>
                  <a:srgbClr val="000000"/>
                </a:solidFill>
                <a:latin typeface="TT Rounds Condensed"/>
                <a:ea typeface="TT Rounds Condensed"/>
                <a:cs typeface="TT Rounds Condensed"/>
                <a:sym typeface="TT Rounds Condensed"/>
              </a:rPr>
              <a:t> Data Summarization,Filtering and Sorting,CrossTabulation,Flexibility,Data Visualization,Interactive Analysis,Multiple Chart Types,Enhanced Communication.</a:t>
            </a: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a:p>
            <a:pPr algn="l" marL="488632" indent="-244316" lvl="1">
              <a:lnSpc>
                <a:spcPts val="324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638937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a:p>
            <a:pPr algn="l">
              <a:lnSpc>
                <a:spcPts val="8640"/>
              </a:lnSpc>
            </a:pPr>
          </a:p>
          <a:p>
            <a:pPr algn="l">
              <a:lnSpc>
                <a:spcPts val="3240"/>
              </a:lnSpc>
            </a:pPr>
            <a:r>
              <a:rPr lang="en-US" sz="2700">
                <a:solidFill>
                  <a:srgbClr val="000000"/>
                </a:solidFill>
                <a:latin typeface="Times New Roman"/>
                <a:ea typeface="Times New Roman"/>
                <a:cs typeface="Times New Roman"/>
                <a:sym typeface="Times New Roman"/>
              </a:rPr>
              <a:t>Employee data set- Kaggle</a:t>
            </a:r>
          </a:p>
          <a:p>
            <a:pPr algn="l">
              <a:lnSpc>
                <a:spcPts val="3240"/>
              </a:lnSpc>
            </a:pPr>
            <a:r>
              <a:rPr lang="en-US" sz="2700">
                <a:solidFill>
                  <a:srgbClr val="000000"/>
                </a:solidFill>
                <a:latin typeface="Times New Roman"/>
                <a:ea typeface="Times New Roman"/>
                <a:cs typeface="Times New Roman"/>
                <a:sym typeface="Times New Roman"/>
              </a:rPr>
              <a:t>Features:</a:t>
            </a:r>
          </a:p>
          <a:p>
            <a:pPr algn="l">
              <a:lnSpc>
                <a:spcPts val="3240"/>
              </a:lnSpc>
            </a:pPr>
            <a:r>
              <a:rPr lang="en-US" sz="2700">
                <a:solidFill>
                  <a:srgbClr val="000000"/>
                </a:solidFill>
                <a:latin typeface="Times New Roman"/>
                <a:ea typeface="Times New Roman"/>
                <a:cs typeface="Times New Roman"/>
                <a:sym typeface="Times New Roman"/>
              </a:rPr>
              <a:t>	Employment ID</a:t>
            </a:r>
          </a:p>
          <a:p>
            <a:pPr algn="l">
              <a:lnSpc>
                <a:spcPts val="3240"/>
              </a:lnSpc>
            </a:pPr>
            <a:r>
              <a:rPr lang="en-US" sz="2700">
                <a:solidFill>
                  <a:srgbClr val="000000"/>
                </a:solidFill>
                <a:latin typeface="Times New Roman"/>
                <a:ea typeface="Times New Roman"/>
                <a:cs typeface="Times New Roman"/>
                <a:sym typeface="Times New Roman"/>
              </a:rPr>
              <a:t>	Gender- male,female</a:t>
            </a:r>
          </a:p>
          <a:p>
            <a:pPr algn="l">
              <a:lnSpc>
                <a:spcPts val="3240"/>
              </a:lnSpc>
            </a:pPr>
            <a:r>
              <a:rPr lang="en-US" sz="2700">
                <a:solidFill>
                  <a:srgbClr val="000000"/>
                </a:solidFill>
                <a:latin typeface="Times New Roman"/>
                <a:ea typeface="Times New Roman"/>
                <a:cs typeface="Times New Roman"/>
                <a:sym typeface="Times New Roman"/>
              </a:rPr>
              <a:t>	Performance</a:t>
            </a:r>
          </a:p>
          <a:p>
            <a:pPr algn="l">
              <a:lnSpc>
                <a:spcPts val="3240"/>
              </a:lnSpc>
            </a:pPr>
            <a:r>
              <a:rPr lang="en-US" sz="2700">
                <a:solidFill>
                  <a:srgbClr val="000000"/>
                </a:solidFill>
                <a:latin typeface="Times New Roman"/>
                <a:ea typeface="Times New Roman"/>
                <a:cs typeface="Times New Roman"/>
                <a:sym typeface="Times New Roman"/>
              </a:rPr>
              <a:t>	Busniess Unit</a:t>
            </a:r>
          </a:p>
          <a:p>
            <a:pPr algn="l">
              <a:lnSpc>
                <a:spcPts val="3240"/>
              </a:lnSpc>
            </a:pPr>
            <a:r>
              <a:rPr lang="en-US" sz="2700">
                <a:solidFill>
                  <a:srgbClr val="000000"/>
                </a:solidFill>
                <a:latin typeface="Times New Roman"/>
                <a:ea typeface="Times New Roman"/>
                <a:cs typeface="Times New Roman"/>
                <a:sym typeface="Times New Roman"/>
              </a:rPr>
              <a:t>	Name</a:t>
            </a:r>
          </a:p>
          <a:p>
            <a:pPr algn="l">
              <a:lnSpc>
                <a:spcPts val="3240"/>
              </a:lnSpc>
            </a:pPr>
            <a:r>
              <a:rPr lang="en-US" sz="2700">
                <a:solidFill>
                  <a:srgbClr val="000000"/>
                </a:solidFill>
                <a:latin typeface="Times New Roman"/>
                <a:ea typeface="Times New Roman"/>
                <a:cs typeface="Times New Roman"/>
                <a:sym typeface="Times New Roman"/>
              </a:rPr>
              <a:t>	Rating</a:t>
            </a:r>
          </a:p>
          <a:p>
            <a:pPr algn="l">
              <a:lnSpc>
                <a:spcPts val="3240"/>
              </a:lnSpc>
            </a:pPr>
            <a:r>
              <a:rPr lang="en-US" sz="2700">
                <a:solidFill>
                  <a:srgbClr val="000000"/>
                </a:solidFill>
                <a:latin typeface="Times New Roman"/>
                <a:ea typeface="Times New Roman"/>
                <a:cs typeface="Times New Roman"/>
                <a:sym typeface="Times New Roman"/>
              </a:rPr>
              <a:t>	Graphs</a:t>
            </a:r>
          </a:p>
          <a:p>
            <a:pPr algn="l">
              <a:lnSpc>
                <a:spcPts val="3240"/>
              </a:lnSpc>
            </a:pPr>
            <a:r>
              <a:rPr lang="en-US" sz="2700">
                <a:solidFill>
                  <a:srgbClr val="000000"/>
                </a:solidFill>
                <a:latin typeface="Times New Roman"/>
                <a:ea typeface="Times New Roman"/>
                <a:cs typeface="Times New Roman"/>
                <a:sym typeface="Times New Roman"/>
              </a:rPr>
              <a:t>	Chart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4549140" y="3556635"/>
            <a:ext cx="5913120" cy="2547937"/>
          </a:xfrm>
          <a:prstGeom prst="rect">
            <a:avLst/>
          </a:prstGeom>
        </p:spPr>
        <p:txBody>
          <a:bodyPr anchor="t" rtlCol="false" tIns="0" lIns="0" bIns="0" rIns="0">
            <a:spAutoFit/>
          </a:bodyPr>
          <a:lstStyle/>
          <a:p>
            <a:pPr algn="l">
              <a:lnSpc>
                <a:spcPts val="3240"/>
              </a:lnSpc>
            </a:pPr>
            <a:r>
              <a:rPr lang="en-US" b="true" sz="2700" spc="25">
                <a:solidFill>
                  <a:srgbClr val="000000"/>
                </a:solidFill>
                <a:latin typeface="TT Rounds Condensed Bold"/>
                <a:ea typeface="TT Rounds Condensed Bold"/>
                <a:cs typeface="TT Rounds Condensed Bold"/>
                <a:sym typeface="TT Rounds Condensed Bold"/>
              </a:rPr>
              <a:t>Features and Functionality in my Dataset:</a:t>
            </a:r>
          </a:p>
          <a:p>
            <a:pPr algn="l">
              <a:lnSpc>
                <a:spcPts val="3240"/>
              </a:lnSpc>
            </a:pPr>
            <a:r>
              <a:rPr lang="en-US" sz="2700" spc="25">
                <a:solidFill>
                  <a:srgbClr val="000000"/>
                </a:solidFill>
                <a:latin typeface="TT Rounds Condensed"/>
                <a:ea typeface="TT Rounds Condensed"/>
                <a:cs typeface="TT Rounds Condensed"/>
                <a:sym typeface="TT Rounds Condensed"/>
              </a:rPr>
              <a:t>1. Data Summarization</a:t>
            </a:r>
          </a:p>
          <a:p>
            <a:pPr algn="l">
              <a:lnSpc>
                <a:spcPts val="3240"/>
              </a:lnSpc>
            </a:pPr>
            <a:r>
              <a:rPr lang="en-US" sz="2700" spc="25">
                <a:solidFill>
                  <a:srgbClr val="000000"/>
                </a:solidFill>
                <a:latin typeface="TT Rounds Condensed"/>
                <a:ea typeface="TT Rounds Condensed"/>
                <a:cs typeface="TT Rounds Condensed"/>
                <a:sym typeface="TT Rounds Condensed"/>
              </a:rPr>
              <a:t>2. Aggregation</a:t>
            </a:r>
          </a:p>
          <a:p>
            <a:pPr algn="l">
              <a:lnSpc>
                <a:spcPts val="3240"/>
              </a:lnSpc>
            </a:pPr>
            <a:r>
              <a:rPr lang="en-US" sz="2700" spc="25">
                <a:solidFill>
                  <a:srgbClr val="000000"/>
                </a:solidFill>
                <a:latin typeface="TT Rounds Condensed"/>
                <a:ea typeface="TT Rounds Condensed"/>
                <a:cs typeface="TT Rounds Condensed"/>
                <a:sym typeface="TT Rounds Condensed"/>
              </a:rPr>
              <a:t>3. Category Breakdown</a:t>
            </a:r>
          </a:p>
          <a:p>
            <a:pPr algn="l">
              <a:lnSpc>
                <a:spcPts val="3240"/>
              </a:lnSpc>
            </a:pPr>
            <a:r>
              <a:rPr lang="en-US" sz="2700" spc="25">
                <a:solidFill>
                  <a:srgbClr val="000000"/>
                </a:solidFill>
                <a:latin typeface="TT Rounds Condensed"/>
                <a:ea typeface="TT Rounds Condensed"/>
                <a:cs typeface="TT Rounds Condensed"/>
                <a:sym typeface="TT Rounds Condensed"/>
              </a:rPr>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DAGQVGAmfpE</dc:identifier>
  <dcterms:modified xsi:type="dcterms:W3CDTF">2011-08-01T06:04:30Z</dcterms:modified>
  <cp:revision>1</cp:revision>
  <dc:title>Employee_Data_Analysis (SOLOMON MANOVA.P).pptx</dc:title>
</cp:coreProperties>
</file>