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695C8-0070-4D6A-AF69-21E737541B9C}" v="13" dt="2022-10-10T01:05:08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07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balgarav Sengedorj" userId="S::16b1seas2380@stud.num.edu.mn::857cddb2-525f-4d35-8dda-7026b0844520" providerId="AD" clId="Web-{DC48E054-C5CA-415B-AB98-8DD24BA3D5EC}"/>
    <pc:docChg chg="modSld">
      <pc:chgData name="Jambalgarav Sengedorj" userId="S::16b1seas2380@stud.num.edu.mn::857cddb2-525f-4d35-8dda-7026b0844520" providerId="AD" clId="Web-{DC48E054-C5CA-415B-AB98-8DD24BA3D5EC}" dt="2020-06-02T09:08:30.012" v="0" actId="1076"/>
      <pc:docMkLst>
        <pc:docMk/>
      </pc:docMkLst>
      <pc:sldChg chg="modSp">
        <pc:chgData name="Jambalgarav Sengedorj" userId="S::16b1seas2380@stud.num.edu.mn::857cddb2-525f-4d35-8dda-7026b0844520" providerId="AD" clId="Web-{DC48E054-C5CA-415B-AB98-8DD24BA3D5EC}" dt="2020-06-02T09:08:30.012" v="0" actId="1076"/>
        <pc:sldMkLst>
          <pc:docMk/>
          <pc:sldMk cId="0" sldId="272"/>
        </pc:sldMkLst>
        <pc:spChg chg="mod">
          <ac:chgData name="Jambalgarav Sengedorj" userId="S::16b1seas2380@stud.num.edu.mn::857cddb2-525f-4d35-8dda-7026b0844520" providerId="AD" clId="Web-{DC48E054-C5CA-415B-AB98-8DD24BA3D5EC}" dt="2020-06-02T09:08:30.012" v="0" actId="1076"/>
          <ac:spMkLst>
            <pc:docMk/>
            <pc:sldMk cId="0" sldId="272"/>
            <ac:spMk id="122" creationId="{00000000-0000-0000-0000-000000000000}"/>
          </ac:spMkLst>
        </pc:spChg>
      </pc:sldChg>
    </pc:docChg>
  </pc:docChgLst>
  <pc:docChgLst>
    <pc:chgData name="KHATANBAATAR OCHIRSUKH" userId="S::20b1num0429@stud.num.edu.mn::2d4ee6c1-be2a-426d-bbac-7615869c4ba8" providerId="AD" clId="Web-{82A695C8-0070-4D6A-AF69-21E737541B9C}"/>
    <pc:docChg chg="modSld">
      <pc:chgData name="KHATANBAATAR OCHIRSUKH" userId="S::20b1num0429@stud.num.edu.mn::2d4ee6c1-be2a-426d-bbac-7615869c4ba8" providerId="AD" clId="Web-{82A695C8-0070-4D6A-AF69-21E737541B9C}" dt="2022-10-10T01:05:08.185" v="12" actId="20577"/>
      <pc:docMkLst>
        <pc:docMk/>
      </pc:docMkLst>
      <pc:sldChg chg="modSp addAnim delAnim">
        <pc:chgData name="KHATANBAATAR OCHIRSUKH" userId="S::20b1num0429@stud.num.edu.mn::2d4ee6c1-be2a-426d-bbac-7615869c4ba8" providerId="AD" clId="Web-{82A695C8-0070-4D6A-AF69-21E737541B9C}" dt="2022-10-10T01:00:32.105" v="10" actId="20577"/>
        <pc:sldMkLst>
          <pc:docMk/>
          <pc:sldMk cId="0" sldId="270"/>
        </pc:sldMkLst>
        <pc:spChg chg="mod">
          <ac:chgData name="KHATANBAATAR OCHIRSUKH" userId="S::20b1num0429@stud.num.edu.mn::2d4ee6c1-be2a-426d-bbac-7615869c4ba8" providerId="AD" clId="Web-{82A695C8-0070-4D6A-AF69-21E737541B9C}" dt="2022-10-10T00:59:30.337" v="6" actId="20577"/>
          <ac:spMkLst>
            <pc:docMk/>
            <pc:sldMk cId="0" sldId="270"/>
            <ac:spMk id="113" creationId="{00000000-0000-0000-0000-000000000000}"/>
          </ac:spMkLst>
        </pc:spChg>
        <pc:spChg chg="mod">
          <ac:chgData name="KHATANBAATAR OCHIRSUKH" userId="S::20b1num0429@stud.num.edu.mn::2d4ee6c1-be2a-426d-bbac-7615869c4ba8" providerId="AD" clId="Web-{82A695C8-0070-4D6A-AF69-21E737541B9C}" dt="2022-10-10T01:00:32.105" v="10" actId="20577"/>
          <ac:spMkLst>
            <pc:docMk/>
            <pc:sldMk cId="0" sldId="270"/>
            <ac:spMk id="114" creationId="{00000000-0000-0000-0000-000000000000}"/>
          </ac:spMkLst>
        </pc:spChg>
      </pc:sldChg>
      <pc:sldChg chg="modSp">
        <pc:chgData name="KHATANBAATAR OCHIRSUKH" userId="S::20b1num0429@stud.num.edu.mn::2d4ee6c1-be2a-426d-bbac-7615869c4ba8" providerId="AD" clId="Web-{82A695C8-0070-4D6A-AF69-21E737541B9C}" dt="2022-10-10T01:05:08.185" v="12" actId="20577"/>
        <pc:sldMkLst>
          <pc:docMk/>
          <pc:sldMk cId="0" sldId="274"/>
        </pc:sldMkLst>
        <pc:spChg chg="mod">
          <ac:chgData name="KHATANBAATAR OCHIRSUKH" userId="S::20b1num0429@stud.num.edu.mn::2d4ee6c1-be2a-426d-bbac-7615869c4ba8" providerId="AD" clId="Web-{82A695C8-0070-4D6A-AF69-21E737541B9C}" dt="2022-10-10T01:05:08.185" v="12" actId="20577"/>
          <ac:spMkLst>
            <pc:docMk/>
            <pc:sldMk cId="0" sldId="274"/>
            <ac:spMk id="1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B31EA3B-4F28-433F-B282-7D74B95EAAB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E1C2BC5-5E46-40AB-9F3A-E4FC3B6E0C60}" type="slidenum">
              <a:rPr lang="en-US" sz="1200" b="0" strike="noStrike" spc="-1">
                <a:solidFill>
                  <a:srgbClr val="000000"/>
                </a:solidFill>
                <a:latin typeface="Courier New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4D8196C-98DA-498A-BDAE-58E25CEE6039}" type="slidenum">
              <a:rPr lang="en-US" sz="1200" b="0" strike="noStrike" spc="-1">
                <a:solidFill>
                  <a:srgbClr val="000000"/>
                </a:solidFill>
                <a:latin typeface="Courier New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ХИЧЭЭЛИЙН АГУУЛГА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62120" y="1295280"/>
            <a:ext cx="7771680" cy="5028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 Mon"/>
              </a:rPr>
              <a:t>Объектын тухай ойлголт</a:t>
            </a:r>
            <a:endParaRPr lang="en-US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ОЙЛГОЛТ/3С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Content Placeholder 12"/>
          <p:cNvPicPr/>
          <p:nvPr/>
        </p:nvPicPr>
        <p:blipFill>
          <a:blip r:embed="rId2"/>
          <a:stretch/>
        </p:blipFill>
        <p:spPr>
          <a:xfrm>
            <a:off x="1981080" y="1676520"/>
            <a:ext cx="4923720" cy="41140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ОЙЛГОЛТ/3С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685800" y="1600200"/>
            <a:ext cx="77716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ОБЪЕКТЫН ШИНЖ Си хэлэнд, уламжлалт програмчлалд бас байсан. 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9973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9973"/>
                </a:solidFill>
                <a:latin typeface="Arial"/>
              </a:rPr>
              <a:t>Жишээ нь Си хэлний файлтай ажиллах функцийн багц.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609480"/>
            <a:ext cx="77716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ОЙЛГОЛТ/4В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85800" y="1295280"/>
            <a:ext cx="7771680" cy="479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FILE *fp = fopen(</a:t>
            </a:r>
            <a:r>
              <a:rPr lang="en-US" sz="2000" b="1" strike="noStrike" spc="-1">
                <a:solidFill>
                  <a:srgbClr val="000000"/>
                </a:solidFill>
                <a:latin typeface="Arial Black"/>
              </a:rPr>
              <a:t>“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test.txt”);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98" name="Object 3"/>
          <p:cNvGraphicFramePr/>
          <p:nvPr/>
        </p:nvGraphicFramePr>
        <p:xfrm>
          <a:off x="838080" y="1905120"/>
          <a:ext cx="7390800" cy="434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PBrush">
                  <p:embed/>
                </p:oleObj>
              </mc:Choice>
              <mc:Fallback>
                <p:oleObj r:id="rId2" imgW="0" imgH="0" progId="PBrush">
                  <p:embed/>
                  <p:pic>
                    <p:nvPicPr>
                      <p:cNvPr id="99" name="Object 4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838080" y="1905120"/>
                        <a:ext cx="7390800" cy="43426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ОЙЛГОЛТ/6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33520" y="1295280"/>
            <a:ext cx="80002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0066"/>
                </a:solidFill>
                <a:latin typeface="Arial Mon"/>
              </a:rPr>
              <a:t>Си хэл нь процедур хандлагат, үйлдэл хандлагат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762120" y="2209680"/>
            <a:ext cx="792396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Си хэлний програмчлалын нэгж нь ФУНКЦ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62120" y="2666880"/>
            <a:ext cx="80766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9973"/>
                </a:solidFill>
                <a:latin typeface="Arial"/>
                <a:ea typeface="DejaVu Sans"/>
              </a:rPr>
              <a:t>БОДЛОГЫН ТАВИЛД ОРСОН үйл үг нь байж болох функцийг заадаг.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ОЙЛГОЛТ/4А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838080" y="1676520"/>
            <a:ext cx="807660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OOD /</a:t>
            </a:r>
            <a:r>
              <a:rPr lang="en-US" sz="1800" b="1" strike="noStrike" spc="-1">
                <a:solidFill>
                  <a:srgbClr val="00B050"/>
                </a:solidFill>
                <a:latin typeface="Arial Mon"/>
                <a:ea typeface="DejaVu Sans"/>
              </a:rPr>
              <a:t>object-oriented design</a:t>
            </a: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/ нь объектын шинж болон зүйл хөдлөлийг класс хийсвэр зүйлд битүүмжилдэг.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838080" y="2209680"/>
            <a:ext cx="80766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ОБЪЕКТ мэдээлэл далдлах шинжтэй.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ОЙЛГОЛТ/7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62120" y="12952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0066"/>
                </a:solidFill>
                <a:latin typeface="Arial Mon"/>
              </a:rPr>
              <a:t>С++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762120" y="2209680"/>
            <a:ext cx="792396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С++ хэлний програмчлалын нэгж нь </a:t>
            </a:r>
            <a:r>
              <a:rPr lang="en-US" sz="1800" b="0" strike="noStrike" spc="-1">
                <a:solidFill>
                  <a:srgbClr val="00B050"/>
                </a:solidFill>
                <a:latin typeface="Arial Mon"/>
                <a:ea typeface="DejaVu Sans"/>
              </a:rPr>
              <a:t>CLASS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762120" y="2666880"/>
            <a:ext cx="807660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Классаас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үүсдэг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.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 </a:t>
            </a:r>
            <a:endParaRPr lang="en-US" sz="1800" b="0" strike="noStrike" spc="-1">
              <a:latin typeface="Arial"/>
            </a:endParaRPr>
          </a:p>
          <a:p>
            <a:pPr marL="342900" indent="-342265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B050"/>
                </a:solidFill>
                <a:latin typeface="Arial Mon"/>
                <a:ea typeface="DejaVu Sans"/>
              </a:rPr>
              <a:t>бол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классын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төлөөлөл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.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 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762120" y="3429000"/>
            <a:ext cx="80766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Класс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нь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объектын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үйл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хөдлөлийг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хэрэгжүүлэх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функцтэй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объектын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шинжийг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агуулах</a:t>
            </a:r>
            <a:r>
              <a:rPr lang="en-US" sz="1800" b="0" strike="noStrike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FF0066"/>
                </a:solidFill>
                <a:latin typeface="Arial Mon"/>
                <a:ea typeface="DejaVu Sans"/>
              </a:rPr>
              <a:t>өгөгдөлтэй</a:t>
            </a:r>
            <a:endParaRPr lang="en-US" sz="1800" b="0" strike="noStrike" spc="-1" dirty="0" err="1">
              <a:latin typeface="Arial"/>
            </a:endParaRPr>
          </a:p>
        </p:txBody>
      </p:sp>
      <p:pic>
        <p:nvPicPr>
          <p:cNvPr id="115" name="Picture 8"/>
          <p:cNvPicPr/>
          <p:nvPr/>
        </p:nvPicPr>
        <p:blipFill>
          <a:blip r:embed="rId2"/>
          <a:stretch/>
        </p:blipFill>
        <p:spPr>
          <a:xfrm>
            <a:off x="1905120" y="4038480"/>
            <a:ext cx="3733200" cy="1599480"/>
          </a:xfrm>
          <a:prstGeom prst="rect">
            <a:avLst/>
          </a:prstGeom>
          <a:ln w="9360">
            <a:noFill/>
          </a:ln>
        </p:spPr>
      </p:pic>
      <p:sp>
        <p:nvSpPr>
          <p:cNvPr id="116" name="CustomShape 7"/>
          <p:cNvSpPr/>
          <p:nvPr/>
        </p:nvSpPr>
        <p:spPr>
          <a:xfrm>
            <a:off x="2057400" y="6019920"/>
            <a:ext cx="643824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9973"/>
                </a:solidFill>
                <a:latin typeface="Courier New"/>
                <a:ea typeface="DejaVu Sans"/>
              </a:rPr>
              <a:t>C++ = C + ОБЪЕКТ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5734800" y="4724280"/>
            <a:ext cx="13406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  <a:ea typeface="DejaVu Sans"/>
              </a:rPr>
              <a:t>класс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ОЙЛГОЛТ/7А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914400" y="1371600"/>
            <a:ext cx="807660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0066"/>
                </a:solidFill>
                <a:latin typeface="Arial"/>
              </a:rPr>
              <a:t>Объект</a:t>
            </a:r>
            <a:r>
              <a:rPr lang="en-US" sz="2400" b="0" strike="noStrike" spc="-1">
                <a:solidFill>
                  <a:srgbClr val="FF0066"/>
                </a:solidFill>
                <a:latin typeface="Arial Mon"/>
              </a:rPr>
              <a:t> хандлагат програмчлалын 3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чухал шинж: 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объект хандлагат програмчлал нь объект хэрэглэдэг. Харин алгоритм биш.  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0000"/>
              </a:buClr>
              <a:buFont typeface="Wingdings" charset="2"/>
              <a:buAutoNum type="arabicParenR"/>
            </a:pPr>
            <a:r>
              <a:rPr lang="en-US" sz="2400" b="1" strike="noStrike" spc="-1">
                <a:solidFill>
                  <a:srgbClr val="FF0000"/>
                </a:solidFill>
                <a:latin typeface="Arial"/>
                <a:ea typeface="Calibri"/>
              </a:rPr>
              <a:t>объект бүр ямар нэгэн классын төлөөлөл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Calibri"/>
              </a:rPr>
              <a:t>. 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09480" y="609480"/>
            <a:ext cx="815256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b="1" strike="noStrike" spc="-1">
                <a:solidFill>
                  <a:srgbClr val="800000"/>
                </a:solidFill>
                <a:latin typeface="Tahoma"/>
              </a:rPr>
              <a:t>ОБЪЕКТЫН ТУХАЙ ОЙЛГОЛТ/7В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337876"/>
            <a:ext cx="807660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</a:rPr>
              <a:t>Үндсэн ухагдахуун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Encapsulation 		битүүмжлэл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Inherintance 			удамшил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Data hiding			Өгөгдөл далдлал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Polymorphism			полиморфизм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Method overloading		арга дахин тодорхойлох,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					дахин тодорхойлох арга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Method overriding		арга дахин програмчлах, дахин 				програмчлах арга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Operator overloading		оператор дахин тодорхойлох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Assocation			холбоо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Aggregation			бүрдмэл холбоо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Generalization specialization	ерөнхийгөөс нарийсгал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Interaction				хамтын ажиллагаа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59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59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5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09480" y="609480"/>
            <a:ext cx="815256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b="1" strike="noStrike" spc="-1">
                <a:solidFill>
                  <a:srgbClr val="800000"/>
                </a:solidFill>
                <a:latin typeface="Tahoma"/>
              </a:rPr>
              <a:t>ОБЪЕКТЫН ТУХАЙ ОЙЛГОЛТ/7С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62120" y="1295280"/>
            <a:ext cx="77716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0066"/>
                </a:solidFill>
                <a:latin typeface="Arial"/>
              </a:rPr>
              <a:t>Удамшил inheritance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762120" y="2209680"/>
            <a:ext cx="792396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Олон хэлбэршил		polymorphism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762120" y="2666880"/>
            <a:ext cx="80766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Method overloading,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Method overriding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Operator overloading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ОЙЛГОЛТ/8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62120" y="1295280"/>
            <a:ext cx="838116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8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0066"/>
                </a:solidFill>
                <a:latin typeface="Arial Mon"/>
              </a:rPr>
              <a:t>Класс</a:t>
            </a:r>
            <a:r>
              <a:rPr lang="en-US" sz="2000" b="0" strike="noStrike" spc="-1" dirty="0">
                <a:solidFill>
                  <a:srgbClr val="FF0066"/>
                </a:solidFill>
                <a:latin typeface="Arial Mon"/>
              </a:rPr>
              <a:t> </a:t>
            </a:r>
            <a:r>
              <a:rPr lang="en-US" sz="2000" b="0" strike="noStrike" spc="-1" dirty="0" err="1">
                <a:solidFill>
                  <a:srgbClr val="FF0066"/>
                </a:solidFill>
                <a:latin typeface="Arial Mon"/>
              </a:rPr>
              <a:t>бол</a:t>
            </a:r>
            <a:r>
              <a:rPr lang="en-US" sz="2000" b="0" strike="noStrike" spc="-1" dirty="0">
                <a:solidFill>
                  <a:srgbClr val="FF0066"/>
                </a:solidFill>
                <a:latin typeface="Arial Mon"/>
              </a:rPr>
              <a:t> </a:t>
            </a:r>
            <a:r>
              <a:rPr lang="en-US" sz="2000" b="0" strike="noStrike" spc="-1" dirty="0" err="1">
                <a:solidFill>
                  <a:srgbClr val="FF0066"/>
                </a:solidFill>
                <a:latin typeface="Arial Mon"/>
              </a:rPr>
              <a:t>хэрэглэгчийн</a:t>
            </a:r>
            <a:r>
              <a:rPr lang="en-US" sz="2000" b="0" strike="noStrike" spc="-1" dirty="0">
                <a:solidFill>
                  <a:srgbClr val="FF0066"/>
                </a:solidFill>
                <a:latin typeface="Arial Mon"/>
              </a:rPr>
              <a:t> </a:t>
            </a:r>
            <a:r>
              <a:rPr lang="en-US" sz="2000" b="0" strike="noStrike" spc="-1" dirty="0" err="1">
                <a:solidFill>
                  <a:srgbClr val="FF0066"/>
                </a:solidFill>
                <a:latin typeface="Arial Mon"/>
              </a:rPr>
              <a:t>тодорхойлох</a:t>
            </a:r>
            <a:r>
              <a:rPr lang="en-US" sz="2000" b="0" strike="noStrike" spc="-1" dirty="0">
                <a:solidFill>
                  <a:srgbClr val="FF0066"/>
                </a:solidFill>
                <a:latin typeface="Arial Mon"/>
              </a:rPr>
              <a:t> </a:t>
            </a:r>
            <a:r>
              <a:rPr lang="en-US" sz="2000" b="0" strike="noStrike" spc="-1" dirty="0" err="1">
                <a:solidFill>
                  <a:srgbClr val="FF0066"/>
                </a:solidFill>
                <a:latin typeface="Arial Mon"/>
              </a:rPr>
              <a:t>зохиомол</a:t>
            </a:r>
            <a:r>
              <a:rPr lang="en-US" sz="2000" b="0" strike="noStrike" spc="-1" dirty="0">
                <a:solidFill>
                  <a:srgbClr val="FF0066"/>
                </a:solidFill>
                <a:latin typeface="Arial Mon"/>
              </a:rPr>
              <a:t> </a:t>
            </a:r>
            <a:r>
              <a:rPr lang="en-US" sz="2000" b="0" strike="noStrike" spc="-1" dirty="0" err="1">
                <a:solidFill>
                  <a:srgbClr val="FF0066"/>
                </a:solidFill>
                <a:latin typeface="Arial Mon"/>
              </a:rPr>
              <a:t>төрөл</a:t>
            </a:r>
            <a:endParaRPr lang="en-US" sz="2000" b="0" strike="noStrike" spc="-1" dirty="0" err="1">
              <a:latin typeface="Arial"/>
            </a:endParaRPr>
          </a:p>
          <a:p>
            <a:pPr marL="342900" indent="-342265">
              <a:lnSpc>
                <a:spcPct val="8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0066"/>
                </a:solidFill>
                <a:latin typeface="Arial"/>
              </a:rPr>
              <a:t>Класс</a:t>
            </a:r>
            <a:r>
              <a:rPr lang="en-US" sz="2000" b="0" strike="noStrike" spc="-1" dirty="0">
                <a:solidFill>
                  <a:srgbClr val="FF0066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FF0066"/>
                </a:solidFill>
                <a:latin typeface="Arial"/>
              </a:rPr>
              <a:t>нь</a:t>
            </a:r>
            <a:r>
              <a:rPr lang="en-US" sz="2000" b="0" strike="noStrike" spc="-1" dirty="0">
                <a:solidFill>
                  <a:srgbClr val="FF0066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FF0066"/>
                </a:solidFill>
                <a:latin typeface="Arial"/>
              </a:rPr>
              <a:t>өгөгдөл</a:t>
            </a:r>
            <a:r>
              <a:rPr lang="en-US" sz="2000" b="0" strike="noStrike" spc="-1" dirty="0">
                <a:solidFill>
                  <a:srgbClr val="FF0066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FF0066"/>
                </a:solidFill>
                <a:latin typeface="Arial"/>
              </a:rPr>
              <a:t>түүнийг</a:t>
            </a:r>
            <a:r>
              <a:rPr lang="en-US" sz="2000" b="0" strike="noStrike" spc="-1" dirty="0">
                <a:solidFill>
                  <a:srgbClr val="FF0066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FF0066"/>
                </a:solidFill>
                <a:latin typeface="Arial"/>
              </a:rPr>
              <a:t>боловсруулах</a:t>
            </a:r>
            <a:r>
              <a:rPr lang="en-US" sz="2000" b="0" strike="noStrike" spc="-1" dirty="0">
                <a:solidFill>
                  <a:srgbClr val="FF0066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FF0066"/>
                </a:solidFill>
                <a:latin typeface="Arial"/>
              </a:rPr>
              <a:t>кодын</a:t>
            </a:r>
            <a:r>
              <a:rPr lang="en-US" sz="2000" spc="-1" dirty="0">
                <a:solidFill>
                  <a:srgbClr val="FF0066"/>
                </a:solidFill>
                <a:latin typeface="Arial"/>
              </a:rPr>
              <a:t>  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685800" y="1981080"/>
            <a:ext cx="792396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Өгөгдлийг нь гишүүн өгөгдөл, өгөгдлөн гишүүн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762120" y="2666880"/>
            <a:ext cx="80766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Харилцагчийн данс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762120" y="2971800"/>
            <a:ext cx="80766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	</a:t>
            </a:r>
            <a:r>
              <a:rPr lang="en-US" sz="1800" b="0" strike="noStrike" spc="-1">
                <a:solidFill>
                  <a:srgbClr val="009973"/>
                </a:solidFill>
                <a:latin typeface="Arial Mon"/>
                <a:ea typeface="DejaVu Sans"/>
              </a:rPr>
              <a:t>Харилцагчийн дансны дугаар, дансны үлдэгдэл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762120" y="3581280"/>
            <a:ext cx="792396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Гишүүн функц, арга: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762120" y="396252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9973"/>
                </a:solidFill>
                <a:latin typeface="Arial Mon"/>
                <a:ea typeface="DejaVu Sans"/>
              </a:rPr>
              <a:t>	Дансны үлдэгдэл харах, бэлэн мөнгө авах, мөнгө нэмэх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838080" y="4876920"/>
            <a:ext cx="83052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9973"/>
                </a:solidFill>
                <a:latin typeface="Arial"/>
                <a:ea typeface="DejaVu Sans"/>
              </a:rPr>
              <a:t>Бодлогын тавилд хэрэглэж байгаа нэр </a:t>
            </a: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ҮГ</a:t>
            </a:r>
            <a:r>
              <a:rPr lang="en-US" sz="1800" b="0" strike="noStrike" spc="-1">
                <a:solidFill>
                  <a:srgbClr val="009973"/>
                </a:solidFill>
                <a:latin typeface="Arial"/>
                <a:ea typeface="DejaVu Sans"/>
              </a:rPr>
              <a:t> классын нэрийг заах магадлалтай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838080" y="548640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Класс бол объект биш, харин </a:t>
            </a:r>
            <a:r>
              <a:rPr lang="en-US" sz="1800" b="1" strike="noStrike" spc="-1">
                <a:solidFill>
                  <a:srgbClr val="00664D"/>
                </a:solidFill>
                <a:latin typeface="Arial Mon"/>
                <a:ea typeface="DejaVu Sans"/>
              </a:rPr>
              <a:t>зураг төлөвлөгөө, объект байгуулах загвар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80880" y="1295280"/>
            <a:ext cx="8152560" cy="5028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Бидний эргэн тойронд </a:t>
            </a:r>
            <a:r>
              <a:rPr lang="en-US" sz="3200" b="0" strike="noStrike" spc="-1">
                <a:solidFill>
                  <a:srgbClr val="FF0066"/>
                </a:solidFill>
                <a:latin typeface="Arial"/>
              </a:rPr>
              <a:t>ОБЪЕКТ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байдаг.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(хүн, амьтан, ургамал, машин тэрэг, байшин барилга, компьютер г.м.)</a:t>
            </a:r>
            <a:endParaRPr lang="en-US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0" name="Picture 5"/>
          <p:cNvPicPr/>
          <p:nvPr/>
        </p:nvPicPr>
        <p:blipFill>
          <a:blip r:embed="rId2"/>
          <a:stretch/>
        </p:blipFill>
        <p:spPr>
          <a:xfrm>
            <a:off x="1371600" y="4267080"/>
            <a:ext cx="5485680" cy="2361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80880" y="3733920"/>
            <a:ext cx="7466760" cy="15231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ОЙЛГОЛТ/2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762120" y="1295280"/>
            <a:ext cx="77716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Black"/>
              </a:rPr>
              <a:t>ОБЪЕКТ</a:t>
            </a:r>
            <a:r>
              <a:rPr lang="en-US" sz="1800" b="0" strike="noStrike" spc="-1">
                <a:solidFill>
                  <a:srgbClr val="000000"/>
                </a:solidFill>
                <a:latin typeface="Arial Black"/>
              </a:rPr>
              <a:t> хоёр төрлийнх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 Mo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762120" y="1828800"/>
            <a:ext cx="78480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амьтай, амьгүй, бодитой, хийсвэр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  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762120" y="2438280"/>
            <a:ext cx="792396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амьтай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хөдөлдөг, ямар нэгэн зүйл хийдэг  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762120" y="2895480"/>
            <a:ext cx="78480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амьгүй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өөрөө хөдөлдөггүй, ямар нэгэн зүйл хийдэггүй  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762120" y="3352680"/>
            <a:ext cx="838116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амьтай, амьгүй төрлөөс хамаарахгүйгээр нийтлэг зүйлтэй  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9" name="CustomShape 9"/>
          <p:cNvSpPr/>
          <p:nvPr/>
        </p:nvSpPr>
        <p:spPr>
          <a:xfrm>
            <a:off x="762120" y="3809880"/>
            <a:ext cx="838116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attribute, шинжтэй: хэмжээ, хэлбэр дүрс, өнгө, жин г.м.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60" name="CustomShape 10"/>
          <p:cNvSpPr/>
          <p:nvPr/>
        </p:nvSpPr>
        <p:spPr>
          <a:xfrm>
            <a:off x="762120" y="4191120"/>
            <a:ext cx="815256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behaviors, үйл хөдлөлтэй, аргатай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61" name="CustomShape 11"/>
          <p:cNvSpPr/>
          <p:nvPr/>
        </p:nvSpPr>
        <p:spPr>
          <a:xfrm>
            <a:off x="457200" y="5715000"/>
            <a:ext cx="83811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 хүн:нүдний өнгө, өндөр, жин г.м. Явдаг, ярьдаг, амьсгалдаг г.м. 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ОЙЛГОЛТ/2В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762120" y="1295280"/>
            <a:ext cx="77716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</a:rPr>
              <a:t>Хийсвэр ОБЪЕКТын жишээ: БАНКНЫ ХАРИЛЦАХ ДАНС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 Mo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762120" y="1752480"/>
            <a:ext cx="82288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9973"/>
                </a:solidFill>
                <a:latin typeface="Arial Mon"/>
                <a:ea typeface="DejaVu Sans"/>
              </a:rPr>
              <a:t>Шинж: төгрөгний харилцах, валютын харилцах, дансны үлдэгдэл г.м.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9973"/>
                </a:solidFill>
                <a:latin typeface="Arial Mo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838080" y="2133720"/>
            <a:ext cx="815256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9973"/>
                </a:solidFill>
                <a:latin typeface="Arial Mon"/>
                <a:ea typeface="DejaVu Sans"/>
              </a:rPr>
              <a:t>Үйл хөдлөл: үлдэгдэл харах, мөнгө авах, мөнгө нэмэх, хуулга авах г.м.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ОЙЛГОЛТ/3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3"/>
          <p:cNvSpPr/>
          <p:nvPr/>
        </p:nvSpPr>
        <p:spPr>
          <a:xfrm>
            <a:off x="762120" y="1600200"/>
            <a:ext cx="78480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Хүн ОБЪЕКТын шинжийг нь судалж, үйл хөдлөлийг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нь ажиглах замаар объектыг танин мэддэг 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762120" y="2438280"/>
            <a:ext cx="792396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Өөр өөр ОБЪЕКТ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төстэй шинж, үйл хөдлөлтэй: </a:t>
            </a: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том хүн, хүүхэд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  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838080" y="3124080"/>
            <a:ext cx="83052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Оbject-oriented design (OOD)- Объект хандлагат зохиомж нь програмыг </a:t>
            </a:r>
            <a:r>
              <a:rPr lang="en-US" sz="1800" b="0" strike="noStrike" spc="-1">
                <a:solidFill>
                  <a:srgbClr val="990000"/>
                </a:solidFill>
                <a:latin typeface="Arial Mon"/>
                <a:ea typeface="DejaVu Sans"/>
              </a:rPr>
              <a:t>ХҮН ЭРГЭН ТОЙРНЫХОО ОБЪЕКТЫГ АВЧ ҮЗДЭГТЭЙ ИЖИЛ АРГА ЗАМААР</a:t>
            </a: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 загварчилдаг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838080" y="4038480"/>
            <a:ext cx="83052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OOD нь объектыг шинжээр нь, үйл хөдлөлөөр нь, хоорондын хамаарлаар нь загварчлах боломж өгдөг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ОЙЛГОЛТ/3А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762120" y="1295280"/>
            <a:ext cx="77716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0066"/>
                </a:solidFill>
                <a:latin typeface="Arial Mon"/>
              </a:rPr>
              <a:t>ОБЪЕКТ нь шинж, үйл хөдлөл ХОЁРЫГ агуулдаг.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0066"/>
                </a:solidFill>
                <a:latin typeface="Arial Mon"/>
              </a:rPr>
              <a:t>Бусад програмчлалын технологиос ялгагдах шинж юм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6" name="Picture 10"/>
          <p:cNvPicPr/>
          <p:nvPr/>
        </p:nvPicPr>
        <p:blipFill>
          <a:blip r:embed="rId2"/>
          <a:stretch/>
        </p:blipFill>
        <p:spPr>
          <a:xfrm>
            <a:off x="685800" y="2514600"/>
            <a:ext cx="7600320" cy="2856960"/>
          </a:xfrm>
          <a:prstGeom prst="rect">
            <a:avLst/>
          </a:prstGeom>
          <a:ln w="9360">
            <a:noFill/>
          </a:ln>
        </p:spPr>
      </p:pic>
      <p:sp>
        <p:nvSpPr>
          <p:cNvPr id="77" name="CustomShape 4"/>
          <p:cNvSpPr/>
          <p:nvPr/>
        </p:nvSpPr>
        <p:spPr>
          <a:xfrm>
            <a:off x="685800" y="5410080"/>
            <a:ext cx="8076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ahoma"/>
                <a:ea typeface="DejaVu Sans"/>
              </a:rPr>
              <a:t>Уламжлалт програмчлалд кодын хэсэг нь өгөгдлөөс тусдаа байх “хар хайрцаг”  юм.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ОЙЛГОЛТ/3В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Picture 11"/>
          <p:cNvPicPr/>
          <p:nvPr/>
        </p:nvPicPr>
        <p:blipFill>
          <a:blip r:embed="rId2"/>
          <a:stretch/>
        </p:blipFill>
        <p:spPr>
          <a:xfrm>
            <a:off x="2324160" y="1689120"/>
            <a:ext cx="2304360" cy="901080"/>
          </a:xfrm>
          <a:prstGeom prst="rect">
            <a:avLst/>
          </a:prstGeom>
          <a:ln w="9360"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072880" y="2590920"/>
            <a:ext cx="52160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  <a:ea typeface="DejaVu Sans"/>
              </a:rPr>
              <a:t>Код, өгөгдөл тус тусдаа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ОЙЛГОЛТ/4А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838080" y="167652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990000"/>
                </a:solidFill>
                <a:latin typeface="Arial Mon"/>
                <a:ea typeface="DejaVu Sans"/>
              </a:rPr>
              <a:t>Объект бүтцийн хувьд яаж хийгдсэнийг бусад объект мэдэх шаардлагагүй, зөвхөн түүнтэй харьцаж хэрэгтэй мэдээллээ олж авах интерфейстэй байх ёстой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38080" y="2590920"/>
            <a:ext cx="78480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машины жишээ. Хүн машиныг зөвхөн жолооддог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9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trike="noStrike" spc="-1">
                <a:solidFill>
                  <a:srgbClr val="800000"/>
                </a:solidFill>
                <a:latin typeface="Tahoma"/>
              </a:rPr>
              <a:t>ОБЪЕКТЫН ТУХАЙ ОЙЛГОЛТ/3В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666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762120" y="1447920"/>
            <a:ext cx="807660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OOD нь объект хоорондын харилцааг бас загварчлах боломж олгодог.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62120" y="1981080"/>
            <a:ext cx="769536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ОБЪЕКТУУД ХООРОНДОО Мэссэжээр харьцдаг.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sz="1800" b="0" strike="noStrike" spc="-1">
                <a:solidFill>
                  <a:srgbClr val="000000"/>
                </a:solidFill>
                <a:latin typeface="Arial Mon"/>
                <a:ea typeface="DejaVu Sans"/>
              </a:rPr>
              <a:t> болох хүн нөгөөдөө мэссэж буюу зурвас явуулдаг.  </a:t>
            </a:r>
            <a:endParaRPr lang="en-US" sz="1800" b="0" strike="noStrike" spc="-1">
              <a:latin typeface="Arial"/>
            </a:endParaRPr>
          </a:p>
          <a:p>
            <a:pPr marL="343080" indent="-342360" algn="just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1BBDB4A9-7C25-4C39-81B9-2A848FF300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35A22-8E90-488B-A1F4-673CCCC97B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74e9c-9fb8-43a3-a1d4-701716206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51AF5F-467C-4C26-B3AB-D0347EC95E0C}">
  <ds:schemaRefs>
    <ds:schemaRef ds:uri="http://schemas.microsoft.com/office/2006/metadata/properties"/>
    <ds:schemaRef ds:uri="http://schemas.microsoft.com/office/infopath/2007/PartnerControls"/>
    <ds:schemaRef ds:uri="b9a74e9c-9fb8-43a3-a1d4-701716206c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3186</TotalTime>
  <Words>700</Words>
  <Application>Microsoft Office PowerPoint</Application>
  <PresentationFormat>On-screen Show (4:3)</PresentationFormat>
  <Paragraphs>162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PUREV</dc:creator>
  <dc:description/>
  <cp:lastModifiedBy>Microsoft Office User</cp:lastModifiedBy>
  <cp:revision>320</cp:revision>
  <dcterms:created xsi:type="dcterms:W3CDTF">2005-09-10T12:57:16Z</dcterms:created>
  <dcterms:modified xsi:type="dcterms:W3CDTF">2022-10-10T01:05:08Z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NUM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102</vt:i4>
  </property>
  <property fmtid="{D5CDD505-2E9C-101B-9397-08002B2CF9AE}" pid="13" name="ContentTypeId">
    <vt:lpwstr>0x0101001AD62098CAEC19418D3E03DA3D82B5C2</vt:lpwstr>
  </property>
  <property fmtid="{D5CDD505-2E9C-101B-9397-08002B2CF9AE}" pid="14" name="Order">
    <vt:r8>962000</vt:r8>
  </property>
  <property fmtid="{D5CDD505-2E9C-101B-9397-08002B2CF9AE}" pid="15" name="_ExtendedDescription">
    <vt:lpwstr/>
  </property>
  <property fmtid="{D5CDD505-2E9C-101B-9397-08002B2CF9AE}" pid="16" name="TriggerFlowInfo">
    <vt:lpwstr/>
  </property>
  <property fmtid="{D5CDD505-2E9C-101B-9397-08002B2CF9AE}" pid="17" name="_SourceUrl">
    <vt:lpwstr/>
  </property>
  <property fmtid="{D5CDD505-2E9C-101B-9397-08002B2CF9AE}" pid="18" name="_SharedFileIndex">
    <vt:lpwstr/>
  </property>
  <property fmtid="{D5CDD505-2E9C-101B-9397-08002B2CF9AE}" pid="19" name="ComplianceAssetId">
    <vt:lpwstr/>
  </property>
</Properties>
</file>