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5FF0C-42C5-428F-B9A0-169E0104AA2E}" v="8" dt="2022-09-24T11:09:30.476"/>
    <p1510:client id="{819F2E76-9CE5-4F3C-A2B6-3F05D556C881}" v="3" dt="2022-10-11T13:59:09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tur Tungalagtamir" userId="S::20b1num1864@stud.num.edu.mn::9b8bba86-1cca-4e1e-9fbe-b39d21760ea5" providerId="AD" clId="Web-{6935FF0C-42C5-428F-B9A0-169E0104AA2E}"/>
    <pc:docChg chg="modSld">
      <pc:chgData name="Battur Tungalagtamir" userId="S::20b1num1864@stud.num.edu.mn::9b8bba86-1cca-4e1e-9fbe-b39d21760ea5" providerId="AD" clId="Web-{6935FF0C-42C5-428F-B9A0-169E0104AA2E}" dt="2022-09-24T11:09:30.476" v="7" actId="20577"/>
      <pc:docMkLst>
        <pc:docMk/>
      </pc:docMkLst>
      <pc:sldChg chg="modSp">
        <pc:chgData name="Battur Tungalagtamir" userId="S::20b1num1864@stud.num.edu.mn::9b8bba86-1cca-4e1e-9fbe-b39d21760ea5" providerId="AD" clId="Web-{6935FF0C-42C5-428F-B9A0-169E0104AA2E}" dt="2022-09-24T11:08:48.878" v="3" actId="20577"/>
        <pc:sldMkLst>
          <pc:docMk/>
          <pc:sldMk cId="2867339996" sldId="322"/>
        </pc:sldMkLst>
        <pc:spChg chg="mod">
          <ac:chgData name="Battur Tungalagtamir" userId="S::20b1num1864@stud.num.edu.mn::9b8bba86-1cca-4e1e-9fbe-b39d21760ea5" providerId="AD" clId="Web-{6935FF0C-42C5-428F-B9A0-169E0104AA2E}" dt="2022-09-24T11:08:48.878" v="3" actId="20577"/>
          <ac:spMkLst>
            <pc:docMk/>
            <pc:sldMk cId="2867339996" sldId="322"/>
            <ac:spMk id="319" creationId="{00000000-0000-0000-0000-000000000000}"/>
          </ac:spMkLst>
        </pc:spChg>
      </pc:sldChg>
      <pc:sldChg chg="modSp">
        <pc:chgData name="Battur Tungalagtamir" userId="S::20b1num1864@stud.num.edu.mn::9b8bba86-1cca-4e1e-9fbe-b39d21760ea5" providerId="AD" clId="Web-{6935FF0C-42C5-428F-B9A0-169E0104AA2E}" dt="2022-09-24T11:09:30.476" v="7" actId="20577"/>
        <pc:sldMkLst>
          <pc:docMk/>
          <pc:sldMk cId="2263183338" sldId="323"/>
        </pc:sldMkLst>
        <pc:spChg chg="mod">
          <ac:chgData name="Battur Tungalagtamir" userId="S::20b1num1864@stud.num.edu.mn::9b8bba86-1cca-4e1e-9fbe-b39d21760ea5" providerId="AD" clId="Web-{6935FF0C-42C5-428F-B9A0-169E0104AA2E}" dt="2022-09-24T11:09:30.476" v="7" actId="20577"/>
          <ac:spMkLst>
            <pc:docMk/>
            <pc:sldMk cId="2263183338" sldId="323"/>
            <ac:spMk id="321" creationId="{00000000-0000-0000-0000-000000000000}"/>
          </ac:spMkLst>
        </pc:spChg>
      </pc:sldChg>
    </pc:docChg>
  </pc:docChgLst>
  <pc:docChgLst>
    <pc:chgData name="BYAMBASAIKHAN ERKHEMBILEG" userId="S::20b1num0680@stud.num.edu.mn::9693bd0c-bf62-4d70-a180-e961be24ee59" providerId="AD" clId="Web-{819F2E76-9CE5-4F3C-A2B6-3F05D556C881}"/>
    <pc:docChg chg="modSld">
      <pc:chgData name="BYAMBASAIKHAN ERKHEMBILEG" userId="S::20b1num0680@stud.num.edu.mn::9693bd0c-bf62-4d70-a180-e961be24ee59" providerId="AD" clId="Web-{819F2E76-9CE5-4F3C-A2B6-3F05D556C881}" dt="2022-10-11T13:59:09.647" v="2" actId="20577"/>
      <pc:docMkLst>
        <pc:docMk/>
      </pc:docMkLst>
      <pc:sldChg chg="modSp">
        <pc:chgData name="BYAMBASAIKHAN ERKHEMBILEG" userId="S::20b1num0680@stud.num.edu.mn::9693bd0c-bf62-4d70-a180-e961be24ee59" providerId="AD" clId="Web-{819F2E76-9CE5-4F3C-A2B6-3F05D556C881}" dt="2022-10-11T13:59:09.647" v="2" actId="20577"/>
        <pc:sldMkLst>
          <pc:docMk/>
          <pc:sldMk cId="3937980741" sldId="320"/>
        </pc:sldMkLst>
        <pc:spChg chg="mod">
          <ac:chgData name="BYAMBASAIKHAN ERKHEMBILEG" userId="S::20b1num0680@stud.num.edu.mn::9693bd0c-bf62-4d70-a180-e961be24ee59" providerId="AD" clId="Web-{819F2E76-9CE5-4F3C-A2B6-3F05D556C881}" dt="2022-10-11T13:59:09.647" v="2" actId="20577"/>
          <ac:spMkLst>
            <pc:docMk/>
            <pc:sldMk cId="3937980741" sldId="320"/>
            <ac:spMk id="3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9347-68C9-624A-B4AA-AAA7CD79B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24889-C907-EE44-BFA2-3A605C0DD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7FC9-4353-8046-9E58-557B28DF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5165-4FA3-9C48-9410-F8FEC8A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031F-E674-F84E-B13D-1CB5D19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F699-9751-8F4F-891C-4E156C1A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C1033-D21A-9945-A86C-25BBD4C99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744F2-8BF5-834D-83F9-CC6BC654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FBF9-361E-0C4A-8C3A-D96CC28D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BFDD-7E8F-8A4D-9354-392000E4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225A8-78B4-A341-8E2C-9EF715F11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D933A-CFB6-5345-A26D-3535A1DD1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1863-9B0B-554F-8BE3-FDD95C97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8888-F68C-1E47-9DBB-F3DDDF8A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7F29-E979-D843-82AD-AE73F7EB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EDA-E753-6040-B6AF-8790F2C9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1DE-0CB5-5648-99B2-B951D7A8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DCC2-C7EF-CD46-B6F3-8F89DDD9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81D7-D0F3-FD48-BEA7-F300713F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8189-8732-8140-B938-DEC3FADF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7F29-537F-C24A-A7C7-1AD4E54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0589-587E-8B4C-9CFB-C036F9BD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BBBA-2008-CF4E-98B2-1EB0B04D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D6E8-6700-D745-9DD5-45F01FD4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4DA8-1561-A24B-B6E2-B1476377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C8CE-D504-F64F-9047-3EAFBEB9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230E-A63F-8B47-8821-64A6DDBF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FE124-3468-1249-9B5F-C829AB61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A66C-652F-AF4D-8E60-31578500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44662-3A79-6540-A21D-9F7F4E8D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90A46-5B9C-AE41-A559-88A81271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62FC-AB05-124A-94AD-BD7231EF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108A6-CACE-9348-957F-DF364D96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40FA-7429-174B-8CDA-426077BC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96BA2-0D1A-C549-B937-300178D9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F437C-FD1D-7E4F-A49B-3D0FE9185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4DAA1-7F7D-0C46-A236-F11D9A19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F505-158E-7B44-9F61-FF63F507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6AC2-8BB8-2546-8E42-ECFBBF74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0E59-F886-974D-9938-C105DBE9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866FD-FCE3-B342-9E75-F3280E4C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BABC2-E9AC-B243-87D5-55B1F822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61C59-5718-6145-910C-2D07FCA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7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93C1-0435-A744-A0A2-BDA8D302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BBF6C-FCBD-A346-91D2-47EAC86C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60474-FBA9-A34B-8846-373421B5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2472-6961-594B-B760-664893D0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0C75-E438-224D-B64E-0CAD4B00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8002A-681E-E244-B5B1-E1FC683FF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0341-F60F-7848-A81B-798978BC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F5523-92B9-354A-91F8-F7CA7180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E7622-C75D-004D-B9C4-FD894CF9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87B1-D867-1043-8B1D-8EFFF86B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856CA-6D58-504B-B7BA-6ACA47A4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E3E4B-F75C-7549-B5C0-BBFF39127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90CA-6F9F-384F-926F-FC00603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DE3CF-9662-4A4E-8EC8-C600F5B1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CE7AA-DEDE-BB4F-82CF-7E5C848B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79E40-DD5A-2F4B-BBCF-424BED0C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92F3-A994-884F-B230-DDE4CB6B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5AC1-67C9-4940-B154-8941403D6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D8D3-6220-7C47-A319-A64AFBDB52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694E-E8CE-2048-BECF-1BFE34A48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B292-CC4A-0342-A38D-18C8190D4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800D-AE4B-864A-A0C8-56BF110D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460E-F298-6E43-BBDE-72BA766F6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Классын</a:t>
            </a:r>
            <a:r>
              <a:rPr lang="en-US" dirty="0"/>
              <a:t> </a:t>
            </a:r>
            <a:r>
              <a:rPr lang="en-US"/>
              <a:t>тодорхойлолт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55B2F-B02F-CA4F-BB99-898857342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2209800" y="457200"/>
            <a:ext cx="77716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тодорхойлолт-8</a:t>
            </a:r>
            <a:endParaRPr lang="en-US" sz="2800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2209800" y="106668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/>
            <a:r>
              <a:rPr lang="en-US" sz="2000" spc="-1" dirty="0">
                <a:solidFill>
                  <a:srgbClr val="3399FF"/>
                </a:solidFill>
                <a:latin typeface="Arial"/>
              </a:rPr>
              <a:t>#include &lt;</a:t>
            </a:r>
            <a:r>
              <a:rPr lang="en-US" sz="2000" spc="-1" dirty="0" err="1">
                <a:solidFill>
                  <a:srgbClr val="3399FF"/>
                </a:solidFill>
                <a:latin typeface="Arial"/>
              </a:rPr>
              <a:t>iostream.h</a:t>
            </a:r>
            <a:r>
              <a:rPr lang="en-US" sz="2000" spc="-1" dirty="0">
                <a:solidFill>
                  <a:srgbClr val="3399FF"/>
                </a:solidFill>
                <a:latin typeface="Arial"/>
              </a:rPr>
              <a:t>&gt;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/>
            <a:r>
              <a:rPr lang="en-US" sz="2000" spc="-1" dirty="0">
                <a:solidFill>
                  <a:srgbClr val="3399FF"/>
                </a:solidFill>
                <a:latin typeface="Arial"/>
              </a:rPr>
              <a:t>#include &lt;</a:t>
            </a:r>
            <a:r>
              <a:rPr lang="en-US" sz="2000" spc="-1" dirty="0" err="1">
                <a:solidFill>
                  <a:srgbClr val="3399FF"/>
                </a:solidFill>
                <a:latin typeface="Arial"/>
              </a:rPr>
              <a:t>iomanip.h</a:t>
            </a:r>
            <a:r>
              <a:rPr lang="en-US" sz="2000" spc="-1" dirty="0">
                <a:solidFill>
                  <a:srgbClr val="3399FF"/>
                </a:solidFill>
                <a:latin typeface="Arial"/>
              </a:rPr>
              <a:t>&gt;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/>
            <a:r>
              <a:rPr lang="en-US" sz="2000" spc="-1" dirty="0">
                <a:solidFill>
                  <a:srgbClr val="3399FF"/>
                </a:solidFill>
                <a:latin typeface="Arial"/>
              </a:rPr>
              <a:t>#include &lt;</a:t>
            </a:r>
            <a:r>
              <a:rPr lang="en-US" sz="2000" spc="-1" dirty="0" err="1">
                <a:solidFill>
                  <a:srgbClr val="3399FF"/>
                </a:solidFill>
                <a:latin typeface="Arial"/>
              </a:rPr>
              <a:t>studio.h</a:t>
            </a:r>
            <a:r>
              <a:rPr lang="en-US" sz="2000" spc="-1" dirty="0">
                <a:solidFill>
                  <a:srgbClr val="3399FF"/>
                </a:solidFill>
                <a:latin typeface="Arial"/>
              </a:rPr>
              <a:t>&gt;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/>
            <a:r>
              <a:rPr lang="en-US" sz="2000" spc="-1" dirty="0">
                <a:solidFill>
                  <a:srgbClr val="3399FF"/>
                </a:solidFill>
                <a:latin typeface="Arial"/>
              </a:rPr>
              <a:t>#include &lt;</a:t>
            </a:r>
            <a:r>
              <a:rPr lang="en-US" sz="2000" spc="-1" dirty="0" err="1">
                <a:solidFill>
                  <a:srgbClr val="3399FF"/>
                </a:solidFill>
                <a:latin typeface="Arial"/>
              </a:rPr>
              <a:t>conio.h</a:t>
            </a:r>
            <a:r>
              <a:rPr lang="en-US" sz="2000" spc="-1" dirty="0">
                <a:solidFill>
                  <a:srgbClr val="3399FF"/>
                </a:solidFill>
                <a:latin typeface="Arial"/>
              </a:rPr>
              <a:t>&gt;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FF0066"/>
                </a:solidFill>
                <a:latin typeface="Arial"/>
              </a:rPr>
              <a:t>class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employee </a:t>
            </a: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FF0066"/>
                </a:solidFill>
                <a:latin typeface="Arial"/>
              </a:rPr>
              <a:t>{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2000" spc="-1" dirty="0">
                <a:solidFill>
                  <a:srgbClr val="FF0066"/>
                </a:solidFill>
                <a:latin typeface="Arial"/>
              </a:rPr>
              <a:t>private: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 char name[20]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 int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basicpay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 int allowance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FF0066"/>
                </a:solidFill>
                <a:latin typeface="Arial"/>
              </a:rPr>
              <a:t>public: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void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showdata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(void)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void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get_data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(void)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r>
              <a:rPr lang="en-US" sz="2000" spc="-1" dirty="0">
                <a:solidFill>
                  <a:srgbClr val="FF0066"/>
                </a:solidFill>
                <a:latin typeface="Arial"/>
              </a:rPr>
              <a:t>}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endParaRPr lang="en-US" sz="2000" spc="-1">
              <a:latin typeface="Arial"/>
              <a:cs typeface="Arial"/>
            </a:endParaRPr>
          </a:p>
          <a:p>
            <a:pPr marL="342900" indent="-342265">
              <a:spcBef>
                <a:spcPts val="400"/>
              </a:spcBef>
            </a:pPr>
            <a:endParaRPr lang="en-US" sz="2000" spc="-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980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2209800" y="45720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тодорхойлолт-9</a:t>
            </a:r>
            <a:endParaRPr lang="en-US" sz="2800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2209800" y="1447920"/>
            <a:ext cx="7771680" cy="3351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void employee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::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getdata(void) 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cout &lt;&lt;“\nEnter the Employee name: ”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gets (name)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cout &lt;&lt;“\nEnter the basic pay: ”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cin &gt;&gt; basicpay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cout &lt;&lt;“\nEnter the allowance: ”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cin &gt;&gt; allowance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} </a:t>
            </a:r>
            <a:endParaRPr lang="en-US" sz="2000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2564040" y="5867280"/>
            <a:ext cx="69548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  <a:ea typeface="DejaVu Sans"/>
              </a:rPr>
              <a:t>::		үйлчлэх хүрээний оператор </a:t>
            </a:r>
            <a:endParaRPr lang="en-US" sz="2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663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209800" y="45720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тодорхойлолт-10</a:t>
            </a:r>
            <a:endParaRPr lang="en-US" sz="2800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2209800" y="1219320"/>
            <a:ext cx="7771680" cy="518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void employee</a:t>
            </a:r>
            <a:r>
              <a:rPr lang="en-US" sz="2000" b="1" spc="-1" dirty="0">
                <a:solidFill>
                  <a:srgbClr val="FF0066"/>
                </a:solidFill>
                <a:latin typeface="Arial"/>
              </a:rPr>
              <a:t>::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</a:rPr>
              <a:t>showdata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(void)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 </a:t>
            </a:r>
            <a:endParaRPr lang="en-US" sz="2000" spc="-1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{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int gross =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basicpay+allowance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; </a:t>
            </a:r>
            <a:endParaRPr lang="en-US" sz="2000" spc="-1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setw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(20)&lt;&lt;name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     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setw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(8)&lt;&lt;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basicpay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setw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(12)&lt;&lt;allowance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cout.width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(8)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&lt;&lt;gross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} </a:t>
            </a:r>
            <a:endParaRPr lang="en-US" sz="2000" spc="-1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33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2209800" y="45720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тодорхойлолт-10</a:t>
            </a:r>
            <a:endParaRPr lang="en-US" sz="2800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2209800" y="1219320"/>
            <a:ext cx="7771680" cy="518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void heading()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{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setw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(20)	&lt;&lt; “Employee name “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     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setw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(8)	&lt;&lt; “Basic”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setw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(12)	&lt;&lt; “Allowance”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setw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(8)	&lt;&lt; “Gross”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&lt;&lt;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endl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;</a:t>
            </a:r>
            <a:endParaRPr lang="en-US" sz="2000" spc="-1" dirty="0">
              <a:latin typeface="Arial"/>
              <a:cs typeface="Arial"/>
            </a:endParaRPr>
          </a:p>
          <a:p>
            <a:pPr marL="342900" indent="-342265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20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1833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209800" y="45720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тодорхойлолт-11</a:t>
            </a:r>
            <a:endParaRPr lang="en-US" sz="2800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209800" y="1219320"/>
            <a:ext cx="7771680" cy="518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void main()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employee emp ;	//Объект үүсгэх, байгуулах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int a;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int b;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emp.basicpay=15;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emp.allowance=3; 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emp.getdata();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>
                <a:solidFill>
                  <a:srgbClr val="009973"/>
                </a:solidFill>
                <a:latin typeface="Arial"/>
              </a:rPr>
              <a:t>heading() ;	//хэрэглэгчийн функц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emp.showdata() ; 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getch()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}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341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2209800" y="45720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тодорхойлолт-12</a:t>
            </a:r>
            <a:endParaRPr lang="en-US" sz="2800" spc="-1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2209800" y="1219320"/>
            <a:ext cx="7771680" cy="518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Програмын үр дүн: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 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Enter the Employee Name: George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Enter the Basic Pay: 9000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Enter the Allowance: 2000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 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Employee Name   Basic   Allowance   Gross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      George    9000        2000    1000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092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209800" y="45720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тодорхойлолт-13</a:t>
            </a:r>
            <a:endParaRPr lang="en-US" sz="2800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2209800" y="1219320"/>
            <a:ext cx="7771680" cy="518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Классын тодорхойлолтоор объект байгуулах, үүсгэх: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employee emp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Kласс </a:t>
            </a:r>
            <a:r>
              <a:rPr lang="en-US" sz="2000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000" spc="-1">
                <a:solidFill>
                  <a:srgbClr val="000000"/>
                </a:solidFill>
                <a:latin typeface="Tahoma"/>
              </a:rPr>
              <a:t> объект байгуулахад </a:t>
            </a:r>
            <a:r>
              <a:rPr lang="en-US" sz="2000" b="1" spc="-1">
                <a:solidFill>
                  <a:srgbClr val="009973"/>
                </a:solidFill>
                <a:latin typeface="Tahoma"/>
              </a:rPr>
              <a:t>ашиглах</a:t>
            </a:r>
            <a:r>
              <a:rPr lang="en-US" sz="2000" spc="-1">
                <a:solidFill>
                  <a:srgbClr val="000000"/>
                </a:solidFill>
                <a:latin typeface="Tahoma"/>
              </a:rPr>
              <a:t> өгөгдлийн үүсмэл төрөл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С++ compiler emp – объектод ой бэлдэх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  <p:graphicFrame>
        <p:nvGraphicFramePr>
          <p:cNvPr id="328" name="Object 3"/>
          <p:cNvGraphicFramePr/>
          <p:nvPr/>
        </p:nvGraphicFramePr>
        <p:xfrm>
          <a:off x="2362080" y="3200400"/>
          <a:ext cx="4647600" cy="159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PBrush">
                  <p:embed/>
                </p:oleObj>
              </mc:Choice>
              <mc:Fallback>
                <p:oleObj r:id="rId2" imgW="0" imgH="0" progId="PBrush">
                  <p:embed/>
                  <p:pic>
                    <p:nvPicPr>
                      <p:cNvPr id="328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362080" y="3200400"/>
                        <a:ext cx="4647600" cy="1599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750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2133480" y="30492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тодорхойлолт-14</a:t>
            </a:r>
            <a:endParaRPr lang="en-US" sz="2800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209800" y="1219320"/>
            <a:ext cx="7771680" cy="518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employee emp1, emp2, emp3 ; </a:t>
            </a:r>
            <a:r>
              <a:rPr lang="en-US" sz="1600" spc="-1">
                <a:solidFill>
                  <a:srgbClr val="009973"/>
                </a:solidFill>
                <a:latin typeface="Arial"/>
              </a:rPr>
              <a:t>//олон объект байгуулах</a:t>
            </a:r>
            <a:endParaRPr lang="en-US" sz="16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z="16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z="1600" spc="-1">
              <a:latin typeface="Arial"/>
            </a:endParaRPr>
          </a:p>
        </p:txBody>
      </p:sp>
      <p:graphicFrame>
        <p:nvGraphicFramePr>
          <p:cNvPr id="332" name="Object 3"/>
          <p:cNvGraphicFramePr/>
          <p:nvPr/>
        </p:nvGraphicFramePr>
        <p:xfrm>
          <a:off x="2133480" y="2057400"/>
          <a:ext cx="8000280" cy="205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PBrush">
                  <p:embed/>
                </p:oleObj>
              </mc:Choice>
              <mc:Fallback>
                <p:oleObj r:id="rId2" imgW="0" imgH="0" progId="PBrush">
                  <p:embed/>
                  <p:pic>
                    <p:nvPicPr>
                      <p:cNvPr id="332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133480" y="2057400"/>
                        <a:ext cx="8000280" cy="20566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" name="CustomShape 4"/>
          <p:cNvSpPr/>
          <p:nvPr/>
        </p:nvSpPr>
        <p:spPr>
          <a:xfrm>
            <a:off x="1981200" y="5410080"/>
            <a:ext cx="8000280" cy="69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9973"/>
                </a:solidFill>
                <a:latin typeface="Courier New"/>
                <a:ea typeface="DejaVu Sans"/>
              </a:rPr>
              <a:t>Гишүүн функц классын хувьд зөвхөн нэг удаа байгуулагдана. 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424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133480" y="533520"/>
            <a:ext cx="77716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Arial"/>
              </a:rPr>
              <a:t>КЛАССЫН ТОДОРХОЙЛОЛТ-1</a:t>
            </a:r>
            <a:endParaRPr lang="en-US" sz="2800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2209800" y="1371600"/>
            <a:ext cx="7771680" cy="472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"/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Классын тодорхойлолт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"/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Классын гишүүн функцийн тодорхойлолт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0206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2133480" y="45720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ТОДОРХОЙЛОЛТ-2</a:t>
            </a:r>
            <a:endParaRPr lang="en-US" sz="2800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2209800" y="1295280"/>
            <a:ext cx="7771680" cy="479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spcBef>
                <a:spcPts val="479"/>
              </a:spcBef>
            </a:pPr>
            <a:r>
              <a:rPr lang="en-US" sz="2400" b="1" spc="-1">
                <a:solidFill>
                  <a:srgbClr val="FF0066"/>
                </a:solidFill>
                <a:latin typeface="Arial"/>
              </a:rPr>
              <a:t>Класс </a:t>
            </a:r>
            <a:r>
              <a:rPr lang="en-US" sz="2400" b="1" spc="-1">
                <a:solidFill>
                  <a:srgbClr val="FF0066"/>
                </a:solidFill>
                <a:latin typeface="Wingdings"/>
              </a:rPr>
              <a:t></a:t>
            </a:r>
            <a:r>
              <a:rPr lang="en-US" sz="2400" b="1" spc="-1">
                <a:solidFill>
                  <a:srgbClr val="FF0066"/>
                </a:solidFill>
                <a:latin typeface="Arial"/>
              </a:rPr>
              <a:t> гишүүн өгөгдөл + гишүүн функц</a:t>
            </a:r>
            <a:endParaRPr lang="en-US" sz="2400" spc="-1">
              <a:latin typeface="Arial"/>
            </a:endParaRPr>
          </a:p>
          <a:p>
            <a:pPr marL="457200" indent="-456480">
              <a:spcBef>
                <a:spcPts val="479"/>
              </a:spcBef>
            </a:pPr>
            <a:endParaRPr lang="en-US" sz="2400" spc="-1">
              <a:latin typeface="Arial"/>
            </a:endParaRPr>
          </a:p>
          <a:p>
            <a:pPr marL="457200" indent="-456480">
              <a:spcBef>
                <a:spcPts val="400"/>
              </a:spcBef>
              <a:buClr>
                <a:srgbClr val="CC0000"/>
              </a:buClr>
              <a:buFont typeface="Wingdings" charset="2"/>
              <a:buChar char="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 	гишүүн өгөгдлийг тодорхойлох</a:t>
            </a:r>
            <a:endParaRPr lang="en-US" sz="2000" spc="-1">
              <a:latin typeface="Arial"/>
            </a:endParaRPr>
          </a:p>
          <a:p>
            <a:pPr marL="457200" indent="-456480">
              <a:spcBef>
                <a:spcPts val="400"/>
              </a:spcBef>
              <a:buClr>
                <a:srgbClr val="CC0000"/>
              </a:buClr>
              <a:buFont typeface="Wingdings" charset="2"/>
              <a:buChar char="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гишүүн функцийг зарлах/тодорхойлох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88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133480" y="457200"/>
            <a:ext cx="77716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Arial"/>
              </a:rPr>
              <a:t>КЛАССЫН ТОДОРХОЙЛОЛТ-3</a:t>
            </a:r>
            <a:endParaRPr lang="en-US" sz="2800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209800" y="1066680"/>
            <a:ext cx="7771680" cy="5028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Классын гишүүн функцийн тодорхойлолт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Kлассын тодорхойлолтын гадна хийнэ.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Классын тодорхойлолт бүтцийнхтэй ерөнхийдээ төстэй. </a:t>
            </a: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Нээх их хаалт \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{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\-аар эхлэх </a:t>
            </a: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ардаа цэгтэй таслал бүхий хаах их хаалт \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}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\-аар төгсөх. </a:t>
            </a: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Хоёр хаалт дотор классын гишүүн өгөгдөл, гишүүн функцийг жагсааж бичих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204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20980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Arial"/>
              </a:rPr>
              <a:t>Классын тодорхойлолт-4</a:t>
            </a:r>
            <a:endParaRPr lang="en-US" sz="2800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209800" y="1295280"/>
            <a:ext cx="7771680" cy="479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Классын загвар: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 </a:t>
            </a:r>
            <a:endParaRPr lang="en-US" sz="24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class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 class_name 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 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private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/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protected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/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public: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 data_members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 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private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/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protected</a:t>
            </a:r>
            <a:r>
              <a:rPr lang="en-US" sz="2000" b="1" spc="-1">
                <a:solidFill>
                  <a:srgbClr val="000000"/>
                </a:solidFill>
                <a:latin typeface="Arial"/>
              </a:rPr>
              <a:t>/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public: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 member_functions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}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09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209800" y="6094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Arial"/>
              </a:rPr>
              <a:t>Классын тодорхойлолт-5</a:t>
            </a:r>
            <a:endParaRPr lang="en-US" sz="2800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2209800" y="1447920"/>
            <a:ext cx="7771680" cy="4647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Класс түүний гишүүдэд хандах 3 түвшин: </a:t>
            </a:r>
            <a:r>
              <a:rPr lang="en-US" sz="2000" b="1" spc="-1">
                <a:solidFill>
                  <a:srgbClr val="FF0000"/>
                </a:solidFill>
                <a:latin typeface="Arial"/>
              </a:rPr>
              <a:t>РРР</a:t>
            </a:r>
            <a:endParaRPr lang="en-US" sz="2000" spc="-1">
              <a:latin typeface="Arial"/>
            </a:endParaRPr>
          </a:p>
          <a:p>
            <a:pPr marL="743040" lvl="1" indent="-285120" algn="just">
              <a:spcBef>
                <a:spcPts val="360"/>
              </a:spcBef>
              <a:buClr>
                <a:srgbClr val="FF0066"/>
              </a:buClr>
              <a:buFont typeface="Wingdings" charset="2"/>
              <a:buChar char=""/>
            </a:pPr>
            <a:r>
              <a:rPr lang="en-US" spc="-1">
                <a:solidFill>
                  <a:srgbClr val="000000"/>
                </a:solidFill>
                <a:latin typeface="Arial"/>
              </a:rPr>
              <a:t>Private</a:t>
            </a:r>
            <a:endParaRPr lang="en-US" spc="-1">
              <a:latin typeface="Arial"/>
            </a:endParaRPr>
          </a:p>
          <a:p>
            <a:pPr marL="743040" lvl="1" indent="-285120" algn="just">
              <a:spcBef>
                <a:spcPts val="360"/>
              </a:spcBef>
              <a:buClr>
                <a:srgbClr val="FF0066"/>
              </a:buClr>
              <a:buFont typeface="Wingdings" charset="2"/>
              <a:buChar char=""/>
            </a:pPr>
            <a:r>
              <a:rPr lang="en-US" spc="-1">
                <a:solidFill>
                  <a:srgbClr val="000000"/>
                </a:solidFill>
                <a:latin typeface="Arial"/>
              </a:rPr>
              <a:t>Public</a:t>
            </a:r>
            <a:endParaRPr lang="en-US" spc="-1">
              <a:latin typeface="Arial"/>
            </a:endParaRPr>
          </a:p>
          <a:p>
            <a:pPr marL="743040" lvl="1" indent="-285120" algn="just">
              <a:spcBef>
                <a:spcPts val="360"/>
              </a:spcBef>
              <a:buClr>
                <a:srgbClr val="FF0066"/>
              </a:buClr>
              <a:buFont typeface="Wingdings" charset="2"/>
              <a:buChar char=""/>
            </a:pPr>
            <a:r>
              <a:rPr lang="en-US" spc="-1">
                <a:solidFill>
                  <a:srgbClr val="000000"/>
                </a:solidFill>
                <a:latin typeface="Arial"/>
              </a:rPr>
              <a:t>Protected</a:t>
            </a:r>
            <a:endParaRPr lang="en-US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1474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тодорхойлолт-6</a:t>
            </a:r>
            <a:endParaRPr lang="en-US" sz="2800" spc="-1">
              <a:latin typeface="Arial"/>
            </a:endParaRPr>
          </a:p>
        </p:txBody>
      </p:sp>
      <p:graphicFrame>
        <p:nvGraphicFramePr>
          <p:cNvPr id="306" name="Object 2"/>
          <p:cNvGraphicFramePr/>
          <p:nvPr/>
        </p:nvGraphicFramePr>
        <p:xfrm>
          <a:off x="2133480" y="1371600"/>
          <a:ext cx="7238160" cy="411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PBrush">
                  <p:embed/>
                </p:oleObj>
              </mc:Choice>
              <mc:Fallback>
                <p:oleObj r:id="rId2" imgW="0" imgH="0" progId="PBrush">
                  <p:embed/>
                  <p:pic>
                    <p:nvPicPr>
                      <p:cNvPr id="306" name="Object 2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133480" y="1371600"/>
                        <a:ext cx="7238160" cy="41140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206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2133480" y="457200"/>
            <a:ext cx="7771680" cy="685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тодорхойлолт-7</a:t>
            </a:r>
            <a:endParaRPr lang="en-US" sz="2800" spc="-1">
              <a:latin typeface="Arial"/>
            </a:endParaRPr>
          </a:p>
        </p:txBody>
      </p:sp>
      <p:graphicFrame>
        <p:nvGraphicFramePr>
          <p:cNvPr id="309" name="Object 2"/>
          <p:cNvGraphicFramePr/>
          <p:nvPr/>
        </p:nvGraphicFramePr>
        <p:xfrm>
          <a:off x="1752600" y="1371600"/>
          <a:ext cx="8609760" cy="472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PBrush">
                  <p:embed/>
                </p:oleObj>
              </mc:Choice>
              <mc:Fallback>
                <p:oleObj r:id="rId2" imgW="0" imgH="0" progId="PBrush">
                  <p:embed/>
                  <p:pic>
                    <p:nvPicPr>
                      <p:cNvPr id="309" name="Object 2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752600" y="1371600"/>
                        <a:ext cx="8609760" cy="47235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071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209800" y="457200"/>
            <a:ext cx="77716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Классын тодорхойлолт-8</a:t>
            </a:r>
            <a:endParaRPr lang="en-US" sz="2800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2209800" y="1066680"/>
            <a:ext cx="7771680" cy="5028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/>
            <a:r>
              <a:rPr lang="en-US" sz="2000" spc="-1">
                <a:solidFill>
                  <a:srgbClr val="3399FF"/>
                </a:solidFill>
                <a:latin typeface="Arial"/>
              </a:rPr>
              <a:t>#include &lt;iostream.h&gt;</a:t>
            </a:r>
            <a:endParaRPr lang="en-US" sz="2000" spc="-1">
              <a:latin typeface="Arial"/>
            </a:endParaRPr>
          </a:p>
          <a:p>
            <a:pPr marL="343080" indent="-342360"/>
            <a:r>
              <a:rPr lang="en-US" sz="2000" spc="-1">
                <a:solidFill>
                  <a:srgbClr val="3399FF"/>
                </a:solidFill>
                <a:latin typeface="Arial"/>
              </a:rPr>
              <a:t>#include &lt;iomanip.h&gt;</a:t>
            </a:r>
            <a:endParaRPr lang="en-US" sz="2000" spc="-1">
              <a:latin typeface="Arial"/>
            </a:endParaRPr>
          </a:p>
          <a:p>
            <a:pPr marL="343080" indent="-342360"/>
            <a:r>
              <a:rPr lang="en-US" sz="2000" spc="-1">
                <a:solidFill>
                  <a:srgbClr val="3399FF"/>
                </a:solidFill>
                <a:latin typeface="Arial"/>
              </a:rPr>
              <a:t>#include &lt;studio.h&gt;</a:t>
            </a:r>
            <a:endParaRPr lang="en-US" sz="2000" spc="-1">
              <a:latin typeface="Arial"/>
            </a:endParaRPr>
          </a:p>
          <a:p>
            <a:pPr marL="343080" indent="-342360"/>
            <a:r>
              <a:rPr lang="en-US" sz="2000" spc="-1">
                <a:solidFill>
                  <a:srgbClr val="3399FF"/>
                </a:solidFill>
                <a:latin typeface="Arial"/>
              </a:rPr>
              <a:t>#include &lt;conio.h&gt;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class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 person </a:t>
            </a:r>
            <a:r>
              <a:rPr lang="en-US" sz="2000" spc="-1">
                <a:solidFill>
                  <a:srgbClr val="FF0066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>
                <a:solidFill>
                  <a:srgbClr val="FF0066"/>
                </a:solidFill>
                <a:latin typeface="Arial"/>
              </a:rPr>
              <a:t>} ;</a:t>
            </a: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2360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226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10FC11C4-518E-47F1-8217-0AB88F25D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E41026-EB59-46A6-B728-7C688E6DAE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9A037C-9C63-48FB-B23F-AC7459AE7025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Классын тодорхойлолт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Классын тодорхойлолт</dc:title>
  <dc:creator>Microsoft Office User</dc:creator>
  <cp:lastModifiedBy>Microsoft Office User</cp:lastModifiedBy>
  <cp:revision>9</cp:revision>
  <dcterms:created xsi:type="dcterms:W3CDTF">2020-09-07T14:24:13Z</dcterms:created>
  <dcterms:modified xsi:type="dcterms:W3CDTF">2022-10-11T13:59:10Z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959200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