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sldIdLst>
    <p:sldId id="256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57" r:id="rId27"/>
    <p:sldId id="34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77050A-9A71-4F39-949D-831E33C123F3}" v="6" dt="2022-09-24T17:20:45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/>
    <p:restoredTop sz="96405"/>
  </p:normalViewPr>
  <p:slideViewPr>
    <p:cSldViewPr snapToGrid="0" snapToObjects="1">
      <p:cViewPr varScale="1">
        <p:scale>
          <a:sx n="88" d="100"/>
          <a:sy n="88" d="100"/>
        </p:scale>
        <p:origin x="192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ttur Tungalagtamir" userId="S::20b1num1864@stud.num.edu.mn::9b8bba86-1cca-4e1e-9fbe-b39d21760ea5" providerId="AD" clId="Web-{8C77050A-9A71-4F39-949D-831E33C123F3}"/>
    <pc:docChg chg="modSld">
      <pc:chgData name="Battur Tungalagtamir" userId="S::20b1num1864@stud.num.edu.mn::9b8bba86-1cca-4e1e-9fbe-b39d21760ea5" providerId="AD" clId="Web-{8C77050A-9A71-4F39-949D-831E33C123F3}" dt="2022-09-24T17:20:45.110" v="5" actId="20577"/>
      <pc:docMkLst>
        <pc:docMk/>
      </pc:docMkLst>
      <pc:sldChg chg="modSp">
        <pc:chgData name="Battur Tungalagtamir" userId="S::20b1num1864@stud.num.edu.mn::9b8bba86-1cca-4e1e-9fbe-b39d21760ea5" providerId="AD" clId="Web-{8C77050A-9A71-4F39-949D-831E33C123F3}" dt="2022-09-24T17:19:26.951" v="2" actId="20577"/>
        <pc:sldMkLst>
          <pc:docMk/>
          <pc:sldMk cId="597522868" sldId="344"/>
        </pc:sldMkLst>
        <pc:spChg chg="mod">
          <ac:chgData name="Battur Tungalagtamir" userId="S::20b1num1864@stud.num.edu.mn::9b8bba86-1cca-4e1e-9fbe-b39d21760ea5" providerId="AD" clId="Web-{8C77050A-9A71-4F39-949D-831E33C123F3}" dt="2022-09-24T17:19:26.951" v="2" actId="20577"/>
          <ac:spMkLst>
            <pc:docMk/>
            <pc:sldMk cId="597522868" sldId="344"/>
            <ac:spMk id="381" creationId="{00000000-0000-0000-0000-000000000000}"/>
          </ac:spMkLst>
        </pc:spChg>
      </pc:sldChg>
      <pc:sldChg chg="modSp">
        <pc:chgData name="Battur Tungalagtamir" userId="S::20b1num1864@stud.num.edu.mn::9b8bba86-1cca-4e1e-9fbe-b39d21760ea5" providerId="AD" clId="Web-{8C77050A-9A71-4F39-949D-831E33C123F3}" dt="2022-09-24T17:20:45.110" v="5" actId="20577"/>
        <pc:sldMkLst>
          <pc:docMk/>
          <pc:sldMk cId="4164828261" sldId="345"/>
        </pc:sldMkLst>
        <pc:spChg chg="mod">
          <ac:chgData name="Battur Tungalagtamir" userId="S::20b1num1864@stud.num.edu.mn::9b8bba86-1cca-4e1e-9fbe-b39d21760ea5" providerId="AD" clId="Web-{8C77050A-9A71-4F39-949D-831E33C123F3}" dt="2022-09-24T17:20:45.110" v="5" actId="20577"/>
          <ac:spMkLst>
            <pc:docMk/>
            <pc:sldMk cId="4164828261" sldId="345"/>
            <ac:spMk id="38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716D1-5248-6F41-AA0B-72B422E56752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850C0-A8B4-C04E-AD4D-1E1746D7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FA8F738-E8AB-4D73-B2C5-E21DB616D1C2}" type="slidenum">
              <a:rPr lang="en-US" sz="1200" b="0" strike="noStrike" spc="-1">
                <a:solidFill>
                  <a:srgbClr val="000000"/>
                </a:solidFill>
                <a:latin typeface="Courier New"/>
                <a:ea typeface="+mn-ea"/>
              </a:rPr>
              <a:t>24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1571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59B2-E7AD-D948-939C-1D14FA3BC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22016-0D01-864C-BF7B-37474DC51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8130A-BA05-834E-BBBF-77A0B30F3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5D5-6CCF-0B4B-9647-D27EBF46B075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50F46-5BA8-314F-978A-13ECE378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2F9F1-A435-0846-8847-03386846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A4E0-8CED-3444-A381-DC2CEC5CA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9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78B8-FA89-E44B-A0B5-500FC86DE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369C7-EFC3-A849-BEE0-241429E91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4EC7A-14A1-2448-904E-4F899691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5D5-6CCF-0B4B-9647-D27EBF46B075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55631-CFC5-7D43-84FC-99398D7D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27474-3799-0A47-B95D-7F6B8D65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A4E0-8CED-3444-A381-DC2CEC5CA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029199-1371-D943-BA87-8DE3422B3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33F6E-D461-FE46-AECC-7D57BE526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8F5C7-4F90-9F4D-BED2-85477D5D6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5D5-6CCF-0B4B-9647-D27EBF46B075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95724-4477-D844-8B9A-90D13CB07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86655-47BE-4040-9C33-C6EE7E63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A4E0-8CED-3444-A381-DC2CEC5CA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4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A0A0-8401-5C4F-A630-0F460770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3E585-8F8A-324A-AAD2-8BF359EE1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B35B8-8469-8247-AEDF-34F52A92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5D5-6CCF-0B4B-9647-D27EBF46B075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CEA2C-2D1B-F843-BD25-E6003B72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43C5C-61B6-4F4D-A3C6-74D4E7E1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A4E0-8CED-3444-A381-DC2CEC5CA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6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35EF-D9A8-0E41-B6EB-7D437894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23638-C403-224A-81B0-BD28F9EA5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531C8-C135-564F-B8EB-0CCDCFFC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5D5-6CCF-0B4B-9647-D27EBF46B075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A356E-9843-CC4F-98BF-41117CEE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E0269-DADA-8740-A39C-B9148B13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A4E0-8CED-3444-A381-DC2CEC5CA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0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91F6-5E22-5042-9221-BE719861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27A2-9FC4-BD42-9361-7C93FF15F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4AD9A-F645-414D-A44D-5D0C6F795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60A17-6B6C-B44F-8147-D560C04B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5D5-6CCF-0B4B-9647-D27EBF46B075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A756F-7D95-8645-8176-1840F1F82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26BD4-31FE-984E-A448-EFA7FD61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A4E0-8CED-3444-A381-DC2CEC5CA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3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BBFB-B279-8C40-95A5-62DBC1AEC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50A6B-CD3B-A643-B2EC-73FB09D3A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484CE-E0E1-EA4C-93F9-2986DE7C9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02EC50-0DB9-4D43-9061-BFBF980AD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B9A4D-31F8-1748-A567-971E047D9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64F810-7A0E-6D44-863D-58A0B7AB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5D5-6CCF-0B4B-9647-D27EBF46B075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71DDA-D2CB-7541-8A12-E0FB9394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DD396-B724-994D-B332-BC88CE7B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A4E0-8CED-3444-A381-DC2CEC5CA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8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AD3D-D84D-6742-9C02-50B835E3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BB91F4-2257-1E4B-9DDF-F4354504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5D5-6CCF-0B4B-9647-D27EBF46B075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1B50F-FFEB-9A49-B36C-9A4E3E91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0F137-E1C5-7E4F-8B22-DDBD09B6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A4E0-8CED-3444-A381-DC2CEC5CA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7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21F51-830C-2B4D-AD69-8067C4AC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5D5-6CCF-0B4B-9647-D27EBF46B075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EE3D0-922B-194B-8E9F-FA79394D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352F9-993B-3143-B356-8DD0B7FC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A4E0-8CED-3444-A381-DC2CEC5CA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5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A40A-D530-0C49-ACC5-7DBB7EBA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823E8-CCF4-7B4C-8208-3F9A29AC1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94139-3ED4-294A-832E-1F1414AC1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B660C-6B85-6941-9C4E-03FD9BD9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5D5-6CCF-0B4B-9647-D27EBF46B075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E31D8-C51C-8644-8756-EA0F7DCF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4C151-BF4A-B248-8A11-5EDAB3D2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A4E0-8CED-3444-A381-DC2CEC5CA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8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9CAB-86D7-0C41-85EE-D4BD6D06C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5AC87-3FD5-8540-9E16-5BB879F33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8BC38-5792-A14A-A05C-49DC136A2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2AFF4-6220-A448-B72B-F31629C1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5D5-6CCF-0B4B-9647-D27EBF46B075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42A9B-435F-B04E-9A5F-2F28EAB4B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8CA21-8F7A-2749-8FE0-38799C4F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A4E0-8CED-3444-A381-DC2CEC5CA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2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430D7-37D5-6140-9D0C-6EF7B1351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84A8E-5B86-C849-8D86-9E688192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F4F44-01C1-2449-BFB2-89F7F1A93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C65D5-6CCF-0B4B-9647-D27EBF46B075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63F52-AB8E-9241-9576-B3B50BA40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5ED00-5D10-C946-B1E1-957EDA294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BA4E0-8CED-3444-A381-DC2CEC5CA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442B-3F8C-B542-A39D-AD836C7A99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Гишүүн</a:t>
            </a:r>
            <a:r>
              <a:rPr lang="en-US" dirty="0"/>
              <a:t> </a:t>
            </a:r>
            <a:r>
              <a:rPr lang="en-US" dirty="0" err="1"/>
              <a:t>өгөгдөлд</a:t>
            </a:r>
            <a:r>
              <a:rPr lang="en-US" dirty="0"/>
              <a:t> </a:t>
            </a:r>
            <a:r>
              <a:rPr lang="en-US" dirty="0" err="1"/>
              <a:t>хандах</a:t>
            </a:r>
            <a:r>
              <a:rPr lang="en-US" dirty="0"/>
              <a:t> </a:t>
            </a:r>
            <a:r>
              <a:rPr lang="en-US" dirty="0" err="1"/>
              <a:t>ба</a:t>
            </a:r>
            <a:r>
              <a:rPr lang="en-US" dirty="0"/>
              <a:t> </a:t>
            </a:r>
            <a:r>
              <a:rPr lang="en-US" dirty="0" err="1"/>
              <a:t>гишүүн</a:t>
            </a:r>
            <a:r>
              <a:rPr lang="en-US" dirty="0"/>
              <a:t> </a:t>
            </a:r>
            <a:r>
              <a:rPr lang="en-US" dirty="0" err="1"/>
              <a:t>функц</a:t>
            </a:r>
            <a:r>
              <a:rPr lang="en-US" dirty="0"/>
              <a:t> </a:t>
            </a:r>
            <a:r>
              <a:rPr lang="en-US" dirty="0" err="1"/>
              <a:t>дуудах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85439-B638-6549-96C1-ADB7DCEAA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24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2209800" y="609480"/>
            <a:ext cx="77716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</a:rPr>
              <a:t>Гишүүн функцийг тодорхойлох арга-1</a:t>
            </a:r>
            <a:endParaRPr lang="en-US" sz="2800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2209800" y="1295280"/>
            <a:ext cx="7771680" cy="479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Классын гишүүн функцийн тодорхойлолтыг</a:t>
            </a:r>
            <a:endParaRPr lang="en-US" sz="2000" spc="-1">
              <a:latin typeface="Arial"/>
            </a:endParaRPr>
          </a:p>
          <a:p>
            <a:pPr marL="216000" indent="-216000" algn="just"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 класс дотор эсхүл </a:t>
            </a:r>
            <a:endParaRPr lang="en-US" sz="2000" spc="-1">
              <a:latin typeface="Arial"/>
            </a:endParaRPr>
          </a:p>
          <a:p>
            <a:pPr marL="216000" indent="-216000" algn="just"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классын тодорхойлолтын гадна бичиж өгнө.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endParaRPr lang="en-US" sz="2000" spc="-1">
              <a:latin typeface="Arial"/>
            </a:endParaRPr>
          </a:p>
        </p:txBody>
      </p:sp>
      <p:graphicFrame>
        <p:nvGraphicFramePr>
          <p:cNvPr id="357" name="Object 3"/>
          <p:cNvGraphicFramePr/>
          <p:nvPr/>
        </p:nvGraphicFramePr>
        <p:xfrm>
          <a:off x="2095680" y="2514600"/>
          <a:ext cx="7848000" cy="350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PBrush">
                  <p:embed/>
                </p:oleObj>
              </mc:Choice>
              <mc:Fallback>
                <p:oleObj r:id="rId2" imgW="0" imgH="0" progId="PBrush">
                  <p:embed/>
                  <p:pic>
                    <p:nvPicPr>
                      <p:cNvPr id="357" name="Object 3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2095680" y="2514600"/>
                        <a:ext cx="7848000" cy="35046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54100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2209800" y="609480"/>
            <a:ext cx="77716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</a:rPr>
              <a:t>ГИШҮҮН ФУНКЦ</a:t>
            </a:r>
            <a:endParaRPr lang="en-US" sz="2800" spc="-1">
              <a:latin typeface="Arial"/>
            </a:endParaRPr>
          </a:p>
        </p:txBody>
      </p:sp>
      <p:pic>
        <p:nvPicPr>
          <p:cNvPr id="360" name="Picture 5"/>
          <p:cNvPicPr/>
          <p:nvPr/>
        </p:nvPicPr>
        <p:blipFill>
          <a:blip r:embed="rId2"/>
          <a:stretch/>
        </p:blipFill>
        <p:spPr>
          <a:xfrm>
            <a:off x="2209800" y="1600200"/>
            <a:ext cx="3809160" cy="2285280"/>
          </a:xfrm>
          <a:prstGeom prst="rect">
            <a:avLst/>
          </a:prstGeom>
          <a:ln w="9360">
            <a:noFill/>
          </a:ln>
        </p:spPr>
      </p:pic>
      <p:pic>
        <p:nvPicPr>
          <p:cNvPr id="361" name="Picture 6"/>
          <p:cNvPicPr/>
          <p:nvPr/>
        </p:nvPicPr>
        <p:blipFill>
          <a:blip r:embed="rId3"/>
          <a:stretch/>
        </p:blipFill>
        <p:spPr>
          <a:xfrm>
            <a:off x="2209800" y="4419720"/>
            <a:ext cx="4533120" cy="2123280"/>
          </a:xfrm>
          <a:prstGeom prst="rect">
            <a:avLst/>
          </a:prstGeom>
          <a:ln w="9360">
            <a:noFill/>
          </a:ln>
        </p:spPr>
      </p:pic>
      <p:pic>
        <p:nvPicPr>
          <p:cNvPr id="362" name="Picture 7"/>
          <p:cNvPicPr/>
          <p:nvPr/>
        </p:nvPicPr>
        <p:blipFill>
          <a:blip r:embed="rId4"/>
          <a:stretch/>
        </p:blipFill>
        <p:spPr>
          <a:xfrm>
            <a:off x="7086720" y="1676520"/>
            <a:ext cx="2437560" cy="1751760"/>
          </a:xfrm>
          <a:prstGeom prst="rect">
            <a:avLst/>
          </a:prstGeom>
          <a:ln w="9360">
            <a:noFill/>
          </a:ln>
        </p:spPr>
      </p:pic>
      <p:pic>
        <p:nvPicPr>
          <p:cNvPr id="363" name="Picture 8"/>
          <p:cNvPicPr/>
          <p:nvPr/>
        </p:nvPicPr>
        <p:blipFill>
          <a:blip r:embed="rId5"/>
          <a:stretch/>
        </p:blipFill>
        <p:spPr>
          <a:xfrm>
            <a:off x="6934080" y="3352680"/>
            <a:ext cx="2818800" cy="1599480"/>
          </a:xfrm>
          <a:prstGeom prst="rect">
            <a:avLst/>
          </a:prstGeom>
          <a:ln w="9360">
            <a:noFill/>
          </a:ln>
        </p:spPr>
      </p:pic>
      <p:pic>
        <p:nvPicPr>
          <p:cNvPr id="364" name="Picture 9"/>
          <p:cNvPicPr/>
          <p:nvPr/>
        </p:nvPicPr>
        <p:blipFill>
          <a:blip r:embed="rId6"/>
          <a:stretch/>
        </p:blipFill>
        <p:spPr>
          <a:xfrm>
            <a:off x="7239000" y="5029200"/>
            <a:ext cx="2056680" cy="304200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val="27512633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2209800" y="609480"/>
            <a:ext cx="77716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</a:rPr>
              <a:t>ГИШҮҮН ФУНКЦ</a:t>
            </a:r>
            <a:endParaRPr lang="en-US" sz="2800" spc="-1">
              <a:latin typeface="Arial"/>
            </a:endParaRPr>
          </a:p>
        </p:txBody>
      </p:sp>
      <p:pic>
        <p:nvPicPr>
          <p:cNvPr id="366" name="Picture 8"/>
          <p:cNvPicPr/>
          <p:nvPr/>
        </p:nvPicPr>
        <p:blipFill>
          <a:blip r:embed="rId2"/>
          <a:stretch/>
        </p:blipFill>
        <p:spPr>
          <a:xfrm>
            <a:off x="3047880" y="1447920"/>
            <a:ext cx="2437560" cy="2742480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val="9550122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2209800" y="609480"/>
            <a:ext cx="77716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</a:rPr>
              <a:t>ГИШҮҮН ФУНКЦ</a:t>
            </a:r>
            <a:endParaRPr lang="en-US" sz="2800" spc="-1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1821000" y="1752480"/>
            <a:ext cx="8543160" cy="516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spcBef>
                <a:spcPts val="561"/>
              </a:spcBef>
            </a:pPr>
            <a:r>
              <a:rPr lang="en-US" sz="2800" spc="-1">
                <a:solidFill>
                  <a:srgbClr val="990000"/>
                </a:solidFill>
                <a:latin typeface="Tahoma"/>
                <a:ea typeface="DejaVu Sans"/>
              </a:rPr>
              <a:t>ҮЙЛ ХӨДЛӨЛ БОЛ ОБЪЕКТЫН ХИЙХ ҮЙЛДЭЛ</a:t>
            </a:r>
            <a:endParaRPr lang="en-US" sz="2800" spc="-1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2133480" y="3124080"/>
            <a:ext cx="6780960" cy="101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561"/>
              </a:spcBef>
            </a:pPr>
            <a:r>
              <a:rPr lang="en-US" sz="2800" spc="-1">
                <a:solidFill>
                  <a:srgbClr val="990000"/>
                </a:solidFill>
                <a:latin typeface="Tahoma"/>
                <a:ea typeface="DejaVu Sans"/>
              </a:rPr>
              <a:t>Java				methods</a:t>
            </a:r>
            <a:endParaRPr lang="en-US" sz="2800" spc="-1">
              <a:latin typeface="Arial"/>
            </a:endParaRPr>
          </a:p>
          <a:p>
            <a:pPr>
              <a:spcBef>
                <a:spcPts val="561"/>
              </a:spcBef>
            </a:pPr>
            <a:r>
              <a:rPr lang="en-US" sz="2800" spc="-1">
                <a:solidFill>
                  <a:srgbClr val="990000"/>
                </a:solidFill>
                <a:latin typeface="Tahoma"/>
                <a:ea typeface="DejaVu Sans"/>
              </a:rPr>
              <a:t>Operation		</a:t>
            </a:r>
            <a:r>
              <a:rPr lang="en-US" sz="2800" spc="-1">
                <a:solidFill>
                  <a:srgbClr val="990000"/>
                </a:solidFill>
                <a:latin typeface="Wingdings"/>
                <a:ea typeface="DejaVu Sans"/>
              </a:rPr>
              <a:t></a:t>
            </a:r>
            <a:r>
              <a:rPr lang="en-US" sz="2800" spc="-1">
                <a:solidFill>
                  <a:srgbClr val="990000"/>
                </a:solidFill>
                <a:latin typeface="Tahoma"/>
                <a:ea typeface="DejaVu Sans"/>
              </a:rPr>
              <a:t> </a:t>
            </a:r>
            <a:r>
              <a:rPr lang="en-US" sz="2800" spc="-1">
                <a:solidFill>
                  <a:srgbClr val="990000"/>
                </a:solidFill>
                <a:latin typeface="Wingdings"/>
                <a:ea typeface="DejaVu Sans"/>
              </a:rPr>
              <a:t></a:t>
            </a:r>
            <a:r>
              <a:rPr lang="en-US" sz="2800" spc="-1">
                <a:solidFill>
                  <a:srgbClr val="990000"/>
                </a:solidFill>
                <a:latin typeface="Tahoma"/>
                <a:ea typeface="DejaVu Sans"/>
              </a:rPr>
              <a:t>message</a:t>
            </a:r>
            <a:endParaRPr lang="en-US" sz="2800" spc="-1">
              <a:latin typeface="Arial"/>
            </a:endParaRPr>
          </a:p>
        </p:txBody>
      </p:sp>
      <p:sp>
        <p:nvSpPr>
          <p:cNvPr id="370" name="CustomShape 4"/>
          <p:cNvSpPr/>
          <p:nvPr/>
        </p:nvSpPr>
        <p:spPr>
          <a:xfrm>
            <a:off x="1904880" y="4495680"/>
            <a:ext cx="8762400" cy="942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561"/>
              </a:spcBef>
            </a:pPr>
            <a:r>
              <a:rPr lang="en-US" sz="2800" spc="-1">
                <a:solidFill>
                  <a:srgbClr val="990000"/>
                </a:solidFill>
                <a:latin typeface="Tahoma"/>
                <a:ea typeface="DejaVu Sans"/>
              </a:rPr>
              <a:t>Operation	a service that a class offers to its clients</a:t>
            </a:r>
            <a:endParaRPr lang="en-US" sz="28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22526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2209800" y="609480"/>
            <a:ext cx="77716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</a:rPr>
              <a:t>ГИШҮҮН ФУНКЦ</a:t>
            </a:r>
            <a:endParaRPr lang="en-US" sz="2800" spc="-1"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2057520" y="1219320"/>
            <a:ext cx="8381160" cy="943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spcBef>
                <a:spcPts val="561"/>
              </a:spcBef>
            </a:pPr>
            <a:r>
              <a:rPr lang="en-US" sz="2800" b="1" spc="-1">
                <a:solidFill>
                  <a:srgbClr val="990000"/>
                </a:solidFill>
                <a:latin typeface="Tahoma"/>
                <a:ea typeface="DejaVu Sans"/>
              </a:rPr>
              <a:t>ОБЪЕКТЫН ХИЙХ ҮЙЛДЭЛ ОРОН ЗАЙ ЦАГ ХУГАЦААТАЙ ХОЛБООТОЙ</a:t>
            </a:r>
            <a:endParaRPr lang="en-US" sz="2800" spc="-1">
              <a:latin typeface="Arial"/>
            </a:endParaRPr>
          </a:p>
        </p:txBody>
      </p:sp>
      <p:pic>
        <p:nvPicPr>
          <p:cNvPr id="373" name="Picture 6"/>
          <p:cNvPicPr/>
          <p:nvPr/>
        </p:nvPicPr>
        <p:blipFill>
          <a:blip r:embed="rId2"/>
          <a:stretch/>
        </p:blipFill>
        <p:spPr>
          <a:xfrm>
            <a:off x="2895600" y="2438280"/>
            <a:ext cx="6019200" cy="4037760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val="32096455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2209800" y="609480"/>
            <a:ext cx="77716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</a:rPr>
              <a:t>Гишүүн функцийг тодорхойлох арга-2</a:t>
            </a:r>
            <a:endParaRPr lang="en-US" sz="2800" spc="-1"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2209800" y="1295280"/>
            <a:ext cx="7771680" cy="479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Үйлчлэх хүрээний оператор </a:t>
            </a:r>
            <a:r>
              <a:rPr lang="en-US" sz="2000" b="1" spc="-1">
                <a:solidFill>
                  <a:srgbClr val="FF0066"/>
                </a:solidFill>
                <a:latin typeface="Arial"/>
              </a:rPr>
              <a:t>::</a:t>
            </a:r>
            <a:endParaRPr lang="en-US" sz="2000" spc="-1">
              <a:latin typeface="Arial"/>
            </a:endParaRPr>
          </a:p>
          <a:p>
            <a:pPr marL="216000" indent="-216000" algn="just"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Объектын үйлчлэх хүрээг заана.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Жишээ нь:</a:t>
            </a:r>
            <a:endParaRPr lang="en-US" sz="2000" spc="-1">
              <a:latin typeface="Arial"/>
            </a:endParaRPr>
          </a:p>
          <a:p>
            <a:pPr marL="216000" indent="-216000" algn="just">
              <a:spcBef>
                <a:spcPts val="400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  Гишүүн функц ямар объектод үйлчлэх</a:t>
            </a:r>
            <a:endParaRPr lang="en-US" sz="2000" spc="-1">
              <a:latin typeface="Arial"/>
            </a:endParaRPr>
          </a:p>
          <a:p>
            <a:pPr marL="355680" indent="-354960" algn="just">
              <a:spcBef>
                <a:spcPts val="400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 Ижил нэртэй ерөнхий хувьсагч ба дотоод хувьсагч байх тохиолдолд функц дотроос ерөнхийд хувьсагч руу  	хандах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endParaRPr lang="en-US" sz="20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21303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2209800" y="609480"/>
            <a:ext cx="77716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</a:rPr>
              <a:t>Гишүүн функцийг тодорхойлох арга-3</a:t>
            </a:r>
            <a:endParaRPr lang="en-US" sz="2800" spc="-1"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1828920" y="1295280"/>
            <a:ext cx="8686080" cy="5104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2000" b="1" spc="-1">
                <a:solidFill>
                  <a:srgbClr val="009973"/>
                </a:solidFill>
                <a:latin typeface="Arial"/>
              </a:rPr>
              <a:t>int sybil ;</a:t>
            </a:r>
            <a:endParaRPr lang="en-US" sz="2000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void subfunction()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51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void main() {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 sybil = 2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 cout &lt;&lt; “\nThis is global variable sybil = “ &lt;&lt; sybil &lt;&lt; “\n”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 subfunction()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 getch()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}</a:t>
            </a:r>
            <a:endParaRPr lang="en-US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Arial"/>
              </a:rPr>
              <a:t> void subfunction() </a:t>
            </a:r>
            <a:endParaRPr lang="en-US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Arial"/>
              </a:rPr>
              <a:t> {</a:t>
            </a:r>
            <a:endParaRPr lang="en-US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b="1" spc="-1">
                <a:solidFill>
                  <a:srgbClr val="FF0000"/>
                </a:solidFill>
                <a:latin typeface="Arial"/>
              </a:rPr>
              <a:t>int sybil ;</a:t>
            </a:r>
            <a:endParaRPr lang="en-US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b="1" spc="-1">
                <a:solidFill>
                  <a:srgbClr val="FF0000"/>
                </a:solidFill>
                <a:latin typeface="Arial"/>
              </a:rPr>
              <a:t> sybil = 1 ;</a:t>
            </a:r>
            <a:endParaRPr lang="en-US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b="1" spc="-1">
                <a:solidFill>
                  <a:srgbClr val="009973"/>
                </a:solidFill>
                <a:latin typeface="Arial"/>
              </a:rPr>
              <a:t> ::sybil++ ;</a:t>
            </a:r>
            <a:endParaRPr lang="en-US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b="1" spc="-1">
                <a:solidFill>
                  <a:srgbClr val="FF0000"/>
                </a:solidFill>
                <a:latin typeface="Arial"/>
              </a:rPr>
              <a:t> cout &lt;&lt; “\nThis is local variable sybil = “ &lt;&lt; sybil ;</a:t>
            </a:r>
            <a:endParaRPr lang="en-US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b="1" spc="-1">
                <a:solidFill>
                  <a:srgbClr val="009973"/>
                </a:solidFill>
                <a:latin typeface="Arial"/>
              </a:rPr>
              <a:t>cout &lt;&lt; “\nThis is global variable sybil = “ &lt;&lt; ::sybil ;</a:t>
            </a:r>
            <a:endParaRPr lang="en-US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Arial"/>
              </a:rPr>
              <a:t>}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endParaRPr lang="en-US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9598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2209800" y="609480"/>
            <a:ext cx="77716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</a:rPr>
              <a:t>Гишүүн функцийг тодорхойлох арга-4</a:t>
            </a:r>
            <a:endParaRPr lang="en-US" sz="2800" spc="-1"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2209800" y="1295280"/>
            <a:ext cx="7771680" cy="5104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spcBef>
                <a:spcPts val="400"/>
              </a:spcBef>
            </a:pPr>
            <a:r>
              <a:rPr lang="en-US" sz="2000" b="1" spc="-1">
                <a:solidFill>
                  <a:srgbClr val="000000"/>
                </a:solidFill>
                <a:latin typeface="Arial"/>
              </a:rPr>
              <a:t>Програмын үр дүн: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 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This is global variable sybil = 2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This is local variable sybil = 1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This is global variable sybil = 3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endParaRPr lang="en-US" sz="20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6283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2209800" y="609480"/>
            <a:ext cx="77716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</a:rPr>
              <a:t>Гишүүн функцийг тодорхойлох арга-5</a:t>
            </a:r>
            <a:endParaRPr lang="en-US" sz="2800" spc="-1"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2209800" y="1295280"/>
            <a:ext cx="7771680" cy="5104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just">
              <a:spcBef>
                <a:spcPts val="400"/>
              </a:spcBef>
            </a:pP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Гишүүн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функцийг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классын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дотор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зарлаж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тодорхойлох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. </a:t>
            </a:r>
          </a:p>
          <a:p>
            <a:pPr algn="just">
              <a:spcBef>
                <a:spcPts val="400"/>
              </a:spcBef>
            </a:pP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Ийм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гишүүн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функц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дотоод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мөр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\inline\ 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функц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  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маягаар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байгуулагдана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. </a:t>
            </a:r>
          </a:p>
          <a:p>
            <a:pPr algn="just">
              <a:spcBef>
                <a:spcPts val="400"/>
              </a:spcBef>
            </a:pPr>
            <a:endParaRPr lang="en-US" sz="2000" spc="-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75228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2209800" y="609480"/>
            <a:ext cx="77716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</a:rPr>
              <a:t>Гишүүн функцийг тодорхойлох арга-6</a:t>
            </a:r>
            <a:endParaRPr lang="en-US" sz="2800" spc="-1"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2209800" y="1143000"/>
            <a:ext cx="7771680" cy="5257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class employee {</a:t>
            </a:r>
            <a:endParaRPr lang="en-US" sz="2000" spc="-1" dirty="0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 private:</a:t>
            </a:r>
            <a:endParaRPr lang="en-US" sz="2000" spc="-1" dirty="0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	char name[20] ;</a:t>
            </a:r>
            <a:endParaRPr lang="en-US" sz="2000" spc="-1" dirty="0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	int 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basicpay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;</a:t>
            </a:r>
            <a:endParaRPr lang="en-US" sz="2000" spc="-1" dirty="0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	int allowance ;</a:t>
            </a:r>
            <a:endParaRPr lang="en-US" sz="2000" spc="-1" dirty="0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 public:</a:t>
            </a:r>
            <a:endParaRPr lang="en-US" sz="2000" spc="-1" dirty="0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sz="2000" spc="-1" dirty="0">
                <a:solidFill>
                  <a:srgbClr val="0070C0"/>
                </a:solidFill>
                <a:latin typeface="Arial"/>
              </a:rPr>
              <a:t>void </a:t>
            </a:r>
            <a:r>
              <a:rPr lang="en-US" sz="2000" spc="-1" dirty="0" err="1">
                <a:solidFill>
                  <a:srgbClr val="0070C0"/>
                </a:solidFill>
                <a:latin typeface="Arial"/>
              </a:rPr>
              <a:t>getdata</a:t>
            </a:r>
            <a:r>
              <a:rPr lang="en-US" sz="2000" spc="-1" dirty="0">
                <a:solidFill>
                  <a:srgbClr val="0070C0"/>
                </a:solidFill>
                <a:latin typeface="Arial"/>
              </a:rPr>
              <a:t>() 		implicit inline</a:t>
            </a:r>
            <a:endParaRPr lang="en-US" sz="2000" spc="-1" dirty="0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70C0"/>
                </a:solidFill>
                <a:latin typeface="Arial"/>
              </a:rPr>
              <a:t>	{</a:t>
            </a:r>
            <a:endParaRPr lang="en-US" sz="2000" spc="-1" dirty="0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70C0"/>
                </a:solidFill>
                <a:latin typeface="Arial"/>
              </a:rPr>
              <a:t> 	 </a:t>
            </a:r>
            <a:r>
              <a:rPr lang="en-US" spc="-1" dirty="0" err="1">
                <a:solidFill>
                  <a:srgbClr val="0070C0"/>
                </a:solidFill>
                <a:latin typeface="Arial"/>
              </a:rPr>
              <a:t>cout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 &lt;&lt; ”\</a:t>
            </a:r>
            <a:r>
              <a:rPr lang="en-US" spc="-1" dirty="0" err="1">
                <a:solidFill>
                  <a:srgbClr val="0070C0"/>
                </a:solidFill>
                <a:latin typeface="Arial"/>
              </a:rPr>
              <a:t>nEnter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 the Employee Name: “;</a:t>
            </a:r>
            <a:endParaRPr lang="en-US" spc="-1" dirty="0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 dirty="0">
                <a:solidFill>
                  <a:srgbClr val="0070C0"/>
                </a:solidFill>
                <a:latin typeface="Arial"/>
              </a:rPr>
              <a:t> 	 gets(name);</a:t>
            </a:r>
            <a:endParaRPr lang="en-US" spc="-1" dirty="0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 dirty="0">
                <a:solidFill>
                  <a:srgbClr val="0070C0"/>
                </a:solidFill>
                <a:latin typeface="Arial"/>
              </a:rPr>
              <a:t> 	 </a:t>
            </a:r>
            <a:r>
              <a:rPr lang="en-US" spc="-1" dirty="0" err="1">
                <a:solidFill>
                  <a:srgbClr val="0070C0"/>
                </a:solidFill>
                <a:latin typeface="Arial"/>
              </a:rPr>
              <a:t>cout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 &lt;&lt; ”\</a:t>
            </a:r>
            <a:r>
              <a:rPr lang="en-US" spc="-1" dirty="0" err="1">
                <a:solidFill>
                  <a:srgbClr val="0070C0"/>
                </a:solidFill>
                <a:latin typeface="Arial"/>
              </a:rPr>
              <a:t>nEnter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 the Basic Pay: “;</a:t>
            </a:r>
            <a:endParaRPr lang="en-US" spc="-1" dirty="0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 dirty="0">
                <a:solidFill>
                  <a:srgbClr val="0070C0"/>
                </a:solidFill>
                <a:latin typeface="Arial"/>
              </a:rPr>
              <a:t> 	 </a:t>
            </a:r>
            <a:r>
              <a:rPr lang="en-US" spc="-1" dirty="0" err="1">
                <a:solidFill>
                  <a:srgbClr val="0070C0"/>
                </a:solidFill>
                <a:latin typeface="Arial"/>
              </a:rPr>
              <a:t>cin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 &gt;&gt; </a:t>
            </a:r>
            <a:r>
              <a:rPr lang="en-US" spc="-1" dirty="0" err="1">
                <a:solidFill>
                  <a:srgbClr val="0070C0"/>
                </a:solidFill>
                <a:latin typeface="Arial"/>
              </a:rPr>
              <a:t>basicpay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 ;</a:t>
            </a:r>
            <a:endParaRPr lang="en-US" spc="-1" dirty="0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 dirty="0">
                <a:solidFill>
                  <a:srgbClr val="0070C0"/>
                </a:solidFill>
                <a:latin typeface="Arial"/>
              </a:rPr>
              <a:t> 	 </a:t>
            </a:r>
            <a:r>
              <a:rPr lang="en-US" spc="-1" dirty="0" err="1">
                <a:solidFill>
                  <a:srgbClr val="0070C0"/>
                </a:solidFill>
                <a:latin typeface="Arial"/>
              </a:rPr>
              <a:t>cout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 &lt;&lt; ”\</a:t>
            </a:r>
            <a:r>
              <a:rPr lang="en-US" spc="-1" dirty="0" err="1">
                <a:solidFill>
                  <a:srgbClr val="0070C0"/>
                </a:solidFill>
                <a:latin typeface="Arial"/>
              </a:rPr>
              <a:t>nEnter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 the Allowance: “;</a:t>
            </a:r>
            <a:endParaRPr lang="en-US" spc="-1" dirty="0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 dirty="0">
                <a:solidFill>
                  <a:srgbClr val="0070C0"/>
                </a:solidFill>
                <a:latin typeface="Arial"/>
              </a:rPr>
              <a:t> 	 </a:t>
            </a:r>
            <a:r>
              <a:rPr lang="en-US" spc="-1" dirty="0" err="1">
                <a:solidFill>
                  <a:srgbClr val="0070C0"/>
                </a:solidFill>
                <a:latin typeface="Arial"/>
              </a:rPr>
              <a:t>cin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 &gt;&gt; allowance ;</a:t>
            </a:r>
            <a:endParaRPr lang="en-US" spc="-1" dirty="0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70C0"/>
                </a:solidFill>
                <a:latin typeface="Arial"/>
              </a:rPr>
              <a:t>	}</a:t>
            </a:r>
            <a:endParaRPr lang="en-US" sz="2000" spc="-1" dirty="0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	void 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showdata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() ;</a:t>
            </a:r>
            <a:endParaRPr lang="en-US" sz="2000" spc="-1" dirty="0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} ;</a:t>
            </a:r>
            <a:endParaRPr lang="en-US" sz="2000" spc="-1" dirty="0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endParaRPr lang="en-US" sz="20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48282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2209800" y="457200"/>
            <a:ext cx="77716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</a:rPr>
              <a:t>Гишүүн өгөгдөлд хандах-1</a:t>
            </a:r>
            <a:endParaRPr lang="en-US" sz="2800" spc="-1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2209800" y="1219320"/>
            <a:ext cx="7771680" cy="5180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just">
              <a:spcBef>
                <a:spcPts val="400"/>
              </a:spcBef>
            </a:pPr>
            <a:endParaRPr lang="en-US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endParaRPr lang="en-US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endParaRPr lang="en-US" spc="-1"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1981200" y="1219320"/>
            <a:ext cx="8457480" cy="4053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pc="-1">
                <a:solidFill>
                  <a:srgbClr val="009973"/>
                </a:solidFill>
                <a:latin typeface="Courier New"/>
                <a:ea typeface="DejaVu Sans"/>
              </a:rPr>
              <a:t>Си хэлэнд байж болох бүх харьцаа</a:t>
            </a: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>
                <a:solidFill>
                  <a:srgbClr val="000000"/>
                </a:solidFill>
                <a:latin typeface="Courier New"/>
                <a:ea typeface="DejaVu Sans"/>
              </a:rPr>
              <a:t>int, char		</a:t>
            </a:r>
            <a:r>
              <a:rPr lang="en-US" sz="2000" spc="-1">
                <a:solidFill>
                  <a:srgbClr val="000000"/>
                </a:solidFill>
                <a:latin typeface="Wingdings"/>
                <a:ea typeface="DejaVu Sans"/>
              </a:rPr>
              <a:t></a:t>
            </a:r>
            <a:r>
              <a:rPr lang="en-US" sz="2000" spc="-1">
                <a:solidFill>
                  <a:srgbClr val="000000"/>
                </a:solidFill>
                <a:latin typeface="Courier New"/>
                <a:ea typeface="DejaVu Sans"/>
              </a:rPr>
              <a:t>	variable  </a:t>
            </a: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>
                <a:solidFill>
                  <a:srgbClr val="000000"/>
                </a:solidFill>
                <a:latin typeface="Courier New"/>
                <a:ea typeface="DejaVu Sans"/>
              </a:rPr>
              <a:t>class			</a:t>
            </a:r>
            <a:r>
              <a:rPr lang="en-US" sz="2000" spc="-1">
                <a:solidFill>
                  <a:srgbClr val="000000"/>
                </a:solidFill>
                <a:latin typeface="Wingdings"/>
                <a:ea typeface="DejaVu Sans"/>
              </a:rPr>
              <a:t></a:t>
            </a:r>
            <a:r>
              <a:rPr lang="en-US" sz="2000" spc="-1">
                <a:solidFill>
                  <a:srgbClr val="000000"/>
                </a:solidFill>
                <a:latin typeface="Courier New"/>
                <a:ea typeface="DejaVu Sans"/>
              </a:rPr>
              <a:t>	object</a:t>
            </a: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>
                <a:solidFill>
                  <a:srgbClr val="000000"/>
                </a:solidFill>
                <a:latin typeface="Courier New"/>
                <a:ea typeface="DejaVu Sans"/>
              </a:rPr>
              <a:t>Функцийн авах утга 	</a:t>
            </a:r>
            <a:r>
              <a:rPr lang="en-US" sz="2000" spc="-1">
                <a:solidFill>
                  <a:srgbClr val="000000"/>
                </a:solidFill>
                <a:latin typeface="Wingdings"/>
                <a:ea typeface="DejaVu Sans"/>
              </a:rPr>
              <a:t></a:t>
            </a:r>
            <a:r>
              <a:rPr lang="en-US" sz="2000" spc="-1">
                <a:solidFill>
                  <a:srgbClr val="000000"/>
                </a:solidFill>
                <a:latin typeface="Courier New"/>
                <a:ea typeface="DejaVu Sans"/>
              </a:rPr>
              <a:t> объект</a:t>
            </a: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>
                <a:solidFill>
                  <a:srgbClr val="000000"/>
                </a:solidFill>
                <a:latin typeface="Courier New"/>
                <a:ea typeface="DejaVu Sans"/>
              </a:rPr>
              <a:t>Функцийн буцаах утга 	</a:t>
            </a:r>
            <a:r>
              <a:rPr lang="en-US" sz="2000" spc="-1">
                <a:solidFill>
                  <a:srgbClr val="000000"/>
                </a:solidFill>
                <a:latin typeface="Wingdings"/>
                <a:ea typeface="DejaVu Sans"/>
              </a:rPr>
              <a:t></a:t>
            </a:r>
            <a:r>
              <a:rPr lang="en-US" sz="2000" spc="-1">
                <a:solidFill>
                  <a:srgbClr val="000000"/>
                </a:solidFill>
                <a:latin typeface="Courier New"/>
                <a:ea typeface="DejaVu Sans"/>
              </a:rPr>
              <a:t> объект</a:t>
            </a: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>
                <a:solidFill>
                  <a:srgbClr val="000000"/>
                </a:solidFill>
                <a:latin typeface="Courier New"/>
                <a:ea typeface="DejaVu Sans"/>
              </a:rPr>
              <a:t>Шинэ объект 		</a:t>
            </a:r>
            <a:r>
              <a:rPr lang="en-US" sz="2000" spc="-1">
                <a:solidFill>
                  <a:srgbClr val="000000"/>
                </a:solidFill>
                <a:latin typeface="Wingdings"/>
                <a:ea typeface="DejaVu Sans"/>
              </a:rPr>
              <a:t></a:t>
            </a:r>
            <a:r>
              <a:rPr lang="en-US" sz="2000" spc="-1">
                <a:solidFill>
                  <a:srgbClr val="000000"/>
                </a:solidFill>
                <a:latin typeface="Courier New"/>
                <a:ea typeface="DejaVu Sans"/>
              </a:rPr>
              <a:t> new, delete оператор  г.м.</a:t>
            </a:r>
            <a:endParaRPr lang="en-US" sz="20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92292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2133480" y="380880"/>
            <a:ext cx="77716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</a:rPr>
              <a:t>Гишүүн функцийг тодорхойлох арга-7</a:t>
            </a:r>
            <a:endParaRPr lang="en-US" sz="2800" spc="-1"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2209800" y="1143000"/>
            <a:ext cx="7771680" cy="5257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 algn="just"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Дотоод мөр гишүүн функцид :: операторыг хэрэглэхгүй.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 marL="216000" indent="-216000" algn="just"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Turbo C++ compiler классын доторх гишүүн функцид дараах түлхүүр үгсийг хэрэглэхийг зөвшөөрдөггүй: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	</a:t>
            </a:r>
            <a:r>
              <a:rPr lang="en-US" sz="2000" spc="-1">
                <a:solidFill>
                  <a:srgbClr val="FF0066"/>
                </a:solidFill>
                <a:latin typeface="Arial"/>
              </a:rPr>
              <a:t>break, 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FF0066"/>
                </a:solidFill>
                <a:latin typeface="Arial"/>
              </a:rPr>
              <a:t>	switch-case, 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FF0066"/>
                </a:solidFill>
                <a:latin typeface="Arial"/>
              </a:rPr>
              <a:t>	continue, 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FF0066"/>
                </a:solidFill>
                <a:latin typeface="Arial"/>
              </a:rPr>
              <a:t>	do-while, 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FF0066"/>
                </a:solidFill>
                <a:latin typeface="Arial"/>
              </a:rPr>
              <a:t>	for, 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FF0066"/>
                </a:solidFill>
                <a:latin typeface="Arial"/>
              </a:rPr>
              <a:t>	goto, 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FF0066"/>
                </a:solidFill>
                <a:latin typeface="Arial"/>
              </a:rPr>
              <a:t>	while.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Дээрх командыг гишүүн функцид хэрэглэх бол ийм функцийг классын гадна тодорхойлох.</a:t>
            </a:r>
            <a:endParaRPr lang="en-US" sz="20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76799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3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3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3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3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3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3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3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3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3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3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2209800" y="609480"/>
            <a:ext cx="77716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</a:rPr>
              <a:t>Гишүүн функцийг тодорхойлох арга-8</a:t>
            </a:r>
            <a:endParaRPr lang="en-US" sz="2800" spc="-1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2209800" y="1143000"/>
            <a:ext cx="7771680" cy="5714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class employee {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 private: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	char name[20]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	int basicpay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	int allowance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 public: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	</a:t>
            </a:r>
            <a:r>
              <a:rPr lang="en-US" spc="-1">
                <a:solidFill>
                  <a:srgbClr val="0070C0"/>
                </a:solidFill>
                <a:latin typeface="Arial"/>
              </a:rPr>
              <a:t>void getdata()  ;	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70C0"/>
                </a:solidFill>
                <a:latin typeface="Arial"/>
              </a:rPr>
              <a:t>	v</a:t>
            </a:r>
            <a:r>
              <a:rPr lang="en-US" spc="-1">
                <a:solidFill>
                  <a:srgbClr val="000000"/>
                </a:solidFill>
                <a:latin typeface="Arial"/>
              </a:rPr>
              <a:t>oid showdata()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}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70C0"/>
                </a:solidFill>
                <a:latin typeface="Arial"/>
              </a:rPr>
              <a:t>inline void employee</a:t>
            </a:r>
            <a:r>
              <a:rPr lang="en-US" b="1" spc="-1">
                <a:solidFill>
                  <a:srgbClr val="009973"/>
                </a:solidFill>
                <a:latin typeface="Arial"/>
              </a:rPr>
              <a:t>::</a:t>
            </a:r>
            <a:r>
              <a:rPr lang="en-US" spc="-1">
                <a:solidFill>
                  <a:srgbClr val="0070C0"/>
                </a:solidFill>
                <a:latin typeface="Arial"/>
              </a:rPr>
              <a:t>getdata() 	//explicit inline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70C0"/>
                </a:solidFill>
                <a:latin typeface="Arial"/>
              </a:rPr>
              <a:t>	{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70C0"/>
                </a:solidFill>
                <a:latin typeface="Arial"/>
              </a:rPr>
              <a:t> 	 cout &lt;&lt; ”\nEnter the Employee Name: “;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70C0"/>
                </a:solidFill>
                <a:latin typeface="Arial"/>
              </a:rPr>
              <a:t> 	 gets(name);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70C0"/>
                </a:solidFill>
                <a:latin typeface="Arial"/>
              </a:rPr>
              <a:t> 	 cout &lt;&lt; ”\nEnter the Basic Pay: “;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70C0"/>
                </a:solidFill>
                <a:latin typeface="Arial"/>
              </a:rPr>
              <a:t> 	 cin &gt;&gt; basicpay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70C0"/>
                </a:solidFill>
                <a:latin typeface="Arial"/>
              </a:rPr>
              <a:t> 	 cout &lt;&lt; ”\nEnter the Allowance: “;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70C0"/>
                </a:solidFill>
                <a:latin typeface="Arial"/>
              </a:rPr>
              <a:t> 	 cin &gt;&gt; allowance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79"/>
              </a:spcBef>
            </a:pPr>
            <a:r>
              <a:rPr lang="en-US" sz="2400" spc="-1">
                <a:solidFill>
                  <a:srgbClr val="0070C0"/>
                </a:solidFill>
                <a:latin typeface="Arial"/>
              </a:rPr>
              <a:t>	}</a:t>
            </a:r>
            <a:endParaRPr lang="en-US" sz="24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95374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2209800" y="609480"/>
            <a:ext cx="77716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</a:rPr>
              <a:t>Гишүүн функцийг тодорхойлох арга-8В</a:t>
            </a:r>
            <a:endParaRPr lang="en-US" sz="2800" spc="-1"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2286120" y="1600200"/>
            <a:ext cx="7771680" cy="4494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class employee {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.....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0000"/>
                </a:solidFill>
                <a:latin typeface="Arial"/>
              </a:rPr>
              <a:t>} ;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70C0"/>
                </a:solidFill>
                <a:latin typeface="Arial"/>
              </a:rPr>
              <a:t>inline void employee</a:t>
            </a:r>
            <a:r>
              <a:rPr lang="en-US" b="1" spc="-1">
                <a:solidFill>
                  <a:srgbClr val="009973"/>
                </a:solidFill>
                <a:latin typeface="Arial"/>
              </a:rPr>
              <a:t>::</a:t>
            </a:r>
            <a:r>
              <a:rPr lang="en-US" spc="-1">
                <a:solidFill>
                  <a:srgbClr val="0070C0"/>
                </a:solidFill>
                <a:latin typeface="Arial"/>
              </a:rPr>
              <a:t>getdata() 	//explicit inline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70C0"/>
                </a:solidFill>
                <a:latin typeface="Arial"/>
              </a:rPr>
              <a:t>	{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360"/>
              </a:spcBef>
            </a:pPr>
            <a:r>
              <a:rPr lang="en-US" spc="-1">
                <a:solidFill>
                  <a:srgbClr val="0070C0"/>
                </a:solidFill>
                <a:latin typeface="Arial"/>
              </a:rPr>
              <a:t> 	 .....</a:t>
            </a:r>
            <a:endParaRPr lang="en-US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79"/>
              </a:spcBef>
            </a:pPr>
            <a:r>
              <a:rPr lang="en-US" sz="2400" spc="-1">
                <a:solidFill>
                  <a:srgbClr val="0070C0"/>
                </a:solidFill>
                <a:latin typeface="Arial"/>
              </a:rPr>
              <a:t>	}</a:t>
            </a:r>
            <a:endParaRPr lang="en-US" sz="2400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79"/>
              </a:spcBef>
            </a:pPr>
            <a:endParaRPr lang="en-US" sz="2400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2000" b="1" spc="-1">
                <a:solidFill>
                  <a:srgbClr val="009973"/>
                </a:solidFill>
                <a:latin typeface="Arial"/>
              </a:rPr>
              <a:t>Классын тодорхойлолт, inline гишүүн функцийн тодорхойлолт хамт байх ёстой.</a:t>
            </a:r>
            <a:endParaRPr lang="en-US" sz="20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63106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2209800" y="609480"/>
            <a:ext cx="77716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</a:rPr>
              <a:t>ГИШҮҮН ФУНКЦИЙН ТӨРӨЛ</a:t>
            </a:r>
            <a:endParaRPr lang="en-US" sz="2800" spc="-1">
              <a:latin typeface="Arial"/>
            </a:endParaRPr>
          </a:p>
        </p:txBody>
      </p:sp>
      <p:sp>
        <p:nvSpPr>
          <p:cNvPr id="409" name="CustomShape 2"/>
          <p:cNvSpPr/>
          <p:nvPr/>
        </p:nvSpPr>
        <p:spPr>
          <a:xfrm>
            <a:off x="1752600" y="1447920"/>
            <a:ext cx="8762400" cy="516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561"/>
              </a:spcBef>
            </a:pPr>
            <a:r>
              <a:rPr lang="en-US" sz="2800" spc="-1">
                <a:solidFill>
                  <a:srgbClr val="660066"/>
                </a:solidFill>
                <a:latin typeface="Tahoma"/>
                <a:ea typeface="DejaVu Sans"/>
              </a:rPr>
              <a:t>5 төрлийн үйлдэл хийнэ:</a:t>
            </a:r>
            <a:endParaRPr lang="en-US" sz="2800" spc="-1">
              <a:latin typeface="Arial"/>
            </a:endParaRPr>
          </a:p>
        </p:txBody>
      </p:sp>
      <p:sp>
        <p:nvSpPr>
          <p:cNvPr id="410" name="CustomShape 3"/>
          <p:cNvSpPr/>
          <p:nvPr/>
        </p:nvSpPr>
        <p:spPr>
          <a:xfrm>
            <a:off x="2057520" y="1981080"/>
            <a:ext cx="8914680" cy="516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561"/>
              </a:spcBef>
            </a:pPr>
            <a:r>
              <a:rPr lang="en-US" sz="2800" spc="-1">
                <a:solidFill>
                  <a:srgbClr val="660066"/>
                </a:solidFill>
                <a:latin typeface="Tahoma"/>
                <a:ea typeface="DejaVu Sans"/>
              </a:rPr>
              <a:t>modifier</a:t>
            </a:r>
            <a:endParaRPr lang="en-US" sz="2800" spc="-1">
              <a:latin typeface="Arial"/>
            </a:endParaRPr>
          </a:p>
        </p:txBody>
      </p:sp>
      <p:sp>
        <p:nvSpPr>
          <p:cNvPr id="411" name="CustomShape 4"/>
          <p:cNvSpPr/>
          <p:nvPr/>
        </p:nvSpPr>
        <p:spPr>
          <a:xfrm>
            <a:off x="2057520" y="2590920"/>
            <a:ext cx="8609760" cy="516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561"/>
              </a:spcBef>
            </a:pPr>
            <a:r>
              <a:rPr lang="en-US" sz="2800" spc="-1">
                <a:solidFill>
                  <a:srgbClr val="660066"/>
                </a:solidFill>
                <a:latin typeface="Tahoma"/>
                <a:ea typeface="DejaVu Sans"/>
              </a:rPr>
              <a:t>selector</a:t>
            </a:r>
            <a:endParaRPr lang="en-US" sz="2800" spc="-1">
              <a:latin typeface="Arial"/>
            </a:endParaRPr>
          </a:p>
        </p:txBody>
      </p:sp>
      <p:sp>
        <p:nvSpPr>
          <p:cNvPr id="412" name="CustomShape 5"/>
          <p:cNvSpPr/>
          <p:nvPr/>
        </p:nvSpPr>
        <p:spPr>
          <a:xfrm>
            <a:off x="2057520" y="3276720"/>
            <a:ext cx="8609760" cy="1369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943280" indent="-1942560">
              <a:spcBef>
                <a:spcPts val="561"/>
              </a:spcBef>
            </a:pPr>
            <a:r>
              <a:rPr lang="en-US" sz="2800" spc="-1">
                <a:solidFill>
                  <a:srgbClr val="660066"/>
                </a:solidFill>
                <a:latin typeface="Tahoma"/>
                <a:ea typeface="DejaVu Sans"/>
              </a:rPr>
              <a:t>Iterator	 //</a:t>
            </a:r>
            <a:r>
              <a:rPr lang="en-US" sz="2800" b="1" spc="-1">
                <a:solidFill>
                  <a:srgbClr val="800000"/>
                </a:solidFill>
                <a:latin typeface="Tahoma"/>
                <a:ea typeface="DejaVu Sans"/>
              </a:rPr>
              <a:t>object or routine for              //accessing items from an array </a:t>
            </a:r>
            <a:endParaRPr lang="en-US" sz="2800" spc="-1">
              <a:latin typeface="Arial"/>
            </a:endParaRPr>
          </a:p>
        </p:txBody>
      </p:sp>
      <p:sp>
        <p:nvSpPr>
          <p:cNvPr id="413" name="CustomShape 6"/>
          <p:cNvSpPr/>
          <p:nvPr/>
        </p:nvSpPr>
        <p:spPr>
          <a:xfrm>
            <a:off x="2057520" y="3962520"/>
            <a:ext cx="8609760" cy="516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561"/>
              </a:spcBef>
            </a:pPr>
            <a:r>
              <a:rPr lang="en-US" sz="2800" spc="-1">
                <a:solidFill>
                  <a:srgbClr val="660066"/>
                </a:solidFill>
                <a:latin typeface="Tahoma"/>
                <a:ea typeface="DejaVu Sans"/>
              </a:rPr>
              <a:t>constructor</a:t>
            </a:r>
            <a:endParaRPr lang="en-US" sz="2800" spc="-1">
              <a:latin typeface="Arial"/>
            </a:endParaRPr>
          </a:p>
        </p:txBody>
      </p:sp>
      <p:sp>
        <p:nvSpPr>
          <p:cNvPr id="414" name="CustomShape 7"/>
          <p:cNvSpPr/>
          <p:nvPr/>
        </p:nvSpPr>
        <p:spPr>
          <a:xfrm>
            <a:off x="2057520" y="4648320"/>
            <a:ext cx="8609760" cy="516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561"/>
              </a:spcBef>
            </a:pPr>
            <a:r>
              <a:rPr lang="en-US" sz="2800" spc="-1">
                <a:solidFill>
                  <a:srgbClr val="660066"/>
                </a:solidFill>
                <a:latin typeface="Tahoma"/>
                <a:ea typeface="DejaVu Sans"/>
              </a:rPr>
              <a:t>destructor</a:t>
            </a:r>
            <a:endParaRPr lang="en-US" sz="28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8175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2133480" y="380880"/>
            <a:ext cx="77716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</a:rPr>
              <a:t>ФУНКЦ БА ОБЪЕКТЫН ЯЛГАА </a:t>
            </a:r>
            <a:endParaRPr lang="en-US" sz="2800" spc="-1"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2209800" y="1143000"/>
            <a:ext cx="7771680" cy="5257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Объект 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мэдээлэл хадгалж, 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мэдээлэл-команд бусдад илгээж бусдаас хүлээж авна. 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Объект ба функцийн үндсэн ялгаа нь 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FF0000"/>
                </a:solidFill>
                <a:latin typeface="Arial"/>
              </a:rPr>
              <a:t>функц зөвхөн нэг үйлдэл хийх зориулалттай 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0070C0"/>
                </a:solidFill>
                <a:latin typeface="Arial"/>
              </a:rPr>
              <a:t>объект олон үйлдэл хийдэг.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Үйлдэл бүр өөр өөр командаар, функиар идэвхжинэ. </a:t>
            </a:r>
            <a:endParaRPr lang="en-US" sz="20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80651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2209800" y="457200"/>
            <a:ext cx="77716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</a:rPr>
              <a:t>Гишүүн өгөгдөлд хандах-2</a:t>
            </a:r>
            <a:endParaRPr lang="en-US" sz="2800" spc="-1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2209800" y="1219320"/>
            <a:ext cx="7771680" cy="5180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just">
              <a:spcBef>
                <a:spcPts val="400"/>
              </a:spcBef>
            </a:pPr>
            <a:endParaRPr lang="en-US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endParaRPr lang="en-US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endParaRPr lang="en-US" spc="-1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2209800" y="1219320"/>
            <a:ext cx="7695360" cy="4053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pc="-1">
                <a:solidFill>
                  <a:srgbClr val="000000"/>
                </a:solidFill>
                <a:latin typeface="Courier New"/>
                <a:ea typeface="DejaVu Sans"/>
              </a:rPr>
              <a:t>Бүтцийн өгөгдөлд бүтцэн хувьсагчаар дамжуулан хандах</a:t>
            </a: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>
                <a:solidFill>
                  <a:srgbClr val="000000"/>
                </a:solidFill>
                <a:latin typeface="Courier New"/>
                <a:ea typeface="DejaVu Sans"/>
              </a:rPr>
              <a:t>Объектын гишүүн өгөгдөлд гишүүн функцээр дамжуулан хандах</a:t>
            </a: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>
                <a:solidFill>
                  <a:srgbClr val="000000"/>
                </a:solidFill>
                <a:latin typeface="Courier New"/>
                <a:ea typeface="DejaVu Sans"/>
              </a:rPr>
              <a:t>Буруу хэрэглээ:</a:t>
            </a: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>
                <a:solidFill>
                  <a:srgbClr val="000000"/>
                </a:solidFill>
                <a:latin typeface="Courier New"/>
                <a:ea typeface="DejaVu Sans"/>
              </a:rPr>
              <a:t>	cin &gt;&gt; emp.basicpay ;</a:t>
            </a: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>
                <a:solidFill>
                  <a:srgbClr val="000000"/>
                </a:solidFill>
                <a:latin typeface="Courier New"/>
                <a:ea typeface="DejaVu Sans"/>
              </a:rPr>
              <a:t>Error Message:	</a:t>
            </a: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>
                <a:solidFill>
                  <a:srgbClr val="000000"/>
                </a:solidFill>
                <a:latin typeface="Courier New"/>
                <a:ea typeface="DejaVu Sans"/>
              </a:rPr>
              <a:t>	basicpay can not be accessible </a:t>
            </a: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67593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3810000" y="2819520"/>
            <a:ext cx="3580560" cy="91368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2"/>
          <p:cNvSpPr/>
          <p:nvPr/>
        </p:nvSpPr>
        <p:spPr>
          <a:xfrm>
            <a:off x="2209800" y="609480"/>
            <a:ext cx="77716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</a:rPr>
              <a:t>ГИШҮҮН ФУНКЦ</a:t>
            </a:r>
            <a:endParaRPr lang="en-US" sz="2800" spc="-1">
              <a:latin typeface="Arial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2209800" y="1295280"/>
            <a:ext cx="7771680" cy="479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 algn="just"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Гишүүн функц рүү объектоос хандана. </a:t>
            </a:r>
            <a:endParaRPr lang="en-US" sz="2000" spc="-1">
              <a:latin typeface="Arial"/>
            </a:endParaRPr>
          </a:p>
          <a:p>
            <a:pPr marL="216000" indent="-216000" algn="just"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Гишүүн функцийг дуудах объектын нэрийг гишүүн функцийн   нэрээс цэг\.\-ээр зааглаж бичнэ. 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            </a:t>
            </a:r>
            <a:r>
              <a:rPr lang="en-US" sz="2000" spc="-1">
                <a:solidFill>
                  <a:srgbClr val="990000"/>
                </a:solidFill>
                <a:latin typeface="Arial"/>
              </a:rPr>
              <a:t>ОБЪЕКТЫН НЭР</a:t>
            </a:r>
            <a:r>
              <a:rPr lang="en-US" sz="2000" spc="-1">
                <a:solidFill>
                  <a:srgbClr val="000000"/>
                </a:solidFill>
                <a:latin typeface="Arial"/>
              </a:rPr>
              <a:t>.</a:t>
            </a:r>
            <a:r>
              <a:rPr lang="en-US" sz="2000" spc="-1">
                <a:solidFill>
                  <a:srgbClr val="990000"/>
                </a:solidFill>
                <a:latin typeface="Arial"/>
              </a:rPr>
              <a:t>ФУНКЦ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	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	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	emp.getdata();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	emp.showdata() ; 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>
              <a:spcBef>
                <a:spcPts val="641"/>
              </a:spcBef>
            </a:pPr>
            <a:endParaRPr lang="en-US" sz="20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57420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3810000" y="2819520"/>
            <a:ext cx="3580560" cy="91368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2"/>
          <p:cNvSpPr/>
          <p:nvPr/>
        </p:nvSpPr>
        <p:spPr>
          <a:xfrm>
            <a:off x="2209800" y="609480"/>
            <a:ext cx="77716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</a:rPr>
              <a:t>ГИШҮҮН ФУНКЦ</a:t>
            </a:r>
            <a:endParaRPr lang="en-US" sz="2800" spc="-1"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2209800" y="1295280"/>
            <a:ext cx="7771680" cy="38091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CC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400"/>
              </a:spcBef>
            </a:pPr>
            <a:r>
              <a:rPr lang="en-US" sz="2000" spc="-1">
                <a:solidFill>
                  <a:srgbClr val="009973"/>
                </a:solidFill>
                <a:latin typeface="Arial"/>
              </a:rPr>
              <a:t>Анхаарах зүйл</a:t>
            </a:r>
            <a:endParaRPr lang="en-US" sz="2000" spc="-1">
              <a:latin typeface="Arial"/>
            </a:endParaRPr>
          </a:p>
          <a:p>
            <a:pPr marL="216000" indent="-216000"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Гишүүн функц классынхаа ондоо гишүүн функцийг дуудаж болно</a:t>
            </a:r>
            <a:endParaRPr lang="en-US" sz="2000" spc="-1">
              <a:latin typeface="Arial"/>
            </a:endParaRPr>
          </a:p>
          <a:p>
            <a:pPr marL="216000" indent="-216000"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Дуудагдаж байгаа гишүүн функцийн нэрийн өмнө ямар нэгэн объектын нэр бичдэггүй. </a:t>
            </a: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>
              <a:spcBef>
                <a:spcPts val="641"/>
              </a:spcBef>
            </a:pPr>
            <a:endParaRPr lang="en-US" sz="20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65333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2209800" y="609480"/>
            <a:ext cx="77716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</a:rPr>
              <a:t>Гишүүн өгөгдөлд хандах-3</a:t>
            </a:r>
            <a:endParaRPr lang="en-US" sz="2800" spc="-1"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2133480" y="129528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class employee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{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 public: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	char name[20] ;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 	int basicpay ;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	int allowance ;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} ;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Гишүүн өгөгдөл public шинжтэй байж болно.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Гишүүн функц шаардлагагүй.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 </a:t>
            </a:r>
            <a:endParaRPr lang="en-US" sz="20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44419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2209800" y="609480"/>
            <a:ext cx="77716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</a:rPr>
              <a:t>Гишүүн өгөгдөлд хандах-4</a:t>
            </a:r>
            <a:endParaRPr lang="en-US" sz="2800" spc="-1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2133480" y="129528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just">
              <a:lnSpc>
                <a:spcPct val="90000"/>
              </a:lnSpc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employee emp ;		</a:t>
            </a:r>
            <a:endParaRPr lang="en-US" sz="2000" spc="-1">
              <a:latin typeface="Arial"/>
            </a:endParaRPr>
          </a:p>
          <a:p>
            <a:pPr marL="343080" indent="-342360" algn="just">
              <a:lnSpc>
                <a:spcPct val="90000"/>
              </a:lnSpc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void getdata() ;</a:t>
            </a:r>
            <a:endParaRPr lang="en-US" sz="2000" spc="-1">
              <a:latin typeface="Arial"/>
            </a:endParaRPr>
          </a:p>
          <a:p>
            <a:pPr marL="343080" indent="-342360" algn="just">
              <a:lnSpc>
                <a:spcPct val="90000"/>
              </a:lnSpc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void showdata() ;</a:t>
            </a:r>
            <a:endParaRPr lang="en-US" sz="2000" spc="-1">
              <a:latin typeface="Arial"/>
            </a:endParaRPr>
          </a:p>
          <a:p>
            <a:pPr marL="343080" indent="-342360" algn="just">
              <a:lnSpc>
                <a:spcPct val="90000"/>
              </a:lnSpc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 marL="343080" indent="-342360" algn="just">
              <a:lnSpc>
                <a:spcPct val="90000"/>
              </a:lnSpc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void main()</a:t>
            </a:r>
            <a:endParaRPr lang="en-US" sz="2000" spc="-1">
              <a:latin typeface="Arial"/>
            </a:endParaRPr>
          </a:p>
          <a:p>
            <a:pPr marL="343080" indent="-342360" algn="just">
              <a:lnSpc>
                <a:spcPct val="90000"/>
              </a:lnSpc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{</a:t>
            </a:r>
            <a:endParaRPr lang="en-US" sz="2000" spc="-1">
              <a:latin typeface="Arial"/>
            </a:endParaRPr>
          </a:p>
          <a:p>
            <a:pPr marL="343080" indent="-342360" algn="just">
              <a:lnSpc>
                <a:spcPct val="90000"/>
              </a:lnSpc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 clrscr() ;</a:t>
            </a:r>
            <a:endParaRPr lang="en-US" sz="2000" spc="-1">
              <a:latin typeface="Arial"/>
            </a:endParaRPr>
          </a:p>
          <a:p>
            <a:pPr marL="343080" indent="-342360" algn="just">
              <a:lnSpc>
                <a:spcPct val="90000"/>
              </a:lnSpc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 getdata() ;</a:t>
            </a:r>
            <a:endParaRPr lang="en-US" sz="2000" spc="-1">
              <a:latin typeface="Arial"/>
            </a:endParaRPr>
          </a:p>
          <a:p>
            <a:pPr marL="343080" indent="-342360" algn="just">
              <a:lnSpc>
                <a:spcPct val="90000"/>
              </a:lnSpc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 heading() ;</a:t>
            </a:r>
            <a:endParaRPr lang="en-US" sz="2000" spc="-1">
              <a:latin typeface="Arial"/>
            </a:endParaRPr>
          </a:p>
          <a:p>
            <a:pPr marL="343080" indent="-342360" algn="just">
              <a:lnSpc>
                <a:spcPct val="90000"/>
              </a:lnSpc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 showdata() ;</a:t>
            </a:r>
            <a:endParaRPr lang="en-US" sz="2000" spc="-1">
              <a:latin typeface="Arial"/>
            </a:endParaRPr>
          </a:p>
          <a:p>
            <a:pPr marL="343080" indent="-342360" algn="just">
              <a:lnSpc>
                <a:spcPct val="90000"/>
              </a:lnSpc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 getch() ;</a:t>
            </a:r>
            <a:endParaRPr lang="en-US" sz="2000" spc="-1">
              <a:latin typeface="Arial"/>
            </a:endParaRPr>
          </a:p>
          <a:p>
            <a:pPr marL="343080" indent="-342360" algn="just">
              <a:lnSpc>
                <a:spcPct val="90000"/>
              </a:lnSpc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}</a:t>
            </a:r>
            <a:endParaRPr lang="en-US" sz="2000" spc="-1">
              <a:latin typeface="Arial"/>
            </a:endParaRPr>
          </a:p>
          <a:p>
            <a:pPr marL="343080" indent="-342360" algn="just">
              <a:lnSpc>
                <a:spcPct val="90000"/>
              </a:lnSpc>
              <a:spcBef>
                <a:spcPts val="400"/>
              </a:spcBef>
            </a:pPr>
            <a:endParaRPr lang="en-US" sz="20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39837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2209800" y="609480"/>
            <a:ext cx="77716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</a:rPr>
              <a:t>Гишүүн өгөгдөлд хандах-5</a:t>
            </a:r>
            <a:endParaRPr lang="en-US" sz="2800" spc="-1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2133480" y="129528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void getdata()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{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 cout &lt;&lt; ”\nEnter the Employee Name: “;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 gets(emp.name);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 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 cout &lt;&lt; ”\nEnter the Basic Pay: “;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 cin &gt;&gt; emp.basicpay ;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 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 cout &lt;&lt; ”\nEnter the Allowance: “;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 cin &gt;&gt; emp.allowance ;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}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endParaRPr lang="en-US" sz="20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53211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2209800" y="609480"/>
            <a:ext cx="77716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</a:rPr>
              <a:t>Гишүүн өгөгдөлд хандах-6</a:t>
            </a:r>
            <a:endParaRPr lang="en-US" sz="2800" spc="-1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2133480" y="129528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void showdata()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{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int gross = emp.basicpay + emp.allowance ;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 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cout &lt;&lt; setw(13) &lt;&lt; emp.name ;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cout &lt;&lt; setw(8) &lt;&lt; emp.basicpay ;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cout &lt;&lt; setw(12) &lt;&lt; emp.allowance ;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cout.width(8);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cout&lt;&lt; gross ;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}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endParaRPr lang="en-US" sz="20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9073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b9a74e9c-9fb8-43a3-a1d4-701716206c1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62098CAEC19418D3E03DA3D82B5C2" ma:contentTypeVersion="4" ma:contentTypeDescription="Create a new document." ma:contentTypeScope="" ma:versionID="2b2c0c6fd5770c5a425395da94bd3d4e">
  <xsd:schema xmlns:xsd="http://www.w3.org/2001/XMLSchema" xmlns:xs="http://www.w3.org/2001/XMLSchema" xmlns:p="http://schemas.microsoft.com/office/2006/metadata/properties" xmlns:ns2="b9a74e9c-9fb8-43a3-a1d4-701716206c18" targetNamespace="http://schemas.microsoft.com/office/2006/metadata/properties" ma:root="true" ma:fieldsID="283fa24b531fcd58baf65b951392f896" ns2:_="">
    <xsd:import namespace="b9a74e9c-9fb8-43a3-a1d4-701716206c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74e9c-9fb8-43a3-a1d4-701716206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5C3860-9AA1-48BE-973C-CB4439957E5B}">
  <ds:schemaRefs>
    <ds:schemaRef ds:uri="http://schemas.microsoft.com/office/2006/metadata/properties"/>
    <ds:schemaRef ds:uri="http://schemas.microsoft.com/office/infopath/2007/PartnerControls"/>
    <ds:schemaRef ds:uri="b9a74e9c-9fb8-43a3-a1d4-701716206c18"/>
  </ds:schemaRefs>
</ds:datastoreItem>
</file>

<file path=customXml/itemProps2.xml><?xml version="1.0" encoding="utf-8"?>
<ds:datastoreItem xmlns:ds="http://schemas.openxmlformats.org/officeDocument/2006/customXml" ds:itemID="{1A37B8C4-D7D9-4536-B88F-DC09A7CE87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A5367C-D5B4-4C2C-AEEA-A51ECAF5C2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a74e9c-9fb8-43a3-a1d4-701716206c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991</Words>
  <Application>Microsoft Office PowerPoint</Application>
  <PresentationFormat>Widescreen</PresentationFormat>
  <Paragraphs>214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Гишүүн өгөгдөлд хандах ба гишүүн функц дуудах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Гишүүн өгөгдөлд хандах ба гишүүн функц дуудах</dc:title>
  <dc:creator>Microsoft Office User</dc:creator>
  <cp:lastModifiedBy>Microsoft Office User</cp:lastModifiedBy>
  <cp:revision>8</cp:revision>
  <dcterms:created xsi:type="dcterms:W3CDTF">2020-09-07T14:25:04Z</dcterms:created>
  <dcterms:modified xsi:type="dcterms:W3CDTF">2022-09-24T17:20:45Z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0x0101001AD62098CAEC19418D3E03DA3D82B5C2</vt:lpwstr>
  </property>
  <property fmtid="{D5CDD505-2E9C-101B-9397-08002B2CF9AE}" pid="3" name="Order">
    <vt:r8>959600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