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/>
    <p:restoredTop sz="96405"/>
  </p:normalViewPr>
  <p:slideViewPr>
    <p:cSldViewPr snapToGrid="0" snapToObjects="1">
      <p:cViewPr varScale="1">
        <p:scale>
          <a:sx n="88" d="100"/>
          <a:sy n="88" d="100"/>
        </p:scale>
        <p:origin x="19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D7F4-DBBE-F54F-866E-253F8A496CC3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C050D-C362-884D-BE07-71C9C36F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2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92786312-B5FF-4B4C-81C6-B9522EB40DB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20D748-6A97-4108-BFCC-5B4CB5D3544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4209" name="Rectangle 1">
            <a:extLst>
              <a:ext uri="{FF2B5EF4-FFF2-40B4-BE49-F238E27FC236}">
                <a16:creationId xmlns:a16="http://schemas.microsoft.com/office/drawing/2014/main" id="{E80C4100-2745-4088-9F90-77033686565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34835F8A-8DC5-4239-B8B1-58D510EB1F0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530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F9C8AB72-96A5-4392-BF14-EBEBA311525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9F8F58-7181-48B2-A428-4D91EB296CD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3425" name="Rectangle 1">
            <a:extLst>
              <a:ext uri="{FF2B5EF4-FFF2-40B4-BE49-F238E27FC236}">
                <a16:creationId xmlns:a16="http://schemas.microsoft.com/office/drawing/2014/main" id="{22C2CB2A-06EC-4789-A275-02021619AED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C2FC25E2-469F-4DC2-AF58-F3AC0ED7A4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481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DF41F40E-FC11-4680-A723-93918287FF8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A0F763-6C35-44DC-9575-9427ECC39E4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4449" name="Rectangle 1">
            <a:extLst>
              <a:ext uri="{FF2B5EF4-FFF2-40B4-BE49-F238E27FC236}">
                <a16:creationId xmlns:a16="http://schemas.microsoft.com/office/drawing/2014/main" id="{17EFE861-BFED-4166-BC32-AB97CD7B824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CEEF75AD-07F4-4010-8B52-5E35D4C1D80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036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6ACB0E50-2473-4293-BC3D-768847A34E7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45DCA6-E0E3-4037-BC59-F528FFA1E1E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5473" name="Rectangle 1">
            <a:extLst>
              <a:ext uri="{FF2B5EF4-FFF2-40B4-BE49-F238E27FC236}">
                <a16:creationId xmlns:a16="http://schemas.microsoft.com/office/drawing/2014/main" id="{495E2E80-4675-4B56-8815-845E31C8FF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1A761AE9-9BB9-48B3-BC15-8C4DE07A6DD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882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DDA50C8-334F-4404-98B6-05C8C918526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994BE3-0CF3-4404-A762-B41D6E13F4D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6497" name="Rectangle 1">
            <a:extLst>
              <a:ext uri="{FF2B5EF4-FFF2-40B4-BE49-F238E27FC236}">
                <a16:creationId xmlns:a16="http://schemas.microsoft.com/office/drawing/2014/main" id="{81EF721A-A104-499C-8043-FBA43101BDB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3631D936-AF16-4878-A7E3-C925C823F61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182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EDD9116-083E-4DDD-B7FD-066567A728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7F2B13-AEAD-4166-9923-F26C19DABE0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7521" name="Rectangle 1">
            <a:extLst>
              <a:ext uri="{FF2B5EF4-FFF2-40B4-BE49-F238E27FC236}">
                <a16:creationId xmlns:a16="http://schemas.microsoft.com/office/drawing/2014/main" id="{588814DF-C50C-45F9-A590-B6D1F73AEF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471695DD-57B5-42A8-9D38-ADB8CF86061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779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66A7BE6E-9EA4-46AA-ADE6-20A30E158FF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BF0F20-9C5F-45F7-9F32-A842333D1D1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8545" name="Rectangle 1">
            <a:extLst>
              <a:ext uri="{FF2B5EF4-FFF2-40B4-BE49-F238E27FC236}">
                <a16:creationId xmlns:a16="http://schemas.microsoft.com/office/drawing/2014/main" id="{C2EFA384-1A71-4F3E-BF6A-0E857910608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0845E6EC-8309-490A-82C2-9358A0CF0A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454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CAD9759C-FE5B-4DC3-BB08-4B5A9966274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1B1EE8-1472-4191-9ADC-3395F8B7B9F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9569" name="Rectangle 1">
            <a:extLst>
              <a:ext uri="{FF2B5EF4-FFF2-40B4-BE49-F238E27FC236}">
                <a16:creationId xmlns:a16="http://schemas.microsoft.com/office/drawing/2014/main" id="{12D7ED32-2977-4696-A790-323A3284494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157045A1-51F6-47B7-B771-B5557D47D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462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9CBE03D6-4BDC-4619-A028-AD659992A7C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071B2C-BB30-4346-998D-5F652CE9A0B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0593" name="Rectangle 1">
            <a:extLst>
              <a:ext uri="{FF2B5EF4-FFF2-40B4-BE49-F238E27FC236}">
                <a16:creationId xmlns:a16="http://schemas.microsoft.com/office/drawing/2014/main" id="{5A62E8D9-D826-4D2B-92D3-70BD750EB8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7BA922B7-9F20-4AA1-91B1-C3866106C1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353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97CB07B1-69F9-44EF-AC73-52AB5A6CAB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02FF04-105C-4542-931A-7A92E1F9C1A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1617" name="Rectangle 1">
            <a:extLst>
              <a:ext uri="{FF2B5EF4-FFF2-40B4-BE49-F238E27FC236}">
                <a16:creationId xmlns:a16="http://schemas.microsoft.com/office/drawing/2014/main" id="{758CECDC-D4CD-4125-BDC0-8AC28222284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F249257D-0754-45BC-8366-AB060BD658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468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1B4F124B-A5CA-4089-A685-7BDF3BB3C57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6B1913-D327-4545-AE4D-6085BAFB1A6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2641" name="Rectangle 1">
            <a:extLst>
              <a:ext uri="{FF2B5EF4-FFF2-40B4-BE49-F238E27FC236}">
                <a16:creationId xmlns:a16="http://schemas.microsoft.com/office/drawing/2014/main" id="{C0ACAFE4-5D41-4B55-99CC-97B55A478BF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6D2B7BF5-0177-479B-9CC6-3446A6E6D79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81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6EE34E19-1581-4F2C-A374-753CB88383D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6EE33-EDC7-4622-8258-A047AC894E0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5233" name="Rectangle 1">
            <a:extLst>
              <a:ext uri="{FF2B5EF4-FFF2-40B4-BE49-F238E27FC236}">
                <a16:creationId xmlns:a16="http://schemas.microsoft.com/office/drawing/2014/main" id="{4F7FF53D-A0FE-4416-916A-783B20494BA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60EC6D83-FCE2-46DA-9495-0C647CB0D28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52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505376D9-2FD5-4B23-B114-41AF73B414A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5FF4AB-6055-46BC-BF03-2F378869846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3665" name="Rectangle 1">
            <a:extLst>
              <a:ext uri="{FF2B5EF4-FFF2-40B4-BE49-F238E27FC236}">
                <a16:creationId xmlns:a16="http://schemas.microsoft.com/office/drawing/2014/main" id="{0536B315-F100-4A7C-8C89-9F602DE16A3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44659372-D4EF-40AC-92E6-AABF185B56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479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D409F6D3-F20D-4AB7-B713-2AA4EE21015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96E4D3-5F16-40C2-B78E-99A889AD77A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4689" name="Rectangle 1">
            <a:extLst>
              <a:ext uri="{FF2B5EF4-FFF2-40B4-BE49-F238E27FC236}">
                <a16:creationId xmlns:a16="http://schemas.microsoft.com/office/drawing/2014/main" id="{D0FF27C4-C599-4CF9-87E9-CA319B058B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42F3378E-0E21-4521-AFB0-F083B3A8B9E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612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BEA46ABD-A165-497A-8D54-0FE84F4F7F2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04C715-3B5C-4AAD-BAE8-57BA69BC606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5713" name="Rectangle 1">
            <a:extLst>
              <a:ext uri="{FF2B5EF4-FFF2-40B4-BE49-F238E27FC236}">
                <a16:creationId xmlns:a16="http://schemas.microsoft.com/office/drawing/2014/main" id="{98D5BEE8-412F-447C-9C60-69620210F31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AA34191D-5D59-4AF6-88A3-C18796CDD7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954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DEEAB6DE-C14B-406E-869E-92E190D8482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3AABEC-E94F-4500-88E8-6013770D02C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6737" name="Rectangle 1">
            <a:extLst>
              <a:ext uri="{FF2B5EF4-FFF2-40B4-BE49-F238E27FC236}">
                <a16:creationId xmlns:a16="http://schemas.microsoft.com/office/drawing/2014/main" id="{8AAC4863-E9E8-4E4A-AB50-391BB34F2E8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BBA78047-D408-43F2-82CC-2CEB2D6FE6A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275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15412A46-EC05-40EA-865A-A7EF6D79D28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160374-6CA5-46E8-9288-1093420EE71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7761" name="Rectangle 1">
            <a:extLst>
              <a:ext uri="{FF2B5EF4-FFF2-40B4-BE49-F238E27FC236}">
                <a16:creationId xmlns:a16="http://schemas.microsoft.com/office/drawing/2014/main" id="{0923D39B-3AD0-4861-B321-07CA4990FDE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1A1F7C8D-7EF2-49A8-97E6-B031998E0D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171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21F6E3CF-1B44-47ED-AD28-F3C9685E686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0BD880-93CA-41FE-B663-5AEA5B3994B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18785" name="Rectangle 1">
            <a:extLst>
              <a:ext uri="{FF2B5EF4-FFF2-40B4-BE49-F238E27FC236}">
                <a16:creationId xmlns:a16="http://schemas.microsoft.com/office/drawing/2014/main" id="{334EB3B5-440B-48C0-8795-3323720545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FCB98D2D-A739-4B58-A4B3-35F7CFFA5A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821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73451E11-047E-4836-9A3F-5B824284A33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D5BE0E-0748-4A20-A952-B3D2F44A027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9809" name="Rectangle 1">
            <a:extLst>
              <a:ext uri="{FF2B5EF4-FFF2-40B4-BE49-F238E27FC236}">
                <a16:creationId xmlns:a16="http://schemas.microsoft.com/office/drawing/2014/main" id="{27D974FC-5102-445E-8722-54968785D4A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D68D52A4-133B-4898-8FDB-9ECB786B4A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89155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E20C5A2-6339-4ED9-A939-304ADD95E25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B80833-67A8-487D-B3C8-841EC67FE62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20833" name="Rectangle 1">
            <a:extLst>
              <a:ext uri="{FF2B5EF4-FFF2-40B4-BE49-F238E27FC236}">
                <a16:creationId xmlns:a16="http://schemas.microsoft.com/office/drawing/2014/main" id="{892CCF1A-09B7-44E1-B623-B6C05A0331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5DE384F1-8AA6-4048-B352-57B5C1B3EB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412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F355C3C5-6BCE-4ECE-8927-58ED32813F0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5B4033-C6C4-42F6-AA8E-2C0E172F1ED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21857" name="Rectangle 1">
            <a:extLst>
              <a:ext uri="{FF2B5EF4-FFF2-40B4-BE49-F238E27FC236}">
                <a16:creationId xmlns:a16="http://schemas.microsoft.com/office/drawing/2014/main" id="{D8FE9D2A-142B-4D02-AFCC-419E4D8F66C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6A295710-0D0A-440F-A1EE-3A8EA8EE794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140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D99B84F7-8953-4EC2-A66E-09BF4F5122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B4F388-4C19-4BAB-8B42-843709953D1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22881" name="Rectangle 1">
            <a:extLst>
              <a:ext uri="{FF2B5EF4-FFF2-40B4-BE49-F238E27FC236}">
                <a16:creationId xmlns:a16="http://schemas.microsoft.com/office/drawing/2014/main" id="{AFB21FB4-1F77-4F41-AA30-36EAAAE6E0E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046AD9E6-1553-4F18-93F6-9DF5256522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53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7D82A94B-2495-4695-8097-DF3BDA8E3C8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FB8D80-C609-4C24-99D9-3CB31F0B426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6257" name="Rectangle 1">
            <a:extLst>
              <a:ext uri="{FF2B5EF4-FFF2-40B4-BE49-F238E27FC236}">
                <a16:creationId xmlns:a16="http://schemas.microsoft.com/office/drawing/2014/main" id="{5ACE46BE-B6F7-4378-9259-2469E9687A8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C5F7D21A-9E0E-4458-BD59-B13EB88E0A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1876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FDF43105-9FD3-4602-BCC5-D6AFF19581F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41ECE4-5B47-4CAB-9B63-FB0F7552908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23905" name="Rectangle 1">
            <a:extLst>
              <a:ext uri="{FF2B5EF4-FFF2-40B4-BE49-F238E27FC236}">
                <a16:creationId xmlns:a16="http://schemas.microsoft.com/office/drawing/2014/main" id="{37850D85-DBB8-4503-BCE9-7F324F0099D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4CAFD7C3-65BD-4B46-9C77-C4352E5DBA7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72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00BAB9AE-1CD1-4230-9845-57E5611EA2D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2876FD-CAEA-468B-B1EB-EC449DACA91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7281" name="Rectangle 1">
            <a:extLst>
              <a:ext uri="{FF2B5EF4-FFF2-40B4-BE49-F238E27FC236}">
                <a16:creationId xmlns:a16="http://schemas.microsoft.com/office/drawing/2014/main" id="{9953BD08-15E5-4766-AB07-E754E44540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8EADF2B9-2E3A-42AB-BD96-2BE560D0336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176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00F8D21E-94AA-4C6B-A55E-FCCECECEF0E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1134D4-5EF9-4F9B-9479-6DC900EA5E0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8305" name="Rectangle 1">
            <a:extLst>
              <a:ext uri="{FF2B5EF4-FFF2-40B4-BE49-F238E27FC236}">
                <a16:creationId xmlns:a16="http://schemas.microsoft.com/office/drawing/2014/main" id="{1BB65538-D4EF-4F17-8343-A650479CAD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66677C44-82B2-47AB-AB01-0456BFB0593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75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7726F26-407C-40A3-A991-9F1056471A2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267665-3D2F-4E0A-BDDB-9F97B8384CB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9329" name="Rectangle 1">
            <a:extLst>
              <a:ext uri="{FF2B5EF4-FFF2-40B4-BE49-F238E27FC236}">
                <a16:creationId xmlns:a16="http://schemas.microsoft.com/office/drawing/2014/main" id="{DBCB4BE5-D678-4F97-8F49-ACA73CA231B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676612C6-ACE0-448B-8CEB-5825E0131E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707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FDD4F5F7-B666-439A-B877-CD4292225A7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8B041F-A376-4487-B566-F1A792A1FBA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0353" name="Rectangle 1">
            <a:extLst>
              <a:ext uri="{FF2B5EF4-FFF2-40B4-BE49-F238E27FC236}">
                <a16:creationId xmlns:a16="http://schemas.microsoft.com/office/drawing/2014/main" id="{F6321457-AC71-4FC9-948F-FFFB7570319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D8EDB2B3-268C-4141-BD81-D9901CBC3C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69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727CB299-53A5-40A4-A305-14A0031031C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2A0ADA-B7BC-42E1-A85F-2010F6DA38D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1377" name="Rectangle 1">
            <a:extLst>
              <a:ext uri="{FF2B5EF4-FFF2-40B4-BE49-F238E27FC236}">
                <a16:creationId xmlns:a16="http://schemas.microsoft.com/office/drawing/2014/main" id="{2701604F-897E-465D-896B-E3B9815B8DA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A263FC1A-4303-4647-9401-3F6CF649929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569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DE71DAD8-46A2-425A-A224-CC2F6291ED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28A02F-5FFF-472C-9706-FD04BDB756D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2401" name="Rectangle 1">
            <a:extLst>
              <a:ext uri="{FF2B5EF4-FFF2-40B4-BE49-F238E27FC236}">
                <a16:creationId xmlns:a16="http://schemas.microsoft.com/office/drawing/2014/main" id="{CC8E5CD5-3DB8-4B4F-9AC1-A5CE2262A7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FFC5B8F0-6C88-4164-9082-A8B4F131DF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62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2950-D1CB-E241-9012-3AB56F7C9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FFB33-4A68-CB4E-860F-926181CC8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EBC26-A792-6840-BE5C-EBE1D790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9084-EFF3-2343-BE80-042875E8D670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9DC1F-EB7C-D54F-B519-398F71C4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1FCBD-A6D5-1446-BDD8-0A38B7B5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F05D-0CB1-6848-97E1-9B197F97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C693-07BC-CB43-95CA-A436CF94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0F72D-B56D-4141-8D4C-6E7EA826C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3BF1B-E349-8E42-B24F-05FBC422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9084-EFF3-2343-BE80-042875E8D670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4D44-5351-9F4D-B0A7-3627278F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CD2EA-7CBA-D343-BA8D-51BE55FF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F05D-0CB1-6848-97E1-9B197F97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7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EC591-4BBD-2743-8F2B-75A3F5A4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9C2AB-0D4B-434D-B86C-8B4A6F795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44FD8-44E8-9545-B56E-CB2E40C1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9084-EFF3-2343-BE80-042875E8D670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15E1-55D2-0342-898C-30C56984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C454C-C992-A544-A67B-D40FE334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F05D-0CB1-6848-97E1-9B197F97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0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2CA1-47F0-844E-9F44-6AB7D029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AD1C6-09AA-3D41-8557-F5B95B34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581A8-A6D7-DA45-AD15-9EBF127E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9084-EFF3-2343-BE80-042875E8D670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89E4B-3C4D-8D49-BB5E-CA799DF3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11F5-5935-BC4B-B3A2-40B96A9A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F05D-0CB1-6848-97E1-9B197F97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13A1-9C85-144B-916B-53710ED4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AAA52-7387-E34C-A95C-393F8C881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5ED57-FC64-0044-8941-23DBDA6D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9084-EFF3-2343-BE80-042875E8D670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01A57-F594-B746-BC6E-D687E215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327A1-1E6C-0B48-9183-69ADD32B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F05D-0CB1-6848-97E1-9B197F97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2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00A6-AEF1-844A-9176-16F36D39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C28A-3752-CA4E-86BF-2B78BE1C8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3356E-8473-4641-BB5C-BB8F4CE4C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BC627-EC88-2544-BB3E-D8833EA6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9084-EFF3-2343-BE80-042875E8D670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CD08-65C2-DF42-B1F6-1AC12012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898B-2522-DA45-9A7D-6F9564A6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F05D-0CB1-6848-97E1-9B197F97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2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6921-6D0E-5544-B824-3D22C14D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6F88A-5BFF-7745-BD71-EE54F3AF9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36D71-C5EB-2348-941F-3B5A829E7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23147-26EB-204D-8434-C9412E1A5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D6A70-35F4-0841-88C8-62C0C5799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7AE71-DB62-1048-A00B-30EEEA83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9084-EFF3-2343-BE80-042875E8D670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97166-A5F4-B849-95D0-A8103681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0FBFD-0C16-094F-85C9-D8A62436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F05D-0CB1-6848-97E1-9B197F97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4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788B-B1E1-164B-B97B-0BC95C59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30669-82B3-BC4F-96ED-E914FE18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9084-EFF3-2343-BE80-042875E8D670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0CBF2-A24E-E94B-9392-529E541F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D1534-2724-B24D-9EF5-54E75E50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F05D-0CB1-6848-97E1-9B197F97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7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00210-1483-8C4D-81A8-16D67750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9084-EFF3-2343-BE80-042875E8D670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5E5F3-44F5-3B45-A85C-D322F862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A6802-4421-7740-B0E6-E38ABADA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F05D-0CB1-6848-97E1-9B197F97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9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AFDA-CC0E-A048-ADF9-BD12D3FC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D86F7-B06F-6646-A3DD-2126AC1F8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57FFD-FB8A-614F-9A39-4DD61D138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1A795-2834-D446-A141-8D938F55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9084-EFF3-2343-BE80-042875E8D670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1CC09-FA9D-4C4C-AA02-E7F8DDB0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DF059-9373-5B49-9458-57CFDBB0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F05D-0CB1-6848-97E1-9B197F97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6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E9D9-C642-254C-AF35-66A86520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74C9A-FD13-1047-B8A3-B41B5200D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A3C24-FB98-3944-AE16-CD2F492E3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86B87-8EA1-DE44-8A5A-BA9707FC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9084-EFF3-2343-BE80-042875E8D670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EF637-38A9-4743-A741-64066CF4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44CBD-0AEC-9042-82F3-CC4721DB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F05D-0CB1-6848-97E1-9B197F97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1E360-05C6-DB43-A7E8-C20F52044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45EBA-4171-8241-9FC5-AE18693ED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CFD84-533D-0B4E-BD35-2B8974D76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69084-EFF3-2343-BE80-042875E8D670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B8B52-AD6F-0C4A-8109-0E20ECD61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3B81E-37FA-6C44-AE9B-6D718F389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8F05D-0CB1-6848-97E1-9B197F97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8759-FD43-5948-82FA-99CAF96C4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Хаяган</a:t>
            </a:r>
            <a:r>
              <a:rPr lang="en-US" dirty="0"/>
              <a:t> </a:t>
            </a:r>
            <a:r>
              <a:rPr lang="en-US" dirty="0" err="1"/>
              <a:t>хувьсагчийг</a:t>
            </a:r>
            <a:r>
              <a:rPr lang="en-US" dirty="0"/>
              <a:t> </a:t>
            </a:r>
            <a:r>
              <a:rPr lang="en-US" dirty="0" err="1"/>
              <a:t>класс</a:t>
            </a:r>
            <a:r>
              <a:rPr lang="en-US" dirty="0"/>
              <a:t> </a:t>
            </a:r>
            <a:r>
              <a:rPr lang="en-US" dirty="0" err="1"/>
              <a:t>дотор</a:t>
            </a:r>
            <a:r>
              <a:rPr lang="en-US" dirty="0"/>
              <a:t> </a:t>
            </a:r>
            <a:r>
              <a:rPr lang="en-US" dirty="0" err="1"/>
              <a:t>хэрэглэх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05D7A-43CA-9547-9988-DC18B25B6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9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>
            <a:extLst>
              <a:ext uri="{FF2B5EF4-FFF2-40B4-BE49-F238E27FC236}">
                <a16:creationId xmlns:a16="http://schemas.microsoft.com/office/drawing/2014/main" id="{2FF4F972-F215-4F01-9C02-5DDED3D1C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ХАЯГАН ХУВЬСАГЧИЙГ </a:t>
            </a: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КЛАСС ДОТОР </a:t>
            </a: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ХЭРЭГЛЭХ</a:t>
            </a: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D1E418CD-7BEB-4CC0-B3E2-0F6F4046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914401"/>
            <a:ext cx="8001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/>
              <a:t>void showdata() </a:t>
            </a:r>
            <a:r>
              <a:rPr lang="mn-MN" altLang="en-US" sz="2000"/>
              <a:t>   функц объектын утгыг дэлгэцлэх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324C934-3C26-4C06-9CC6-56004AFB3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524000"/>
            <a:ext cx="67818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employee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::showdata()</a:t>
            </a:r>
          </a:p>
          <a:p>
            <a:pPr algn="just"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int grosspay = basicpay + allowance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cout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&lt;&lt; setw(13) &lt;&lt; name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</a:rPr>
              <a:t>cout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&lt;&lt; setw(8) &lt;&lt;  basicpay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</a:rPr>
              <a:t>cout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&lt;&lt; setw(12) &lt;&lt; allowance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</a:rPr>
              <a:t>cout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.width(8);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</a:rPr>
              <a:t>cout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&lt;&lt; grosspay ;</a:t>
            </a:r>
          </a:p>
          <a:p>
            <a:pPr algn="just"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3867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>
            <a:extLst>
              <a:ext uri="{FF2B5EF4-FFF2-40B4-BE49-F238E27FC236}">
                <a16:creationId xmlns:a16="http://schemas.microsoft.com/office/drawing/2014/main" id="{5583E361-096B-4F84-BF1A-65E802486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ХАЯГАН ХУВЬСАГЧИЙГ </a:t>
            </a: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КЛАСС ДОТОР 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ХЭРЭГЛЭХ</a:t>
            </a: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7E5DE79-9A6B-4DDA-BCCF-730428BB6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914401"/>
            <a:ext cx="8001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К</a:t>
            </a:r>
            <a:r>
              <a:rPr lang="mn-MN" altLang="en-US" sz="2000">
                <a:cs typeface="Arial" panose="020B0604020202020204" pitchFamily="34" charset="0"/>
              </a:rPr>
              <a:t>лассын объектыг 3 янзаар үүсгэнэ.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27230B7-F90C-4B97-B67B-39A068287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31926"/>
            <a:ext cx="8382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employee</a:t>
            </a:r>
            <a:r>
              <a:rPr lang="en-GB" altLang="en-US" sz="2000">
                <a:cs typeface="Arial" panose="020B0604020202020204" pitchFamily="34" charset="0"/>
              </a:rPr>
              <a:t> </a:t>
            </a:r>
            <a:r>
              <a:rPr lang="mn-MN" altLang="en-US" sz="2000"/>
              <a:t> </a:t>
            </a:r>
            <a:r>
              <a:rPr lang="en-US" altLang="en-US" sz="2000">
                <a:cs typeface="Arial" panose="020B0604020202020204" pitchFamily="34" charset="0"/>
              </a:rPr>
              <a:t>e</a:t>
            </a:r>
            <a:r>
              <a:rPr lang="en-GB" altLang="en-US" sz="2000">
                <a:cs typeface="Arial" panose="020B0604020202020204" pitchFamily="34" charset="0"/>
              </a:rPr>
              <a:t>(“Bill”, </a:t>
            </a:r>
            <a:r>
              <a:rPr lang="en-US" altLang="en-US" sz="2000">
                <a:cs typeface="Arial" panose="020B0604020202020204" pitchFamily="34" charset="0"/>
              </a:rPr>
              <a:t>9000</a:t>
            </a:r>
            <a:r>
              <a:rPr lang="en-GB" altLang="en-US" sz="2000">
                <a:cs typeface="Arial" panose="020B0604020202020204" pitchFamily="34" charset="0"/>
              </a:rPr>
              <a:t>, 8000);</a:t>
            </a:r>
            <a:r>
              <a:rPr lang="mn-MN" altLang="en-US" sz="2000"/>
              <a:t>   </a:t>
            </a:r>
            <a:r>
              <a:rPr lang="en-US" altLang="en-US" sz="2000"/>
              <a:t>//</a:t>
            </a:r>
            <a:r>
              <a:rPr lang="mn-MN" altLang="en-US" sz="2000"/>
              <a:t>параметртай байгуулагчаар 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2DAA1EB3-BF6C-4D6D-90BA-1F1551CC3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651126"/>
            <a:ext cx="6781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GB" altLang="en-US" sz="2000">
                <a:cs typeface="Arial" panose="020B0604020202020204" pitchFamily="34" charset="0"/>
              </a:rPr>
              <a:t>char *name=”Bill”;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employee</a:t>
            </a:r>
            <a:r>
              <a:rPr lang="en-GB" altLang="en-US" sz="2000">
                <a:cs typeface="Arial" panose="020B0604020202020204" pitchFamily="34" charset="0"/>
              </a:rPr>
              <a:t>(name, 9000, 8000)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FBC245E3-2B1A-4D40-9CC4-B60AF1CBB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114801"/>
            <a:ext cx="6781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GB" altLang="en-US" sz="2000">
                <a:cs typeface="Arial" panose="020B0604020202020204" pitchFamily="34" charset="0"/>
              </a:rPr>
              <a:t>char *name[]=”Bill”;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employee</a:t>
            </a:r>
            <a:r>
              <a:rPr lang="en-GB" altLang="en-US" sz="2000">
                <a:cs typeface="Arial" panose="020B0604020202020204" pitchFamily="34" charset="0"/>
              </a:rPr>
              <a:t>(name, 9000, 8000);</a:t>
            </a:r>
          </a:p>
        </p:txBody>
      </p:sp>
    </p:spTree>
    <p:extLst>
      <p:ext uri="{BB962C8B-B14F-4D97-AF65-F5344CB8AC3E}">
        <p14:creationId xmlns:p14="http://schemas.microsoft.com/office/powerpoint/2010/main" val="2553350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FE843EEC-B03B-435C-96CE-3FFE9DEF2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ХАЯГАН ХУВЬСАГЧИЙГ </a:t>
            </a: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КЛАСС ДОТОР </a:t>
            </a: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ХЭРЭГЛЭХ</a:t>
            </a: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1A391F11-6845-4976-AE4A-E6AD62D60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257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528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>
            <a:extLst>
              <a:ext uri="{FF2B5EF4-FFF2-40B4-BE49-F238E27FC236}">
                <a16:creationId xmlns:a16="http://schemas.microsoft.com/office/drawing/2014/main" id="{229D65BC-E7AC-4430-8C92-9561141E3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4963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Х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аяган өгөгдөлтэй холбоотой үүс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э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  зөрчил 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9DCAA9C-FCF9-472A-B52A-7B8C477A2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914401"/>
            <a:ext cx="8077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Класс дотор хаяган өгөгдөл хэрэглэх үед</a:t>
            </a:r>
            <a:r>
              <a:rPr lang="mn-MN" altLang="en-US" sz="2000"/>
              <a:t> </a:t>
            </a:r>
            <a:r>
              <a:rPr lang="en-US" altLang="en-US" sz="2000"/>
              <a:t> 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DF90E9C-4666-45A9-AB57-05172C40E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1371601"/>
            <a:ext cx="8610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>
                <a:srgbClr val="CC6600"/>
              </a:buClr>
              <a:buFont typeface="Wingdings" panose="05000000000000000000" pitchFamily="2" charset="2"/>
              <a:buChar char=""/>
            </a:pPr>
            <a:r>
              <a:rPr lang="mn-MN" altLang="en-US" sz="2000">
                <a:cs typeface="Arial" panose="020B0604020202020204" pitchFamily="34" charset="0"/>
              </a:rPr>
              <a:t>жинхэнэ өгөгдөл нь объектын гаднах \</a:t>
            </a:r>
            <a:r>
              <a:rPr lang="en-GB" altLang="en-US" sz="2000">
                <a:cs typeface="Arial" panose="020B0604020202020204" pitchFamily="34" charset="0"/>
              </a:rPr>
              <a:t>new</a:t>
            </a:r>
            <a:r>
              <a:rPr lang="mn-MN" altLang="en-US" sz="2000">
                <a:cs typeface="Arial" panose="020B0604020202020204" pitchFamily="34" charset="0"/>
              </a:rPr>
              <a:t> оператораар бэлдсэн\ ойд байж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D1798613-EE23-48F8-9D45-43FDE0007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2286001"/>
            <a:ext cx="8610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>
                <a:srgbClr val="CC6600"/>
              </a:buClr>
              <a:buFont typeface="Wingdings" panose="05000000000000000000" pitchFamily="2" charset="2"/>
              <a:buChar char=""/>
            </a:pPr>
            <a:r>
              <a:rPr lang="mn-MN" altLang="en-US" sz="2000">
                <a:cs typeface="Arial" panose="020B0604020202020204" pitchFamily="34" charset="0"/>
              </a:rPr>
              <a:t>түүний хаяг хаяган өгөгдөлд хадгалагда</a:t>
            </a:r>
            <a:r>
              <a:rPr lang="mn-MN" altLang="en-US" sz="2000"/>
              <a:t>на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5829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>
            <a:extLst>
              <a:ext uri="{FF2B5EF4-FFF2-40B4-BE49-F238E27FC236}">
                <a16:creationId xmlns:a16="http://schemas.microsoft.com/office/drawing/2014/main" id="{B2B11961-1924-41F2-B675-652F19C04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4963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Х</a:t>
            </a: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АЯГАН ӨГӨГДӨЛТЭЙ ХОЛБООТОЙ ҮҮС</a:t>
            </a: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Э</a:t>
            </a: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  ЗӨРЧИЛ</a:t>
            </a: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</a:t>
            </a: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</a:t>
            </a: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7A652C5A-083A-402C-B11F-043C78F2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914401"/>
            <a:ext cx="8077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Ийм объектын хувьд ондоо объектоор утга</a:t>
            </a:r>
            <a:r>
              <a:rPr lang="mn-MN" altLang="en-US" sz="2000"/>
              <a:t> оноох 2 боломж бий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DDA586E-90B3-4D27-AF02-363890826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00201"/>
            <a:ext cx="80772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>
                <a:srgbClr val="CC6600"/>
              </a:buClr>
              <a:buFont typeface="Wingdings" panose="05000000000000000000" pitchFamily="2" charset="2"/>
              <a:buChar char=""/>
            </a:pPr>
            <a:r>
              <a:rPr lang="mn-MN" altLang="en-US" sz="2000">
                <a:cs typeface="Arial" panose="020B0604020202020204" pitchFamily="34" charset="0"/>
              </a:rPr>
              <a:t>employee е</a:t>
            </a:r>
            <a:r>
              <a:rPr lang="en-GB" altLang="en-US" sz="2000">
                <a:cs typeface="Arial" panose="020B0604020202020204" pitchFamily="34" charset="0"/>
              </a:rPr>
              <a:t>1 =</a:t>
            </a:r>
            <a:r>
              <a:rPr lang="mn-MN" altLang="en-US" sz="2000">
                <a:cs typeface="Arial" panose="020B0604020202020204" pitchFamily="34" charset="0"/>
              </a:rPr>
              <a:t> е</a:t>
            </a:r>
            <a:r>
              <a:rPr lang="en-GB" altLang="en-US" sz="2000">
                <a:cs typeface="Arial" panose="020B0604020202020204" pitchFamily="34" charset="0"/>
              </a:rPr>
              <a:t>2 ;        </a:t>
            </a:r>
            <a:r>
              <a:rPr lang="mn-MN" altLang="en-US" sz="2000">
                <a:cs typeface="Arial" panose="020B0604020202020204" pitchFamily="34" charset="0"/>
              </a:rPr>
              <a:t>  </a:t>
            </a:r>
            <a:r>
              <a:rPr lang="en-GB" altLang="en-US" sz="2000">
                <a:cs typeface="Arial" panose="020B0604020202020204" pitchFamily="34" charset="0"/>
              </a:rPr>
              <a:t>//</a:t>
            </a:r>
            <a:r>
              <a:rPr lang="mn-MN" altLang="en-US" sz="2000">
                <a:cs typeface="Arial" panose="020B0604020202020204" pitchFamily="34" charset="0"/>
              </a:rPr>
              <a:t>гарааны утга оноох</a:t>
            </a:r>
          </a:p>
          <a:p>
            <a:pPr algn="just">
              <a:buClr>
                <a:srgbClr val="CC6600"/>
              </a:buClr>
              <a:buFont typeface="Wingdings" panose="05000000000000000000" pitchFamily="2" charset="2"/>
              <a:buChar char=""/>
            </a:pPr>
            <a:r>
              <a:rPr lang="mn-MN" altLang="en-US" sz="2000">
                <a:cs typeface="Arial" panose="020B0604020202020204" pitchFamily="34" charset="0"/>
              </a:rPr>
              <a:t>е</a:t>
            </a:r>
            <a:r>
              <a:rPr lang="en-GB" altLang="en-US" sz="2000">
                <a:cs typeface="Arial" panose="020B0604020202020204" pitchFamily="34" charset="0"/>
              </a:rPr>
              <a:t>1 =</a:t>
            </a:r>
            <a:r>
              <a:rPr lang="mn-MN" altLang="en-US" sz="2000">
                <a:cs typeface="Arial" panose="020B0604020202020204" pitchFamily="34" charset="0"/>
              </a:rPr>
              <a:t> е</a:t>
            </a:r>
            <a:r>
              <a:rPr lang="en-GB" altLang="en-US" sz="2000">
                <a:cs typeface="Arial" panose="020B0604020202020204" pitchFamily="34" charset="0"/>
              </a:rPr>
              <a:t>2 ;                      </a:t>
            </a:r>
            <a:r>
              <a:rPr lang="mn-MN" altLang="en-US" sz="2000">
                <a:cs typeface="Arial" panose="020B0604020202020204" pitchFamily="34" charset="0"/>
              </a:rPr>
              <a:t>    </a:t>
            </a:r>
            <a:r>
              <a:rPr lang="en-GB" altLang="en-US" sz="2000">
                <a:cs typeface="Arial" panose="020B0604020202020204" pitchFamily="34" charset="0"/>
              </a:rPr>
              <a:t>//</a:t>
            </a:r>
            <a:r>
              <a:rPr lang="mn-MN" altLang="en-US" sz="2000">
                <a:cs typeface="Arial" panose="020B0604020202020204" pitchFamily="34" charset="0"/>
              </a:rPr>
              <a:t>утга оноох.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mn-MN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Яаж</a:t>
            </a: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?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69156E99-654B-4814-9C67-11B6D63D4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955926"/>
            <a:ext cx="8458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Гарааны </a:t>
            </a:r>
            <a:r>
              <a:rPr lang="en-GB" altLang="en-US" sz="2000">
                <a:cs typeface="Arial" panose="020B0604020202020204" pitchFamily="34" charset="0"/>
              </a:rPr>
              <a:t>утга о</a:t>
            </a:r>
            <a:r>
              <a:rPr lang="mn-MN" altLang="en-US" sz="2000">
                <a:cs typeface="Arial" panose="020B0604020202020204" pitchFamily="34" charset="0"/>
              </a:rPr>
              <a:t>ноох</a:t>
            </a:r>
            <a:r>
              <a:rPr lang="en-GB" altLang="en-US" sz="2000">
                <a:cs typeface="Arial" panose="020B0604020202020204" pitchFamily="34" charset="0"/>
              </a:rPr>
              <a:t> нь утга о</a:t>
            </a:r>
            <a:r>
              <a:rPr lang="mn-MN" altLang="en-US" sz="2000">
                <a:cs typeface="Arial" panose="020B0604020202020204" pitchFamily="34" charset="0"/>
              </a:rPr>
              <a:t>ноохоос</a:t>
            </a:r>
            <a:r>
              <a:rPr lang="en-GB" altLang="en-US" sz="2000">
                <a:cs typeface="Arial" panose="020B0604020202020204" pitchFamily="34" charset="0"/>
              </a:rPr>
              <a:t> ялгаатай.</a:t>
            </a:r>
            <a:r>
              <a:rPr lang="en-US" altLang="en-US" sz="2000"/>
              <a:t> 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CA7C693B-FF1C-4F9A-BC27-5B14CD463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657601"/>
            <a:ext cx="8458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Гарааны</a:t>
            </a:r>
            <a:r>
              <a:rPr lang="en-GB" altLang="en-US" sz="2000">
                <a:cs typeface="Arial" panose="020B0604020202020204" pitchFamily="34" charset="0"/>
              </a:rPr>
              <a:t> утга о</a:t>
            </a:r>
            <a:r>
              <a:rPr lang="mn-MN" altLang="en-US" sz="2000">
                <a:cs typeface="Arial" panose="020B0604020202020204" pitchFamily="34" charset="0"/>
              </a:rPr>
              <a:t>ноох</a:t>
            </a:r>
            <a:r>
              <a:rPr lang="en-GB" altLang="en-US" sz="2000">
                <a:cs typeface="Arial" panose="020B0604020202020204" pitchFamily="34" charset="0"/>
              </a:rPr>
              <a:t> нь объект үүсэх үед нэг удаа хийгдэнэ.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83981565-EDBC-4088-A805-BB412A40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419601"/>
            <a:ext cx="8686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28600" indent="-223838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GB" altLang="en-US" sz="2000">
                <a:cs typeface="Arial" panose="020B0604020202020204" pitchFamily="34" charset="0"/>
              </a:rPr>
              <a:t>Нэг объектод ондоо объектоор </a:t>
            </a:r>
            <a:r>
              <a:rPr lang="mn-MN" altLang="en-US" sz="2000">
                <a:cs typeface="Arial" panose="020B0604020202020204" pitchFamily="34" charset="0"/>
              </a:rPr>
              <a:t>гарааны у</a:t>
            </a:r>
            <a:r>
              <a:rPr lang="en-GB" altLang="en-US" sz="2000">
                <a:cs typeface="Arial" panose="020B0604020202020204" pitchFamily="34" charset="0"/>
              </a:rPr>
              <a:t>тга </a:t>
            </a:r>
            <a:r>
              <a:rPr lang="mn-MN" altLang="en-US" sz="2000">
                <a:cs typeface="Arial" panose="020B0604020202020204" pitchFamily="34" charset="0"/>
              </a:rPr>
              <a:t>оноох</a:t>
            </a:r>
            <a:r>
              <a:rPr lang="en-GB" altLang="en-US" sz="2000">
                <a:cs typeface="Arial" panose="020B0604020202020204" pitchFamily="34" charset="0"/>
              </a:rPr>
              <a:t> тохиолдолд анхдагч байгуулагч дуудагдахгүй. 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84AE9437-C67D-4DA7-B03E-A316AA593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334001"/>
            <a:ext cx="8686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28600" indent="-223838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Харин </a:t>
            </a:r>
            <a:r>
              <a:rPr lang="en-GB" altLang="en-US" sz="2000">
                <a:cs typeface="Arial" panose="020B0604020202020204" pitchFamily="34" charset="0"/>
              </a:rPr>
              <a:t>гишүүн өгөгдөл бүрийг ээлж дараалуулан </a:t>
            </a:r>
            <a:r>
              <a:rPr lang="mn-MN" altLang="en-US" sz="2000">
                <a:cs typeface="Arial" panose="020B0604020202020204" pitchFamily="34" charset="0"/>
              </a:rPr>
              <a:t>хэсэгчлэн </a:t>
            </a:r>
            <a:r>
              <a:rPr lang="en-GB" altLang="en-US" sz="2000">
                <a:cs typeface="Arial" panose="020B0604020202020204" pitchFamily="34" charset="0"/>
              </a:rPr>
              <a:t>хуулна. </a:t>
            </a:r>
          </a:p>
        </p:txBody>
      </p:sp>
    </p:spTree>
    <p:extLst>
      <p:ext uri="{BB962C8B-B14F-4D97-AF65-F5344CB8AC3E}">
        <p14:creationId xmlns:p14="http://schemas.microsoft.com/office/powerpoint/2010/main" val="33304497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>
            <a:extLst>
              <a:ext uri="{FF2B5EF4-FFF2-40B4-BE49-F238E27FC236}">
                <a16:creationId xmlns:a16="http://schemas.microsoft.com/office/drawing/2014/main" id="{BE00177B-3D37-4C15-BB9C-20AF7D3B5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4963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Х</a:t>
            </a: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АЯГАН ӨГӨГДӨЛТЭЙ ХОЛБООТОЙ ҮҮС</a:t>
            </a: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Э</a:t>
            </a: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  ЗӨРЧИЛ</a:t>
            </a: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-3</a:t>
            </a: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E8949D43-8461-4629-977B-902AA3E99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066801"/>
            <a:ext cx="84963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Удаахь аргын хувьд </a:t>
            </a:r>
            <a:r>
              <a:rPr lang="en-GB" altLang="en-US" sz="2000">
                <a:cs typeface="Arial" panose="020B0604020202020204" pitchFamily="34" charset="0"/>
              </a:rPr>
              <a:t>хоёр объект хооронд хуулах үйлдэл хийгдэнэ.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38256B8-909D-4E11-A19C-49A95A99A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1752601"/>
            <a:ext cx="84963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Х</a:t>
            </a:r>
            <a:r>
              <a:rPr lang="mn-MN" altLang="en-US" sz="2000">
                <a:cs typeface="Arial" panose="020B0604020202020204" pitchFamily="34" charset="0"/>
              </a:rPr>
              <a:t>оёр объектын гишүүн өгөгдөл бүрийг харгалзуулан хуулна. </a:t>
            </a:r>
          </a:p>
        </p:txBody>
      </p:sp>
    </p:spTree>
    <p:extLst>
      <p:ext uri="{BB962C8B-B14F-4D97-AF65-F5344CB8AC3E}">
        <p14:creationId xmlns:p14="http://schemas.microsoft.com/office/powerpoint/2010/main" val="947903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>
            <a:extLst>
              <a:ext uri="{FF2B5EF4-FFF2-40B4-BE49-F238E27FC236}">
                <a16:creationId xmlns:a16="http://schemas.microsoft.com/office/drawing/2014/main" id="{AFFACE44-71AB-48BF-BEAD-64EA8C0B4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4963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ГАРААНЫ </a:t>
            </a:r>
            <a:r>
              <a:rPr lang="en-GB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УТГАТАЙ ХОЛБООТОЙ ҮҮСЭХ  АЛДАА </a:t>
            </a: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2796C99D-5E6F-48FD-A8B6-30CCC9EF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066800"/>
            <a:ext cx="84963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main()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 clrscr()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employee e1("Bill", 9000, 8000 )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e1.showdata()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employee e2("George", 9000, 7000 )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e2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.showdata()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mn-MN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employee e = e1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.showdata()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 algn="just">
              <a:buClrTx/>
              <a:buFontTx/>
              <a:buNone/>
            </a:pPr>
            <a:endParaRPr lang="mn-MN" altLang="en-US" sz="20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48131" name="Object 3">
            <a:extLst>
              <a:ext uri="{FF2B5EF4-FFF2-40B4-BE49-F238E27FC236}">
                <a16:creationId xmlns:a16="http://schemas.microsoft.com/office/drawing/2014/main" id="{02716E94-5B77-4CE6-9282-716BD7BD3E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724400"/>
          <a:ext cx="4724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4" imgW="2638095" imgH="1009791" progId="">
                  <p:embed/>
                </p:oleObj>
              </mc:Choice>
              <mc:Fallback>
                <p:oleObj r:id="rId4" imgW="2638095" imgH="1009791" progId="">
                  <p:embed/>
                  <p:pic>
                    <p:nvPicPr>
                      <p:cNvPr id="48131" name="Object 3">
                        <a:extLst>
                          <a:ext uri="{FF2B5EF4-FFF2-40B4-BE49-F238E27FC236}">
                            <a16:creationId xmlns:a16="http://schemas.microsoft.com/office/drawing/2014/main" id="{02716E94-5B77-4CE6-9282-716BD7BD3E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4724400" cy="1295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132" name="AutoShape 4">
            <a:extLst>
              <a:ext uri="{FF2B5EF4-FFF2-40B4-BE49-F238E27FC236}">
                <a16:creationId xmlns:a16="http://schemas.microsoft.com/office/drawing/2014/main" id="{D6DB74DC-F852-4FC9-823D-0C7EA7879A6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781800" y="1981200"/>
            <a:ext cx="685800" cy="2895600"/>
          </a:xfrm>
          <a:prstGeom prst="straightConnector1">
            <a:avLst/>
          </a:prstGeom>
          <a:noFill/>
          <a:ln w="9360" cap="sq">
            <a:solidFill>
              <a:srgbClr val="00CC9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33" name="AutoShape 5">
            <a:extLst>
              <a:ext uri="{FF2B5EF4-FFF2-40B4-BE49-F238E27FC236}">
                <a16:creationId xmlns:a16="http://schemas.microsoft.com/office/drawing/2014/main" id="{C4052904-0B0F-41F6-AE03-5A7B059E332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29200" y="3200400"/>
            <a:ext cx="2362200" cy="2133600"/>
          </a:xfrm>
          <a:prstGeom prst="straightConnector1">
            <a:avLst/>
          </a:prstGeom>
          <a:noFill/>
          <a:ln w="9360" cap="sq">
            <a:solidFill>
              <a:srgbClr val="00CC9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72898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>
            <a:extLst>
              <a:ext uri="{FF2B5EF4-FFF2-40B4-BE49-F238E27FC236}">
                <a16:creationId xmlns:a16="http://schemas.microsoft.com/office/drawing/2014/main" id="{088BC473-4359-4DFF-97E6-E20C6B9B3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4963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ГАРААНЫ </a:t>
            </a:r>
            <a:r>
              <a:rPr lang="en-GB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УТГАТАЙ ХОЛБООТОЙ ҮҮСЭХ  АЛДАА </a:t>
            </a: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-2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815A869E-0800-480A-B649-F043DF68F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066800"/>
            <a:ext cx="63246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main()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 clrscr()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employee e1("Bill", 9000, 8000 )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e1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.showdata()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 e2("George", 9000, 7000 )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e2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.showdata()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employee e = e1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e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.showdata()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 algn="just">
              <a:buClrTx/>
              <a:buFontTx/>
              <a:buNone/>
            </a:pPr>
            <a:endParaRPr lang="mn-MN" altLang="en-US" sz="20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083CAE3A-8E9F-4D3D-BB2D-FBA04ECA6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200400"/>
            <a:ext cx="3810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48374622-C830-477C-929E-275F4A8728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105400"/>
          <a:ext cx="4114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5" imgW="2638095" imgH="1009791" progId="">
                  <p:embed/>
                </p:oleObj>
              </mc:Choice>
              <mc:Fallback>
                <p:oleObj r:id="rId5" imgW="2638095" imgH="1009791" progId="">
                  <p:embed/>
                  <p:pic>
                    <p:nvPicPr>
                      <p:cNvPr id="49156" name="Object 4">
                        <a:extLst>
                          <a:ext uri="{FF2B5EF4-FFF2-40B4-BE49-F238E27FC236}">
                            <a16:creationId xmlns:a16="http://schemas.microsoft.com/office/drawing/2014/main" id="{48374622-C830-477C-929E-275F4A8728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05400"/>
                        <a:ext cx="4114800" cy="1219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1955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>
            <a:extLst>
              <a:ext uri="{FF2B5EF4-FFF2-40B4-BE49-F238E27FC236}">
                <a16:creationId xmlns:a16="http://schemas.microsoft.com/office/drawing/2014/main" id="{6F307079-B996-4B29-961D-0B8C1A88F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4963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ГАРААНЫ </a:t>
            </a:r>
            <a:r>
              <a:rPr lang="en-GB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УТГАТАЙ ХОЛБООТОЙ ҮҮСЭХ  АЛДАА </a:t>
            </a: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3911EB1A-1045-430E-B3C2-F57EACD82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066801"/>
            <a:ext cx="3962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Програм ажиллаж дуусах үед 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9521C4F-1482-403F-A5B6-62CDFDD7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066801"/>
            <a:ext cx="3429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объект устах.  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3EF4A2F0-5151-43B5-87E1-191208EB9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600201"/>
            <a:ext cx="30480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Эхэлж устах объект бол  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CDC2BD4E-591A-49B9-BC98-F0B6F57CE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00201"/>
            <a:ext cx="3048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solidFill>
                  <a:srgbClr val="990000"/>
                </a:solidFill>
              </a:rPr>
              <a:t>е</a:t>
            </a:r>
            <a:r>
              <a:rPr lang="mn-MN" altLang="en-US" sz="2000"/>
              <a:t>- объект  </a:t>
            </a:r>
          </a:p>
        </p:txBody>
      </p:sp>
      <p:pic>
        <p:nvPicPr>
          <p:cNvPr id="50182" name="Picture 6">
            <a:extLst>
              <a:ext uri="{FF2B5EF4-FFF2-40B4-BE49-F238E27FC236}">
                <a16:creationId xmlns:a16="http://schemas.microsoft.com/office/drawing/2014/main" id="{2CB384B7-D9EB-4EC6-BEB9-D35979BE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71800"/>
            <a:ext cx="4191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6068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>
            <a:extLst>
              <a:ext uri="{FF2B5EF4-FFF2-40B4-BE49-F238E27FC236}">
                <a16:creationId xmlns:a16="http://schemas.microsoft.com/office/drawing/2014/main" id="{5A5AF167-0A29-4E5B-BA3B-A2ABCC0FB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4963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ГАРААНЫ</a:t>
            </a:r>
            <a:r>
              <a:rPr lang="en-GB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УТГАТАЙ ХОЛБООТОЙ ҮҮСЭХ  АЛДАА </a:t>
            </a: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-4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2EDC4063-8533-4433-A9D3-A3ACB9C64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1"/>
            <a:ext cx="3352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Дараа нь  устах объект бол  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56D2445-E0F5-4014-A40B-E823C0706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143001"/>
            <a:ext cx="3048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solidFill>
                  <a:srgbClr val="990000"/>
                </a:solidFill>
              </a:rPr>
              <a:t>е2</a:t>
            </a:r>
            <a:r>
              <a:rPr lang="mn-MN" altLang="en-US" sz="2000"/>
              <a:t>- объект  </a:t>
            </a:r>
          </a:p>
        </p:txBody>
      </p:sp>
      <p:pic>
        <p:nvPicPr>
          <p:cNvPr id="51204" name="Picture 4">
            <a:extLst>
              <a:ext uri="{FF2B5EF4-FFF2-40B4-BE49-F238E27FC236}">
                <a16:creationId xmlns:a16="http://schemas.microsoft.com/office/drawing/2014/main" id="{A2C1E5B2-8484-4924-BF8F-7ABF918EA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4038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05" name="Rectangle 5">
            <a:extLst>
              <a:ext uri="{FF2B5EF4-FFF2-40B4-BE49-F238E27FC236}">
                <a16:creationId xmlns:a16="http://schemas.microsoft.com/office/drawing/2014/main" id="{04D4CB02-0DAA-475D-B727-E158BA52F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733801"/>
            <a:ext cx="3505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Эцэст нь  устах объект бол  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359B8A2D-47D9-4450-AA33-83C8D7059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1"/>
            <a:ext cx="3048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solidFill>
                  <a:srgbClr val="990000"/>
                </a:solidFill>
              </a:rPr>
              <a:t>е1</a:t>
            </a:r>
            <a:r>
              <a:rPr lang="mn-MN" altLang="en-US" sz="2000"/>
              <a:t>- объект  </a:t>
            </a:r>
          </a:p>
        </p:txBody>
      </p:sp>
    </p:spTree>
    <p:extLst>
      <p:ext uri="{BB962C8B-B14F-4D97-AF65-F5344CB8AC3E}">
        <p14:creationId xmlns:p14="http://schemas.microsoft.com/office/powerpoint/2010/main" val="2026207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DE1A6FE2-CAE3-4FBF-B3BF-34EE3EA30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ХАЯГАН ХУВЬСАГЧИЙГ 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КЛАССАД 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ХЭРЭГЛЭХ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618C02C4-CB22-434A-BFD4-A04093C4E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85801"/>
            <a:ext cx="8610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/>
              <a:t>Н</a:t>
            </a:r>
            <a:r>
              <a:rPr lang="en-GB" altLang="en-US" sz="2000">
                <a:cs typeface="Arial" panose="020B0604020202020204" pitchFamily="34" charset="0"/>
              </a:rPr>
              <a:t>эгэн төрлийн </a:t>
            </a:r>
            <a:r>
              <a:rPr lang="mn-MN" altLang="en-US" sz="2000"/>
              <a:t>дараалсан </a:t>
            </a:r>
            <a:r>
              <a:rPr lang="en-GB" altLang="en-US" sz="2000">
                <a:cs typeface="Arial" panose="020B0604020202020204" pitchFamily="34" charset="0"/>
              </a:rPr>
              <a:t>олон өгөгдөлд сайн тохирдог бүтэц бол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721A07A-24D0-4E51-96DD-F16063E3A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990601"/>
            <a:ext cx="1143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хүснэгт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BA0E19B6-C441-46C2-928C-2FF5D65D4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24001"/>
            <a:ext cx="2514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GB" altLang="en-US" sz="2000">
                <a:cs typeface="Arial" panose="020B0604020202020204" pitchFamily="34" charset="0"/>
              </a:rPr>
              <a:t>int num [</a:t>
            </a:r>
            <a:r>
              <a:rPr lang="mn-MN" altLang="en-US" sz="2000">
                <a:cs typeface="Arial" panose="020B0604020202020204" pitchFamily="34" charset="0"/>
              </a:rPr>
              <a:t>1</a:t>
            </a:r>
            <a:r>
              <a:rPr lang="en-GB" altLang="en-US" sz="2000">
                <a:cs typeface="Arial" panose="020B0604020202020204" pitchFamily="34" charset="0"/>
              </a:rPr>
              <a:t>000] ;</a:t>
            </a:r>
          </a:p>
          <a:p>
            <a:pPr algn="just">
              <a:buClrTx/>
              <a:buFontTx/>
              <a:buNone/>
            </a:pPr>
            <a:r>
              <a:rPr lang="en-GB" altLang="en-US" sz="2000">
                <a:cs typeface="Arial" panose="020B0604020202020204" pitchFamily="34" charset="0"/>
              </a:rPr>
              <a:t>char name [20];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EA169D98-2C4B-45BF-B508-32F34876E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590801"/>
            <a:ext cx="3200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Ийм бүтцийн сул тал бол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1F2AB63D-6263-4874-AD14-1E8F81B7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90801"/>
            <a:ext cx="5638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х</a:t>
            </a:r>
            <a:r>
              <a:rPr lang="mn-MN" altLang="en-US" sz="2000">
                <a:cs typeface="Arial" panose="020B0604020202020204" pitchFamily="34" charset="0"/>
              </a:rPr>
              <a:t>эмжээ</a:t>
            </a:r>
            <a:r>
              <a:rPr lang="mn-MN" altLang="en-US" sz="2000"/>
              <a:t> нь </a:t>
            </a:r>
            <a:r>
              <a:rPr lang="mn-MN" altLang="en-US" sz="2000">
                <a:cs typeface="Arial" panose="020B0604020202020204" pitchFamily="34" charset="0"/>
              </a:rPr>
              <a:t>мэдэгдэж бай</a:t>
            </a:r>
            <a:r>
              <a:rPr lang="mn-MN" altLang="en-US" sz="2000"/>
              <a:t>х ёстой.</a:t>
            </a:r>
            <a:r>
              <a:rPr lang="mn-MN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DE76E4CB-D203-4384-A251-0AB5A8B33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1"/>
            <a:ext cx="5257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 с</a:t>
            </a:r>
            <a:r>
              <a:rPr lang="en-GB" altLang="en-US" sz="2000">
                <a:cs typeface="Arial" panose="020B0604020202020204" pitchFamily="34" charset="0"/>
              </a:rPr>
              <a:t>in &gt;&gt; size;</a:t>
            </a:r>
          </a:p>
          <a:p>
            <a:pPr algn="just">
              <a:buClrTx/>
              <a:buFontTx/>
              <a:buNone/>
            </a:pPr>
            <a:r>
              <a:rPr lang="en-GB" altLang="en-US" sz="2000">
                <a:cs typeface="Arial" panose="020B0604020202020204" pitchFamily="34" charset="0"/>
              </a:rPr>
              <a:t> int num[size];   </a:t>
            </a:r>
          </a:p>
        </p:txBody>
      </p:sp>
    </p:spTree>
    <p:extLst>
      <p:ext uri="{BB962C8B-B14F-4D97-AF65-F5344CB8AC3E}">
        <p14:creationId xmlns:p14="http://schemas.microsoft.com/office/powerpoint/2010/main" val="1418595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>
            <a:extLst>
              <a:ext uri="{FF2B5EF4-FFF2-40B4-BE49-F238E27FC236}">
                <a16:creationId xmlns:a16="http://schemas.microsoft.com/office/drawing/2014/main" id="{3AC4B086-343F-4199-B897-64223D747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724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А</a:t>
            </a:r>
            <a:r>
              <a:rPr lang="en-GB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НХНЫ УТГАТАЙ ХОЛБООТОЙ ҮҮСЭХ  АЛДАА</a:t>
            </a: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 ЗАСАХ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F5B16E73-6E28-4E16-95E7-E52B51CE9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143001"/>
            <a:ext cx="5105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Алдаа гарах шалтгаан:</a:t>
            </a:r>
            <a:r>
              <a:rPr lang="mn-MN" altLang="en-US" sz="2000">
                <a:solidFill>
                  <a:srgbClr val="FF0000"/>
                </a:solidFill>
              </a:rPr>
              <a:t> </a:t>
            </a:r>
            <a:r>
              <a:rPr lang="mn-MN" altLang="en-US" sz="2000">
                <a:solidFill>
                  <a:srgbClr val="FF0000"/>
                </a:solidFill>
                <a:cs typeface="Arial" panose="020B0604020202020204" pitchFamily="34" charset="0"/>
              </a:rPr>
              <a:t>employee e = e1 ;</a:t>
            </a:r>
          </a:p>
        </p:txBody>
      </p:sp>
      <p:pic>
        <p:nvPicPr>
          <p:cNvPr id="52227" name="Picture 3">
            <a:extLst>
              <a:ext uri="{FF2B5EF4-FFF2-40B4-BE49-F238E27FC236}">
                <a16:creationId xmlns:a16="http://schemas.microsoft.com/office/drawing/2014/main" id="{09A68A52-D69F-4646-9E36-39DC988E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5410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2228" name="Rectangle 4">
            <a:extLst>
              <a:ext uri="{FF2B5EF4-FFF2-40B4-BE49-F238E27FC236}">
                <a16:creationId xmlns:a16="http://schemas.microsoft.com/office/drawing/2014/main" id="{48B78593-4FE2-4067-AC82-6608EC691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791201"/>
            <a:ext cx="7315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Зурагт үзүүлсэн шиг үр дүн гардаг байхын тулд</a:t>
            </a:r>
            <a:r>
              <a:rPr lang="mn-MN" altLang="en-US" sz="2000">
                <a:solidFill>
                  <a:srgbClr val="FF0000"/>
                </a:solidFill>
              </a:rPr>
              <a:t> ЯАХ </a:t>
            </a:r>
            <a:r>
              <a:rPr lang="en-US" altLang="en-US" sz="2000">
                <a:solidFill>
                  <a:srgbClr val="FF0000"/>
                </a:solidFill>
              </a:rPr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2988928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>
            <a:extLst>
              <a:ext uri="{FF2B5EF4-FFF2-40B4-BE49-F238E27FC236}">
                <a16:creationId xmlns:a16="http://schemas.microsoft.com/office/drawing/2014/main" id="{AD8C674F-0C34-4BBA-BCF4-E5ABAB443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04800"/>
            <a:ext cx="929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ГАРААНЫ</a:t>
            </a:r>
            <a:r>
              <a:rPr lang="en-GB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УТГАТАЙ ХОЛБООТОЙ ҮҮСЭХ АЛДАА</a:t>
            </a: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 ЗАСАХ-2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2B097799-6017-49A9-9CC1-4294BEEB4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143001"/>
            <a:ext cx="5105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Хуулагч байгуулагчийг шинээр бичих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7E5026D3-7727-48B3-8F28-4A0A3CBF2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962401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Эхний тохиолдолд</a:t>
            </a:r>
          </a:p>
          <a:p>
            <a:pPr algn="just">
              <a:buClrTx/>
              <a:buFontTx/>
              <a:buNone/>
            </a:pPr>
            <a:r>
              <a:rPr lang="mn-MN" altLang="en-US" sz="2000"/>
              <a:t>	</a:t>
            </a:r>
            <a:r>
              <a:rPr lang="mn-MN" altLang="en-US" sz="2000">
                <a:cs typeface="Arial" panose="020B0604020202020204" pitchFamily="34" charset="0"/>
              </a:rPr>
              <a:t>employee e = e1 ;</a:t>
            </a:r>
            <a:r>
              <a:rPr lang="mn-MN" altLang="en-US" sz="2000"/>
              <a:t>  </a:t>
            </a:r>
            <a:r>
              <a:rPr lang="en-US" altLang="en-US" sz="2000">
                <a:solidFill>
                  <a:srgbClr val="FF0000"/>
                </a:solidFill>
              </a:rPr>
              <a:t>==</a:t>
            </a:r>
            <a:r>
              <a:rPr lang="en-US" altLang="en-US" sz="2000">
                <a:solidFill>
                  <a:srgbClr val="FF0000"/>
                </a:solidFill>
                <a:latin typeface="Wingdings" panose="05000000000000000000" pitchFamily="2" charset="2"/>
              </a:rPr>
              <a:t></a:t>
            </a:r>
            <a:r>
              <a:rPr lang="mn-MN" altLang="en-US" sz="2000"/>
              <a:t>	</a:t>
            </a:r>
            <a:r>
              <a:rPr lang="mn-MN" altLang="en-US" sz="2000">
                <a:cs typeface="Arial" panose="020B0604020202020204" pitchFamily="34" charset="0"/>
              </a:rPr>
              <a:t> employee e ;</a:t>
            </a:r>
          </a:p>
          <a:p>
            <a:pPr algn="just">
              <a:buClrTx/>
              <a:buFontTx/>
              <a:buNone/>
            </a:pPr>
            <a:r>
              <a:rPr lang="mn-MN" altLang="en-US" sz="2000"/>
              <a:t>				 </a:t>
            </a:r>
            <a:r>
              <a:rPr lang="mn-MN" altLang="en-US" sz="2000">
                <a:cs typeface="Arial" panose="020B0604020202020204" pitchFamily="34" charset="0"/>
              </a:rPr>
              <a:t>e.employee</a:t>
            </a:r>
            <a:r>
              <a:rPr lang="en-US" altLang="en-US" sz="2000">
                <a:cs typeface="Arial" panose="020B0604020202020204" pitchFamily="34" charset="0"/>
              </a:rPr>
              <a:t>(</a:t>
            </a:r>
            <a:r>
              <a:rPr lang="mn-MN" altLang="en-US" sz="2000">
                <a:cs typeface="Arial" panose="020B0604020202020204" pitchFamily="34" charset="0"/>
              </a:rPr>
              <a:t> e1 </a:t>
            </a:r>
            <a:r>
              <a:rPr lang="en-US" altLang="en-US" sz="2000">
                <a:cs typeface="Arial" panose="020B0604020202020204" pitchFamily="34" charset="0"/>
              </a:rPr>
              <a:t>) </a:t>
            </a:r>
            <a:r>
              <a:rPr lang="mn-MN" altLang="en-US" sz="2000">
                <a:cs typeface="Arial" panose="020B0604020202020204" pitchFamily="34" charset="0"/>
              </a:rPr>
              <a:t>;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25B83B87-517D-4B4E-8603-655AC1080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752601"/>
            <a:ext cx="822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Хуулагч байгуулагч байвал түүнийг </a:t>
            </a:r>
            <a:r>
              <a:rPr lang="en-US" altLang="en-US" sz="2000"/>
              <a:t>C++</a:t>
            </a:r>
            <a:r>
              <a:rPr lang="mn-MN" altLang="en-US" sz="2000"/>
              <a:t> хэрэглэх 3 тохиолдол бий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378D99D3-CB49-439E-B05A-4EC83A73F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1"/>
            <a:ext cx="5105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>
                <a:srgbClr val="CC6600"/>
              </a:buClr>
              <a:buFont typeface="Wingdings" panose="05000000000000000000" pitchFamily="2" charset="2"/>
              <a:buChar char=""/>
            </a:pPr>
            <a:r>
              <a:rPr lang="mn-MN" altLang="en-US" sz="2000">
                <a:cs typeface="Arial" panose="020B0604020202020204" pitchFamily="34" charset="0"/>
              </a:rPr>
              <a:t>Объектын гарааны утга объект байх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B6661F23-5E23-4966-A537-B8AED6130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773363"/>
            <a:ext cx="51054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>
                <a:srgbClr val="CC6600"/>
              </a:buClr>
              <a:buFont typeface="Wingdings" panose="05000000000000000000" pitchFamily="2" charset="2"/>
              <a:buChar char=""/>
            </a:pPr>
            <a:r>
              <a:rPr lang="mn-MN" altLang="en-US" sz="2000">
                <a:cs typeface="Arial" panose="020B0604020202020204" pitchFamily="34" charset="0"/>
              </a:rPr>
              <a:t>Функцийн авах утга объект байх</a:t>
            </a:r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2188539A-D2AA-4967-8975-B6387DF8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276601"/>
            <a:ext cx="5105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>
                <a:srgbClr val="CC6600"/>
              </a:buClr>
              <a:buFont typeface="Wingdings" panose="05000000000000000000" pitchFamily="2" charset="2"/>
              <a:buChar char=""/>
            </a:pPr>
            <a:r>
              <a:rPr lang="mn-MN" altLang="en-US" sz="2000">
                <a:cs typeface="Arial" panose="020B0604020202020204" pitchFamily="34" charset="0"/>
              </a:rPr>
              <a:t>Функцийн буцаах утга объект байх</a:t>
            </a:r>
            <a:r>
              <a:rPr lang="en-US" altLang="en-US" sz="2000"/>
              <a:t> </a:t>
            </a:r>
          </a:p>
        </p:txBody>
      </p:sp>
      <p:sp>
        <p:nvSpPr>
          <p:cNvPr id="53256" name="Rectangle 8">
            <a:extLst>
              <a:ext uri="{FF2B5EF4-FFF2-40B4-BE49-F238E27FC236}">
                <a16:creationId xmlns:a16="http://schemas.microsoft.com/office/drawing/2014/main" id="{D3F437CF-7D3B-4AC6-81F4-1909B9250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05401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Эхний тохиолдолд гарах алдааг засахын тулд Хуулагч байгуулагч </a:t>
            </a:r>
            <a:r>
              <a:rPr lang="mn-MN" altLang="en-US" sz="2000">
                <a:solidFill>
                  <a:srgbClr val="FF0000"/>
                </a:solidFill>
              </a:rPr>
              <a:t>ЯМАР</a:t>
            </a:r>
            <a:r>
              <a:rPr lang="mn-MN" altLang="en-US" sz="2000"/>
              <a:t> байх</a:t>
            </a:r>
          </a:p>
        </p:txBody>
      </p:sp>
    </p:spTree>
    <p:extLst>
      <p:ext uri="{BB962C8B-B14F-4D97-AF65-F5344CB8AC3E}">
        <p14:creationId xmlns:p14="http://schemas.microsoft.com/office/powerpoint/2010/main" val="449481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>
            <a:extLst>
              <a:ext uri="{FF2B5EF4-FFF2-40B4-BE49-F238E27FC236}">
                <a16:creationId xmlns:a16="http://schemas.microsoft.com/office/drawing/2014/main" id="{D1009B9C-B31C-4D10-9F08-8D1C3F871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4800"/>
            <a:ext cx="8763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ГАРААНЫ</a:t>
            </a:r>
            <a:r>
              <a:rPr lang="en-GB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УТГАТАЙ ХОЛБООТОЙ ҮҮСЭХ  АЛДАА</a:t>
            </a: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 ЗАСАХ-3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F6D05348-CA58-4F1F-A66D-EC1FCF445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1905000"/>
            <a:ext cx="84582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e</a:t>
            </a:r>
            <a:r>
              <a:rPr lang="mn-MN" altLang="en-US" sz="2000">
                <a:cs typeface="Arial" panose="020B0604020202020204" pitchFamily="34" charset="0"/>
              </a:rPr>
              <a:t>mployee</a:t>
            </a:r>
            <a:r>
              <a:rPr lang="en-US" altLang="en-US" sz="2000">
                <a:cs typeface="Arial" panose="020B0604020202020204" pitchFamily="34" charset="0"/>
              </a:rPr>
              <a:t>::employee(const employee &amp; e)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delete name; </a:t>
            </a:r>
          </a:p>
          <a:p>
            <a:pPr algn="just">
              <a:buClr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name = new char[strlen(e.name) +1]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 strcpy(name, e.name);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 basicpay = e.basicpay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 allowance = e.allowance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}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1E2D1ED-D57F-411D-8CA3-A7D54036A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295401"/>
            <a:ext cx="8382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Хуулагч байгуулагч</a:t>
            </a:r>
            <a:r>
              <a:rPr lang="en-US" altLang="en-US" sz="2000"/>
              <a:t> </a:t>
            </a:r>
            <a:r>
              <a:rPr lang="mn-MN" altLang="en-US" sz="2000"/>
              <a:t>нь объектыг хуулахын өмнө эхэлж ойг бэлдэх</a:t>
            </a:r>
          </a:p>
        </p:txBody>
      </p:sp>
    </p:spTree>
    <p:extLst>
      <p:ext uri="{BB962C8B-B14F-4D97-AF65-F5344CB8AC3E}">
        <p14:creationId xmlns:p14="http://schemas.microsoft.com/office/powerpoint/2010/main" val="2006244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>
            <a:extLst>
              <a:ext uri="{FF2B5EF4-FFF2-40B4-BE49-F238E27FC236}">
                <a16:creationId xmlns:a16="http://schemas.microsoft.com/office/drawing/2014/main" id="{B5A72FE9-A51E-4428-8261-256719C17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0"/>
            <a:ext cx="861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ГАРААНЫ БИШ УТГАТАЙ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ХОЛБООТОЙГООР ҮҮСЭХ АЛДАА 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10873CDD-F2C8-4D17-8893-0A246DDF3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066800"/>
            <a:ext cx="67056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main()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 clrscr()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employee e1("Bill", 9000, 8000 )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e1</a:t>
            </a:r>
            <a:r>
              <a:rPr lang="en-US" altLang="en-US" sz="2000">
                <a:latin typeface="Courier New" panose="02070309020205020404" pitchFamily="49" charset="0"/>
              </a:rPr>
              <a:t>.showdata()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;</a:t>
            </a:r>
          </a:p>
          <a:p>
            <a:pPr algn="just">
              <a:buClrTx/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employee e2("George", 9000, 7000 )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e2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lang="en-US" altLang="en-US" sz="2000">
                <a:latin typeface="Courier New" panose="02070309020205020404" pitchFamily="49" charset="0"/>
              </a:rPr>
              <a:t>showdata()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;</a:t>
            </a:r>
          </a:p>
          <a:p>
            <a:pPr algn="just"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employee e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</a:p>
          <a:p>
            <a:pPr algn="just"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 </a:t>
            </a:r>
            <a:r>
              <a:rPr lang="mn-MN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= e1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e </a:t>
            </a:r>
            <a:r>
              <a:rPr lang="en-US" altLang="en-US" sz="2000">
                <a:latin typeface="Courier New" panose="02070309020205020404" pitchFamily="49" charset="0"/>
              </a:rPr>
              <a:t>.showdata()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 algn="just">
              <a:buClrTx/>
              <a:buFontTx/>
              <a:buNone/>
            </a:pPr>
            <a:endParaRPr lang="mn-MN" altLang="en-US" sz="20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950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>
            <a:extLst>
              <a:ext uri="{FF2B5EF4-FFF2-40B4-BE49-F238E27FC236}">
                <a16:creationId xmlns:a16="http://schemas.microsoft.com/office/drawing/2014/main" id="{D9B9A215-E16C-4A1A-B8F3-0EBE6026A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0"/>
            <a:ext cx="861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ГАР</a:t>
            </a:r>
            <a:r>
              <a:rPr lang="en-US" altLang="en-US" sz="20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АА</a:t>
            </a:r>
            <a:r>
              <a:rPr lang="mn-MN" altLang="en-US" sz="20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НЫ БИШ УТГАТАЙ</a:t>
            </a:r>
            <a:r>
              <a:rPr lang="en-US" altLang="en-US" sz="20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ХОЛБООТОЙГООР ҮҮСЭХ АЛДАА</a:t>
            </a:r>
            <a:r>
              <a:rPr lang="mn-MN" altLang="en-US" sz="20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</a:t>
            </a:r>
            <a:r>
              <a:rPr lang="en-US" altLang="en-US" sz="20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1E04BD6-8905-4428-AE57-8A5434E50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69342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main()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 clrscr()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employee e1("Bill", 9000, 8000 )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e1</a:t>
            </a:r>
            <a:r>
              <a:rPr lang="en-US" altLang="en-US" sz="2000">
                <a:latin typeface="Courier New" panose="02070309020205020404" pitchFamily="49" charset="0"/>
              </a:rPr>
              <a:t>.showdata()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employee e2("George", 9000, 7000 )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e2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lang="en-US" altLang="en-US" sz="2000">
                <a:latin typeface="Courier New" panose="02070309020205020404" pitchFamily="49" charset="0"/>
              </a:rPr>
              <a:t>showdata()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employee e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</a:p>
          <a:p>
            <a:pPr algn="just"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 </a:t>
            </a:r>
            <a:r>
              <a:rPr lang="mn-MN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= e1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e </a:t>
            </a:r>
            <a:r>
              <a:rPr lang="en-US" altLang="en-US" sz="2000">
                <a:latin typeface="Courier New" panose="02070309020205020404" pitchFamily="49" charset="0"/>
              </a:rPr>
              <a:t>.showdata()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graphicFrame>
        <p:nvGraphicFramePr>
          <p:cNvPr id="56323" name="Object 3">
            <a:extLst>
              <a:ext uri="{FF2B5EF4-FFF2-40B4-BE49-F238E27FC236}">
                <a16:creationId xmlns:a16="http://schemas.microsoft.com/office/drawing/2014/main" id="{3664F26D-C7B4-4A85-A4C7-61E96FFE30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648200"/>
          <a:ext cx="4114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4" imgW="2638095" imgH="1009791" progId="">
                  <p:embed/>
                </p:oleObj>
              </mc:Choice>
              <mc:Fallback>
                <p:oleObj r:id="rId4" imgW="2638095" imgH="1009791" progId="">
                  <p:embed/>
                  <p:pic>
                    <p:nvPicPr>
                      <p:cNvPr id="56323" name="Object 3">
                        <a:extLst>
                          <a:ext uri="{FF2B5EF4-FFF2-40B4-BE49-F238E27FC236}">
                            <a16:creationId xmlns:a16="http://schemas.microsoft.com/office/drawing/2014/main" id="{3664F26D-C7B4-4A85-A4C7-61E96FFE30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648200"/>
                        <a:ext cx="4114800" cy="1524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6824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>
            <a:extLst>
              <a:ext uri="{FF2B5EF4-FFF2-40B4-BE49-F238E27FC236}">
                <a16:creationId xmlns:a16="http://schemas.microsoft.com/office/drawing/2014/main" id="{E03E1D99-B9F8-4B9D-9685-A786569EB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0"/>
            <a:ext cx="861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ГАРААНЫ БИШ УТГАТАЙ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ХОЛБООТОЙГООР ҮҮСЭХ АЛДАА</a:t>
            </a: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-3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EFC2A84-F901-4589-85B5-F657EE4CE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1"/>
            <a:ext cx="60960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 e1("Bill", 9000, 8000 )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 e2("George", 9000, 7000 )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 e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57347" name="Picture 3">
            <a:extLst>
              <a:ext uri="{FF2B5EF4-FFF2-40B4-BE49-F238E27FC236}">
                <a16:creationId xmlns:a16="http://schemas.microsoft.com/office/drawing/2014/main" id="{460F3BC3-632B-4EAF-B329-793D70C8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2200"/>
            <a:ext cx="5486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861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>
            <a:extLst>
              <a:ext uri="{FF2B5EF4-FFF2-40B4-BE49-F238E27FC236}">
                <a16:creationId xmlns:a16="http://schemas.microsoft.com/office/drawing/2014/main" id="{557DF915-C805-4A82-967C-36A219145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4800"/>
            <a:ext cx="861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ГАРААНЫ БИШ УТГАТАЙ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ХОЛБООТОЙГООР ҮҮСЭХ АЛДАА</a:t>
            </a: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25099B43-751A-4241-BB5B-14B2E5B08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1"/>
            <a:ext cx="4876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e </a:t>
            </a:r>
            <a:r>
              <a:rPr lang="mn-MN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= e1 ;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11A92925-43A2-4046-8A58-47953A731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9245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1209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>
            <a:extLst>
              <a:ext uri="{FF2B5EF4-FFF2-40B4-BE49-F238E27FC236}">
                <a16:creationId xmlns:a16="http://schemas.microsoft.com/office/drawing/2014/main" id="{56C17AC7-941A-43C7-BE47-8621194FE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0"/>
            <a:ext cx="861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ГАРААНЫ БИШ УТГАТАЙ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ХОЛБООТОЙГООР ҮҮСЭХ АЛДАА</a:t>
            </a: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9B74C58D-8A72-47BF-A0A0-FE8DEC780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295401"/>
            <a:ext cx="3581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Програм ажиллаж дуусахад 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A382934-0C80-4198-BAAF-72BE057EB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95401"/>
            <a:ext cx="3429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Объект устах.  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D139878D-92D1-4B32-848B-F2773ECDC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828801"/>
            <a:ext cx="30480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Эхэлж устах объект бол  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38F9A95E-6796-4F5D-9155-8B01DFAC3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828801"/>
            <a:ext cx="3048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solidFill>
                  <a:srgbClr val="990000"/>
                </a:solidFill>
              </a:rPr>
              <a:t>е</a:t>
            </a:r>
            <a:r>
              <a:rPr lang="mn-MN" altLang="en-US" sz="2000"/>
              <a:t>- объект  </a:t>
            </a:r>
          </a:p>
        </p:txBody>
      </p:sp>
      <p:pic>
        <p:nvPicPr>
          <p:cNvPr id="59398" name="Picture 6">
            <a:extLst>
              <a:ext uri="{FF2B5EF4-FFF2-40B4-BE49-F238E27FC236}">
                <a16:creationId xmlns:a16="http://schemas.microsoft.com/office/drawing/2014/main" id="{EC6BE3A1-414B-4EF4-8F92-B4309A42F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67000"/>
            <a:ext cx="5715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621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>
            <a:extLst>
              <a:ext uri="{FF2B5EF4-FFF2-40B4-BE49-F238E27FC236}">
                <a16:creationId xmlns:a16="http://schemas.microsoft.com/office/drawing/2014/main" id="{3B9E3E46-88BB-481A-94C4-7C4ED089E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4963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ГАРААНӨ БИШ УТГАТАЙ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ХОЛБООТОЙГООР ҮҮСЭХ АЛДАА</a:t>
            </a: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9FE27AE0-36C6-456A-B939-60D89696F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1"/>
            <a:ext cx="3352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Дараа нь  устах объект бол  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8E4FEE4-6374-4F82-B361-D5BAFF44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143001"/>
            <a:ext cx="3048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solidFill>
                  <a:srgbClr val="990000"/>
                </a:solidFill>
              </a:rPr>
              <a:t>е2</a:t>
            </a:r>
            <a:r>
              <a:rPr lang="mn-MN" altLang="en-US" sz="2000"/>
              <a:t>- объект  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1C7383B8-8629-4EB0-96BF-F0456E71F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733801"/>
            <a:ext cx="3505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Эцэст нь  устах объект бол  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7B20F85F-9FAE-4CCB-85A6-0C747BFF5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1"/>
            <a:ext cx="3048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solidFill>
                  <a:srgbClr val="990000"/>
                </a:solidFill>
              </a:rPr>
              <a:t>е1</a:t>
            </a:r>
            <a:r>
              <a:rPr lang="mn-MN" altLang="en-US" sz="2000"/>
              <a:t>- объект  </a:t>
            </a:r>
          </a:p>
        </p:txBody>
      </p:sp>
      <p:pic>
        <p:nvPicPr>
          <p:cNvPr id="60422" name="Picture 6">
            <a:extLst>
              <a:ext uri="{FF2B5EF4-FFF2-40B4-BE49-F238E27FC236}">
                <a16:creationId xmlns:a16="http://schemas.microsoft.com/office/drawing/2014/main" id="{0F7EBFC3-4806-4B98-A3E5-D1842458C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6019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0423" name="Picture 7">
            <a:extLst>
              <a:ext uri="{FF2B5EF4-FFF2-40B4-BE49-F238E27FC236}">
                <a16:creationId xmlns:a16="http://schemas.microsoft.com/office/drawing/2014/main" id="{23360C77-7A17-4D1C-A60E-7BA71D2FF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72000"/>
            <a:ext cx="4800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974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>
            <a:extLst>
              <a:ext uri="{FF2B5EF4-FFF2-40B4-BE49-F238E27FC236}">
                <a16:creationId xmlns:a16="http://schemas.microsoft.com/office/drawing/2014/main" id="{41B40421-07AB-4523-964C-15C976E4D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0"/>
            <a:ext cx="861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ГАРААНЫ БИШ УТГАТАЙ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ХОЛБООТОЙ ҮҮСЭХ АЛДАА</a:t>
            </a: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 ЗАСАХ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736C0DB7-1C87-4830-AC26-AD000C935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143001"/>
            <a:ext cx="4800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cs typeface="Arial" panose="020B0604020202020204" pitchFamily="34" charset="0"/>
              </a:rPr>
              <a:t>e=e1 ;   //</a:t>
            </a:r>
            <a:r>
              <a:rPr lang="mn-MN" altLang="en-US" sz="2000">
                <a:solidFill>
                  <a:srgbClr val="FF0000"/>
                </a:solidFill>
              </a:rPr>
              <a:t>Утга оноох оператор</a:t>
            </a:r>
          </a:p>
        </p:txBody>
      </p:sp>
      <p:pic>
        <p:nvPicPr>
          <p:cNvPr id="61443" name="Picture 3">
            <a:extLst>
              <a:ext uri="{FF2B5EF4-FFF2-40B4-BE49-F238E27FC236}">
                <a16:creationId xmlns:a16="http://schemas.microsoft.com/office/drawing/2014/main" id="{2E5F9018-50B1-4040-93AF-4D8F97F24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2600"/>
            <a:ext cx="4267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44" name="Picture 4">
            <a:extLst>
              <a:ext uri="{FF2B5EF4-FFF2-40B4-BE49-F238E27FC236}">
                <a16:creationId xmlns:a16="http://schemas.microsoft.com/office/drawing/2014/main" id="{FE931A0B-9D95-4B77-9116-8758E4CA5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4038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908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9F30183C-B20F-4C4C-8475-7A6EA3A8A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4800"/>
            <a:ext cx="899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ХАЯГАН ХУВЬСАГЧИЙГ 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КЛАССАД 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ХЭРЭГЛЭХ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CE206A3A-6120-4669-972A-EF5C7991C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914400"/>
            <a:ext cx="52578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employee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private: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char name[20]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------------  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------------  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9556E14-FF2C-44BB-8DBA-DC78CD095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352801"/>
            <a:ext cx="6019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employee</a:t>
            </a:r>
            <a:r>
              <a:rPr lang="en-GB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e(“Bill”, </a:t>
            </a:r>
            <a:r>
              <a:rPr lang="en-GB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en-US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000, </a:t>
            </a:r>
            <a:r>
              <a:rPr lang="en-GB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000) ;</a:t>
            </a:r>
            <a:r>
              <a:rPr lang="en-GB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743F70C0-E8B4-4C3D-9875-6B6EF80FEA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962400"/>
          <a:ext cx="41148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2467319" imgH="933580" progId="">
                  <p:embed/>
                </p:oleObj>
              </mc:Choice>
              <mc:Fallback>
                <p:oleObj r:id="rId4" imgW="2467319" imgH="933580" progId="">
                  <p:embed/>
                  <p:pic>
                    <p:nvPicPr>
                      <p:cNvPr id="34820" name="Object 4">
                        <a:extLst>
                          <a:ext uri="{FF2B5EF4-FFF2-40B4-BE49-F238E27FC236}">
                            <a16:creationId xmlns:a16="http://schemas.microsoft.com/office/drawing/2014/main" id="{743F70C0-E8B4-4C3D-9875-6B6EF80FEA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62400"/>
                        <a:ext cx="4114800" cy="2133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2856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>
            <a:extLst>
              <a:ext uri="{FF2B5EF4-FFF2-40B4-BE49-F238E27FC236}">
                <a16:creationId xmlns:a16="http://schemas.microsoft.com/office/drawing/2014/main" id="{3C13E234-AADF-4E58-AD1B-FB54F8BC2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0"/>
            <a:ext cx="861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СУРАХ БИЧГИЙН 207-235 дугаар хуудас</a:t>
            </a:r>
          </a:p>
        </p:txBody>
      </p:sp>
    </p:spTree>
    <p:extLst>
      <p:ext uri="{BB962C8B-B14F-4D97-AF65-F5344CB8AC3E}">
        <p14:creationId xmlns:p14="http://schemas.microsoft.com/office/powerpoint/2010/main" val="3835708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>
            <a:extLst>
              <a:ext uri="{FF2B5EF4-FFF2-40B4-BE49-F238E27FC236}">
                <a16:creationId xmlns:a16="http://schemas.microsoft.com/office/drawing/2014/main" id="{B14BD139-7549-4169-B5D3-FB30A9E2C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0"/>
            <a:ext cx="861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ГАРААНЫ БИШ УТГАТАЙ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ХОЛБООТОЙ ҮҮСЭХ АЛДАА</a:t>
            </a: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 ЗАСАХ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</a:t>
            </a: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554394E6-ADA3-416B-AFD6-68F87F48E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143001"/>
            <a:ext cx="6781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cs typeface="Arial" panose="020B0604020202020204" pitchFamily="34" charset="0"/>
              </a:rPr>
              <a:t>e=e1 ; </a:t>
            </a:r>
            <a:r>
              <a:rPr lang="mn-MN" altLang="en-US" sz="2000">
                <a:solidFill>
                  <a:srgbClr val="FF0000"/>
                </a:solidFill>
              </a:rPr>
              <a:t>  </a:t>
            </a:r>
            <a:r>
              <a:rPr lang="mn-MN" altLang="en-US" sz="2000"/>
              <a:t>үед дараах үйлдлийг хийдэг байх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20A28C5-B44B-4B54-8D09-50D6B782A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1"/>
            <a:ext cx="6781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cs typeface="Arial" panose="020B0604020202020204" pitchFamily="34" charset="0"/>
              </a:rPr>
              <a:t>e=e1 ; </a:t>
            </a:r>
            <a:r>
              <a:rPr lang="mn-MN" altLang="en-US" sz="2000">
                <a:solidFill>
                  <a:srgbClr val="FF0000"/>
                </a:solidFill>
              </a:rPr>
              <a:t>  </a:t>
            </a:r>
            <a:r>
              <a:rPr lang="en-US" altLang="en-US" sz="2000">
                <a:solidFill>
                  <a:srgbClr val="FF0000"/>
                </a:solidFill>
              </a:rPr>
              <a:t>//</a:t>
            </a:r>
            <a:r>
              <a:rPr lang="mn-MN" altLang="en-US" sz="2000">
                <a:solidFill>
                  <a:srgbClr val="FF0000"/>
                </a:solidFill>
              </a:rPr>
              <a:t>Утга оноох операторыг дахин тодорхойлох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9DF9E360-4F05-456B-8FDC-B2E35226C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52601"/>
            <a:ext cx="6781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>
                <a:srgbClr val="CC6600"/>
              </a:buClr>
              <a:buFont typeface="Wingdings" panose="05000000000000000000" pitchFamily="2" charset="2"/>
              <a:buChar char=""/>
            </a:pPr>
            <a:r>
              <a:rPr lang="mn-MN" altLang="en-US" sz="2000">
                <a:cs typeface="Arial" panose="020B0604020202020204" pitchFamily="34" charset="0"/>
              </a:rPr>
              <a:t>“</a:t>
            </a:r>
            <a:r>
              <a:rPr lang="en-US" altLang="en-US" sz="2000">
                <a:cs typeface="Arial" panose="020B0604020202020204" pitchFamily="34" charset="0"/>
              </a:rPr>
              <a:t>Hello, C++</a:t>
            </a:r>
            <a:r>
              <a:rPr lang="mn-MN" altLang="en-US" sz="2000">
                <a:cs typeface="Arial" panose="020B0604020202020204" pitchFamily="34" charset="0"/>
              </a:rPr>
              <a:t>” </a:t>
            </a:r>
            <a:r>
              <a:rPr lang="mn-MN" altLang="en-US" sz="2000"/>
              <a:t>мөр бүхий </a:t>
            </a:r>
            <a:r>
              <a:rPr lang="mn-MN" altLang="en-US" sz="2000">
                <a:cs typeface="Arial" panose="020B0604020202020204" pitchFamily="34" charset="0"/>
              </a:rPr>
              <a:t>ойг чөлөөлөх</a:t>
            </a:r>
            <a:r>
              <a:rPr lang="en-US" altLang="en-US" sz="2000"/>
              <a:t> 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8CC4ECB1-1C90-4127-8A83-457DE4835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1"/>
            <a:ext cx="6781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>
                <a:srgbClr val="CC6600"/>
              </a:buClr>
              <a:buFont typeface="Wingdings" panose="05000000000000000000" pitchFamily="2" charset="2"/>
              <a:buChar char=""/>
            </a:pPr>
            <a:r>
              <a:rPr lang="en-US" altLang="en-US" sz="2000">
                <a:cs typeface="Arial" panose="020B0604020202020204" pitchFamily="34" charset="0"/>
              </a:rPr>
              <a:t>new </a:t>
            </a:r>
            <a:r>
              <a:rPr lang="mn-MN" altLang="en-US" sz="2000">
                <a:cs typeface="Arial" panose="020B0604020202020204" pitchFamily="34" charset="0"/>
              </a:rPr>
              <a:t>оператороор ой бэлдээд  түүнд  </a:t>
            </a:r>
            <a:r>
              <a:rPr lang="en-US" altLang="en-US" sz="2000">
                <a:cs typeface="Arial" panose="020B0604020202020204" pitchFamily="34" charset="0"/>
              </a:rPr>
              <a:t>e1 </a:t>
            </a:r>
            <a:r>
              <a:rPr lang="mn-MN" altLang="en-US" sz="2000">
                <a:cs typeface="Arial" panose="020B0604020202020204" pitchFamily="34" charset="0"/>
              </a:rPr>
              <a:t>объектын </a:t>
            </a:r>
            <a:r>
              <a:rPr lang="en-US" altLang="en-US" sz="2000">
                <a:cs typeface="Arial" panose="020B0604020202020204" pitchFamily="34" charset="0"/>
              </a:rPr>
              <a:t>name</a:t>
            </a:r>
            <a:r>
              <a:rPr lang="mn-MN" altLang="en-US" sz="2000">
                <a:cs typeface="Arial" panose="020B0604020202020204" pitchFamily="34" charset="0"/>
              </a:rPr>
              <a:t> өгөгдөлд хаяг нь байгаа ойн утгыг хуулах</a:t>
            </a:r>
            <a:r>
              <a:rPr lang="en-US" altLang="en-US" sz="2000"/>
              <a:t> 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B471FC69-C17F-44B1-AAFF-AF240BB24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76601"/>
            <a:ext cx="6781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>
                <a:srgbClr val="CC6600"/>
              </a:buClr>
              <a:buFont typeface="Wingdings" panose="05000000000000000000" pitchFamily="2" charset="2"/>
              <a:buChar char=""/>
            </a:pPr>
            <a:r>
              <a:rPr lang="mn-MN" altLang="en-US" sz="2000">
                <a:cs typeface="Arial" panose="020B0604020202020204" pitchFamily="34" charset="0"/>
              </a:rPr>
              <a:t>Шинээр бэлдсэн ойн хаягийг </a:t>
            </a:r>
            <a:r>
              <a:rPr lang="en-US" altLang="en-US" sz="2000">
                <a:cs typeface="Arial" panose="020B0604020202020204" pitchFamily="34" charset="0"/>
              </a:rPr>
              <a:t>e </a:t>
            </a:r>
            <a:r>
              <a:rPr lang="mn-MN" altLang="en-US" sz="2000">
                <a:cs typeface="Arial" panose="020B0604020202020204" pitchFamily="34" charset="0"/>
              </a:rPr>
              <a:t>объектын </a:t>
            </a:r>
            <a:r>
              <a:rPr lang="en-US" altLang="en-US" sz="2000">
                <a:cs typeface="Arial" panose="020B0604020202020204" pitchFamily="34" charset="0"/>
              </a:rPr>
              <a:t>name</a:t>
            </a:r>
            <a:r>
              <a:rPr lang="mn-MN" altLang="en-US" sz="2000">
                <a:cs typeface="Arial" panose="020B0604020202020204" pitchFamily="34" charset="0"/>
              </a:rPr>
              <a:t> өгөгдөлд хийх</a:t>
            </a:r>
          </a:p>
        </p:txBody>
      </p:sp>
    </p:spTree>
    <p:extLst>
      <p:ext uri="{BB962C8B-B14F-4D97-AF65-F5344CB8AC3E}">
        <p14:creationId xmlns:p14="http://schemas.microsoft.com/office/powerpoint/2010/main" val="2104895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>
            <a:extLst>
              <a:ext uri="{FF2B5EF4-FFF2-40B4-BE49-F238E27FC236}">
                <a16:creationId xmlns:a16="http://schemas.microsoft.com/office/drawing/2014/main" id="{7B137D01-6B15-4D66-B193-0E5792B2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4800"/>
            <a:ext cx="9144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ХАЯГАН ХУВЬСАГЧИЙГ </a:t>
            </a: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КЛАСС ДОТОР </a:t>
            </a: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ХЭРЭГЛЭХ</a:t>
            </a: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0B75ED7C-FEAD-460A-9055-CA00C780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914400"/>
            <a:ext cx="80772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employee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private: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char name[20] ;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//</a:t>
            </a: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Объектын нэр хаана байх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?????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------------  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------------  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5294068-0651-4241-AC64-EFF624B4F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200401"/>
            <a:ext cx="87630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25"/>
              </a:spcBef>
            </a:pPr>
            <a:r>
              <a:rPr lang="mn-MN" altLang="en-US" sz="2000"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employee</a:t>
            </a:r>
          </a:p>
          <a:p>
            <a:pPr>
              <a:spcBef>
                <a:spcPts val="125"/>
              </a:spcBef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ts val="125"/>
              </a:spcBef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private:</a:t>
            </a:r>
          </a:p>
          <a:p>
            <a:pPr>
              <a:spcBef>
                <a:spcPts val="125"/>
              </a:spcBef>
            </a:pP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char </a:t>
            </a: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name ;</a:t>
            </a: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//</a:t>
            </a: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Объектын нэр хаана байх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?????</a:t>
            </a:r>
          </a:p>
          <a:p>
            <a:pPr>
              <a:spcBef>
                <a:spcPts val="125"/>
              </a:spcBef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------------  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------------  </a:t>
            </a:r>
          </a:p>
          <a:p>
            <a:pPr>
              <a:spcBef>
                <a:spcPts val="125"/>
              </a:spcBef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51479F3D-3AA9-4EDA-AB22-360C25685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705476"/>
            <a:ext cx="6248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25"/>
              </a:spcBef>
            </a:pPr>
            <a:r>
              <a:rPr lang="mn-MN" altLang="en-US" sz="2000">
                <a:cs typeface="Arial" panose="020B0604020202020204" pitchFamily="34" charset="0"/>
              </a:rPr>
              <a:t> </a:t>
            </a:r>
            <a:r>
              <a:rPr lang="mn-MN" altLang="en-US" sz="2000"/>
              <a:t>Үүнтэй холбоотой шийдэх асуудал гарна.</a:t>
            </a:r>
          </a:p>
        </p:txBody>
      </p:sp>
    </p:spTree>
    <p:extLst>
      <p:ext uri="{BB962C8B-B14F-4D97-AF65-F5344CB8AC3E}">
        <p14:creationId xmlns:p14="http://schemas.microsoft.com/office/powerpoint/2010/main" val="4146924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>
            <a:extLst>
              <a:ext uri="{FF2B5EF4-FFF2-40B4-BE49-F238E27FC236}">
                <a16:creationId xmlns:a16="http://schemas.microsoft.com/office/drawing/2014/main" id="{58B16988-3F1F-42DD-8315-01370867E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724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ХАЯГАН ХУВЬСАГЧИЙГ </a:t>
            </a: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КЛАСС ДОТОР 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ХЭРЭГЛЭХ</a:t>
            </a:r>
            <a:r>
              <a:rPr lang="mn-MN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sz="20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B884793E-23A1-42E6-992E-0449BECBE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914401"/>
            <a:ext cx="6629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Объект байгуулах үед </a:t>
            </a:r>
            <a:r>
              <a:rPr lang="en-US" altLang="en-US" sz="2000">
                <a:solidFill>
                  <a:srgbClr val="FF0000"/>
                </a:solidFill>
              </a:rPr>
              <a:t>new</a:t>
            </a:r>
            <a:r>
              <a:rPr lang="en-US" altLang="en-US" sz="2000"/>
              <a:t> </a:t>
            </a:r>
            <a:r>
              <a:rPr lang="mn-MN" altLang="en-US" sz="2000"/>
              <a:t>оператораар ой бэлдэх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2D2BF45-4E83-46EE-A6B4-4C209A6E7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447801"/>
            <a:ext cx="6705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Объект устах үед </a:t>
            </a:r>
            <a:r>
              <a:rPr lang="en-US" altLang="en-US" sz="2000">
                <a:solidFill>
                  <a:srgbClr val="FF0000"/>
                </a:solidFill>
              </a:rPr>
              <a:t>delete</a:t>
            </a:r>
            <a:r>
              <a:rPr lang="en-US" altLang="en-US" sz="2000"/>
              <a:t> </a:t>
            </a:r>
            <a:r>
              <a:rPr lang="mn-MN" altLang="en-US" sz="2000"/>
              <a:t>оператораар ой чөлөөлөх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56556674-51C9-4390-83D8-0C796CE85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981201"/>
            <a:ext cx="6781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new</a:t>
            </a:r>
            <a:r>
              <a:rPr lang="en-US" altLang="en-US" sz="2000"/>
              <a:t> </a:t>
            </a:r>
            <a:r>
              <a:rPr lang="mn-MN" altLang="en-US" sz="2000"/>
              <a:t>операторыг бүх байгуулагч дотор хэрэглэх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DB6E2804-6E6D-4A11-B0FC-BEF4106FD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14601"/>
            <a:ext cx="6858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delete </a:t>
            </a:r>
            <a:r>
              <a:rPr lang="mn-MN" altLang="en-US" sz="2000"/>
              <a:t>операторыг устгагч дотор хэрэглэх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7836DD3F-2173-49C3-929C-7D9482D6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54363"/>
            <a:ext cx="69342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solidFill>
                  <a:srgbClr val="FF0000"/>
                </a:solidFill>
              </a:rPr>
              <a:t>Тэгэхлээр 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  <a:r>
              <a:rPr lang="mn-MN" altLang="en-US" sz="2000">
                <a:solidFill>
                  <a:srgbClr val="FF0000"/>
                </a:solidFill>
              </a:rPr>
              <a:t>бүх байгуулагч, устгагчийг яах ЁСТОЙ.. </a:t>
            </a:r>
          </a:p>
        </p:txBody>
      </p:sp>
    </p:spTree>
    <p:extLst>
      <p:ext uri="{BB962C8B-B14F-4D97-AF65-F5344CB8AC3E}">
        <p14:creationId xmlns:p14="http://schemas.microsoft.com/office/powerpoint/2010/main" val="3087400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>
            <a:extLst>
              <a:ext uri="{FF2B5EF4-FFF2-40B4-BE49-F238E27FC236}">
                <a16:creationId xmlns:a16="http://schemas.microsoft.com/office/drawing/2014/main" id="{C5CCFD60-952E-4130-B95E-C75A32EC4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ХАЯГАН ХУВЬСАГЧИЙГ </a:t>
            </a: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КЛАСС ДОТОР </a:t>
            </a: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ХЭРЭГЛЭХ</a:t>
            </a: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25968B64-34FE-436C-AE6D-67369BCD8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914400"/>
            <a:ext cx="66294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с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lass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</a:t>
            </a:r>
          </a:p>
          <a:p>
            <a:pPr algn="just"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private:</a:t>
            </a:r>
          </a:p>
          <a:p>
            <a:pPr algn="just"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char *name;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int basicpay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int allowance ;</a:t>
            </a:r>
          </a:p>
          <a:p>
            <a:pPr algn="just"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public: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employee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(void);</a:t>
            </a:r>
          </a:p>
          <a:p>
            <a:pPr algn="just"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~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(void);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employee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(char *n, int b, int a);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void showdata() ;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	</a:t>
            </a:r>
          </a:p>
          <a:p>
            <a:pPr algn="just"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</a:p>
        </p:txBody>
      </p:sp>
    </p:spTree>
    <p:extLst>
      <p:ext uri="{BB962C8B-B14F-4D97-AF65-F5344CB8AC3E}">
        <p14:creationId xmlns:p14="http://schemas.microsoft.com/office/powerpoint/2010/main" val="3577738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>
            <a:extLst>
              <a:ext uri="{FF2B5EF4-FFF2-40B4-BE49-F238E27FC236}">
                <a16:creationId xmlns:a16="http://schemas.microsoft.com/office/drawing/2014/main" id="{6966FAB9-F1EC-40E1-93ED-BFA303DFE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ХАЯГАН ХУВЬСАГЧИЙГ </a:t>
            </a: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КЛАСС ДОТОР </a:t>
            </a: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ХЭРЭГЛЭХ</a:t>
            </a: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28A0EB22-A679-4C2D-AD2F-44CDE9FF3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914401"/>
            <a:ext cx="8382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employee</a:t>
            </a:r>
            <a:r>
              <a:rPr lang="en-GB" altLang="en-US" sz="2000">
                <a:cs typeface="Arial" panose="020B0604020202020204" pitchFamily="34" charset="0"/>
              </a:rPr>
              <a:t>(void);  </a:t>
            </a:r>
            <a:r>
              <a:rPr lang="mn-MN" altLang="en-US" sz="2000"/>
              <a:t>функц нь </a:t>
            </a:r>
            <a:r>
              <a:rPr lang="en-US" altLang="en-US" sz="2000">
                <a:solidFill>
                  <a:srgbClr val="990000"/>
                </a:solidFill>
              </a:rPr>
              <a:t>name</a:t>
            </a:r>
            <a:r>
              <a:rPr lang="mn-MN" altLang="en-US" sz="2000"/>
              <a:t>- өгөгдөлд 20 байт бэлдэх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F05AB1D-B61F-4DDC-BECB-EEACA9FA3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81200"/>
            <a:ext cx="67818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::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</a:p>
          <a:p>
            <a:pPr algn="just"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name = new char[20]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strcpy(name,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"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Hello, C++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"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)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basicpay = 0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allowance = 0 ;</a:t>
            </a:r>
          </a:p>
          <a:p>
            <a:pPr algn="just"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89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>
            <a:extLst>
              <a:ext uri="{FF2B5EF4-FFF2-40B4-BE49-F238E27FC236}">
                <a16:creationId xmlns:a16="http://schemas.microsoft.com/office/drawing/2014/main" id="{D9A7A806-2AE4-48D7-9AEF-FB05F9A12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ХАЯГАН ХУВЬСАГЧИЙГ </a:t>
            </a: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КЛАСС ДОТОР </a:t>
            </a: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ХЭРЭГЛЭХ</a:t>
            </a: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5CE79CF7-9141-42A0-BABB-441C2064E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914401"/>
            <a:ext cx="8534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cs typeface="Arial" panose="020B0604020202020204" pitchFamily="34" charset="0"/>
              </a:rPr>
              <a:t>employee</a:t>
            </a:r>
            <a:r>
              <a:rPr lang="en-GB" altLang="en-US" sz="2000">
                <a:solidFill>
                  <a:srgbClr val="FF0000"/>
                </a:solidFill>
                <a:cs typeface="Arial" panose="020B0604020202020204" pitchFamily="34" charset="0"/>
              </a:rPr>
              <a:t>(char *n, int b, int a);</a:t>
            </a:r>
            <a:r>
              <a:rPr lang="en-GB" altLang="en-US" sz="2000">
                <a:cs typeface="Arial" panose="020B0604020202020204" pitchFamily="34" charset="0"/>
              </a:rPr>
              <a:t> </a:t>
            </a:r>
            <a:r>
              <a:rPr lang="mn-MN" altLang="en-US" sz="2000"/>
              <a:t>функц </a:t>
            </a:r>
            <a:r>
              <a:rPr lang="en-US" altLang="en-US" sz="2000">
                <a:solidFill>
                  <a:srgbClr val="990000"/>
                </a:solidFill>
              </a:rPr>
              <a:t>name</a:t>
            </a:r>
            <a:r>
              <a:rPr lang="mn-MN" altLang="en-US" sz="2000"/>
              <a:t>- өгөгдөлд бэлдэх ой   </a:t>
            </a:r>
            <a:r>
              <a:rPr lang="mn-MN" altLang="en-US" sz="2000">
                <a:solidFill>
                  <a:srgbClr val="FF0000"/>
                </a:solidFill>
              </a:rPr>
              <a:t>хувьсах</a:t>
            </a:r>
            <a:r>
              <a:rPr lang="mn-MN" altLang="en-US" sz="2000"/>
              <a:t> хэмжээтэй.  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F9B2773-1DB3-45B6-A0FE-9FB458925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39963"/>
            <a:ext cx="67818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::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(char *n, int b, int a)</a:t>
            </a:r>
          </a:p>
          <a:p>
            <a:pPr algn="just"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GB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name = new char[strlen(n)+1] ;</a:t>
            </a:r>
          </a:p>
          <a:p>
            <a:pPr algn="just"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strcpy(name, n) ;</a:t>
            </a:r>
          </a:p>
          <a:p>
            <a:pPr algn="just"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basicpay = b ;</a:t>
            </a:r>
          </a:p>
          <a:p>
            <a:pPr algn="just"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allowance = a ;</a:t>
            </a:r>
          </a:p>
          <a:p>
            <a:pPr algn="just"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8655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>
            <a:extLst>
              <a:ext uri="{FF2B5EF4-FFF2-40B4-BE49-F238E27FC236}">
                <a16:creationId xmlns:a16="http://schemas.microsoft.com/office/drawing/2014/main" id="{D72AA4B0-2EDB-4A6A-A24C-477260841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ХАЯГАН ХУВЬСАГЧИЙГ </a:t>
            </a: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КЛАСС ДОТОР </a:t>
            </a: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ХЭРЭГЛЭХ</a:t>
            </a:r>
            <a:r>
              <a:rPr lang="mn-MN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ECE3391-961A-48EA-8A4E-18436311E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914401"/>
            <a:ext cx="8077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Устгагч функц дотроос</a:t>
            </a:r>
            <a:r>
              <a:rPr lang="mn-MN" altLang="en-US" sz="2000">
                <a:solidFill>
                  <a:srgbClr val="FF0000"/>
                </a:solidFill>
              </a:rPr>
              <a:t> </a:t>
            </a:r>
            <a:r>
              <a:rPr lang="en-US" altLang="en-US" sz="2000">
                <a:solidFill>
                  <a:srgbClr val="FF0000"/>
                </a:solidFill>
              </a:rPr>
              <a:t>name</a:t>
            </a:r>
            <a:r>
              <a:rPr lang="mn-MN" altLang="en-US" sz="2000">
                <a:solidFill>
                  <a:srgbClr val="FF0000"/>
                </a:solidFill>
              </a:rPr>
              <a:t>- </a:t>
            </a:r>
            <a:r>
              <a:rPr lang="mn-MN" altLang="en-US" sz="2000"/>
              <a:t>ийн эзэмшиж байсан ойг чөлөөлөх   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AABA28B-4D58-4C79-ABE8-888DB07E1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828800"/>
            <a:ext cx="67818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::~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</a:p>
          <a:p>
            <a:pPr algn="just"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 &lt;&lt; ”Bye,bye, ” &lt;&lt; name &lt;&lt; endl ;</a:t>
            </a:r>
          </a:p>
          <a:p>
            <a:pPr algn="just"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delete name;</a:t>
            </a:r>
          </a:p>
          <a:p>
            <a:pPr algn="just"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2723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Props1.xml><?xml version="1.0" encoding="utf-8"?>
<ds:datastoreItem xmlns:ds="http://schemas.openxmlformats.org/officeDocument/2006/customXml" ds:itemID="{2C9B3AD6-0B27-4DC8-B5F9-A1E8EE3296DA}"/>
</file>

<file path=customXml/itemProps2.xml><?xml version="1.0" encoding="utf-8"?>
<ds:datastoreItem xmlns:ds="http://schemas.openxmlformats.org/officeDocument/2006/customXml" ds:itemID="{5425F146-BABB-44F5-AE4B-5064EFCEF664}"/>
</file>

<file path=customXml/itemProps3.xml><?xml version="1.0" encoding="utf-8"?>
<ds:datastoreItem xmlns:ds="http://schemas.openxmlformats.org/officeDocument/2006/customXml" ds:itemID="{3F7656B6-470C-489F-BC85-FEE435BD7CE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1363</Words>
  <Application>Microsoft Macintosh PowerPoint</Application>
  <PresentationFormat>Widescreen</PresentationFormat>
  <Paragraphs>245</Paragraphs>
  <Slides>31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Noto Sans CJK SC Regular</vt:lpstr>
      <vt:lpstr>Tahoma</vt:lpstr>
      <vt:lpstr>Wingdings</vt:lpstr>
      <vt:lpstr>Office Theme</vt:lpstr>
      <vt:lpstr>Хаяган хувьсагчийг класс дотор хэрэглэх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2020-09-07T14:42:41Z</dcterms:created>
  <dcterms:modified xsi:type="dcterms:W3CDTF">2020-09-07T14:43:25Z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961800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