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3"/>
  </p:notesMasterIdLst>
  <p:sldIdLst>
    <p:sldId id="30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300" r:id="rId2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rev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74"/>
  </p:normalViewPr>
  <p:slideViewPr>
    <p:cSldViewPr snapToGrid="0">
      <p:cViewPr varScale="1">
        <p:scale>
          <a:sx n="117" d="100"/>
          <a:sy n="117" d="100"/>
        </p:scale>
        <p:origin x="192" y="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eveendorj Enkhtungalag" userId="S::17b1num2481@stud.num.edu.mn::f2f742cf-f36d-4953-b67a-ffb7d2117591" providerId="AD" clId="Web-{966AE127-2EB8-4389-8CAD-3864F9285B4C}"/>
    <pc:docChg chg="modSld">
      <pc:chgData name="Tseveendorj Enkhtungalag" userId="S::17b1num2481@stud.num.edu.mn::f2f742cf-f36d-4953-b67a-ffb7d2117591" providerId="AD" clId="Web-{966AE127-2EB8-4389-8CAD-3864F9285B4C}" dt="2020-06-02T08:33:18.241" v="0" actId="1076"/>
      <pc:docMkLst>
        <pc:docMk/>
      </pc:docMkLst>
      <pc:sldChg chg="modSp">
        <pc:chgData name="Tseveendorj Enkhtungalag" userId="S::17b1num2481@stud.num.edu.mn::f2f742cf-f36d-4953-b67a-ffb7d2117591" providerId="AD" clId="Web-{966AE127-2EB8-4389-8CAD-3864F9285B4C}" dt="2020-06-02T08:33:18.241" v="0" actId="1076"/>
        <pc:sldMkLst>
          <pc:docMk/>
          <pc:sldMk cId="0" sldId="260"/>
        </pc:sldMkLst>
        <pc:spChg chg="mod">
          <ac:chgData name="Tseveendorj Enkhtungalag" userId="S::17b1num2481@stud.num.edu.mn::f2f742cf-f36d-4953-b67a-ffb7d2117591" providerId="AD" clId="Web-{966AE127-2EB8-4389-8CAD-3864F9285B4C}" dt="2020-06-02T08:33:18.241" v="0" actId="1076"/>
          <ac:spMkLst>
            <pc:docMk/>
            <pc:sldMk cId="0" sldId="260"/>
            <ac:spMk id="7171" creationId="{F25F6B17-8E0E-4E78-AB95-AA30056D310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11-05T15:15:32" idx="1">
    <p:pos x="1200" y="0"/>
    <p:text>Объект
функц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B5989C1C-04FD-49D2-8E17-B9F66516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B33C389-84A5-4CEA-A119-A204EAC183A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F33E95B-1541-429C-BE02-7340C5C2A07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ACFDBFBD-9B32-4C2B-82E7-61A54B73A6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B218104-58B8-45EB-B268-9EA516C269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93C9FF66-49A7-4424-A1D3-6A19260AE44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C6FB74C-9D4F-4938-89E4-D3C7F6851C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C5DE635E-2E13-43A5-8665-34C65E41DB2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E09B7E5-AD31-45EF-A987-C7AA4FC877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140DCD3D-3D0E-471E-99C3-35EAADCF46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28DB5D04-1BC0-49F6-AB50-36977C4A2C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D2FE4D4-F8C5-4354-B7E7-7ADF297ED0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0F5DF8B-B4D7-428E-8F93-5E361FA291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8D6B288E-11CA-4371-A044-2BD9B4212B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5E54604-4D8D-43ED-BB28-41B1BB5786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F289AD7A-A68A-4556-A213-061BAA4A62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E121D8F3-DAD2-4FA9-8CDD-BBE4626599C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C35130A6-6CFA-42D5-831F-63A03400A8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3BE1EA7-3749-4431-803C-70C99C7D2A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4A93874D-739A-4DE6-B985-3D4D821024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52175378-DFE0-4830-B049-88E8F9C2CE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0CFAD4ED-C98F-4757-B375-BD1A2CD311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852F574E-5246-439A-9D6E-C649AC4B94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18426C6F-51DC-4FD4-B44B-C4D66B9DDE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BDA4FC1-3629-453B-9A89-BC78FF1607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AA1BEF40-7877-4E33-A748-70F3BBD6174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8220758-3858-40D6-B02F-6F1A25FF5A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A3150586-65C0-4030-BD54-C47DC1BAFE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06E65DB7-A72A-46AA-902A-2C18A3DCD1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0D0228B4-04A7-494D-96E8-67F9BC26D5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C4A3629C-A1C8-4CCD-8FAC-C158332FA5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106C9301-F831-4289-AD3D-23DDE31B84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5EFD68C-6214-4514-ABC6-AF6CB45F6E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3A94EBC7-4554-4F54-B3E6-9D1B756C0B4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525FE2A4-AEBF-44A5-97A2-22FF8A6C1C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52111D1A-67F4-4AB6-A53E-6F4E140FF4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9CCA22B-323E-4E68-9581-F4FF3768BF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A77A-3F89-4B22-AADF-BF43BA87C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89BC1-6B9D-4757-9476-330255411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4EB60-EB45-41A3-8FE4-7EF9871B0EA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D026D53-2BC0-45C2-9CFA-2315AAA9AD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5843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9DC2-7D46-4DD4-B7FE-CDE8D3EE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D8F9B-EB21-408E-ACFC-EBCBF4ED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B5090-B77E-4C71-B84C-D1873FC3253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0AD599C-2B0A-42DE-A698-895CD97EDC0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871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E227C-75D9-4AC6-BD87-9D9B1FF7C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3513" y="609600"/>
            <a:ext cx="1941512" cy="5483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92C4E-8E3B-4E03-8D1C-8F22C7BE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5313" cy="5483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74D9-EFFB-4F79-9E48-8F2219AC92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8FB8B7-3086-4350-AC4D-A7918A6563B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150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04DB-1913-4D66-ACC0-64E76BF0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EEBA-0D35-403C-837E-FE4F6C7C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C36F7-E737-4C5D-8A78-4618A38D6F0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CE65A4-018A-4F99-B433-BEF0F0EF85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140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2A66-A3CB-44E7-B8D2-C94D99F1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A9596-FF65-498A-A053-E64D109A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A3050-05ED-4382-8375-26567E5EB5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5117F6-A8E6-48A8-9DCB-87A39EA35B8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161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DBB9-3F6E-428B-9C0D-C3D4A00F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36C7-74A4-4CB4-9B25-C38812E54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266F9-B7FE-4CC5-B9F2-B2A5D732F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D4CD-16B2-4728-A131-3D7FD87CFB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04852A-12C5-4EF6-9CCC-15A0BFDC653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714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8092-2BE6-4AB2-BB5A-DD6F18CE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C758E-158C-480C-B920-17355476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C5C6-ACEB-4BF3-9039-A32C3723A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CEE5B-9D7F-4726-9714-B5AFC3FD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F6691-587B-44BF-8A9E-3793D5418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32AB4-B13F-4173-8078-C691C075DA1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832849A-DD23-4356-8A5A-B16BD2EA892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580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D1E7-2966-446B-9E8B-46F431CC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34FC3-5CDF-4300-9534-261B47D20F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9A32A8F-7E59-4909-8258-C3335DE67D6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598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763682-1E4B-4113-9599-F6108ABEF3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C7EFE28-FC58-47E9-B831-C48623BDF2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092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0AC6-0DDE-49EF-A3E3-8A98883A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4FC7-2F57-4DFC-B5A1-EC0D370A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A8BB1-7232-4B92-94A0-43001C71E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5F044-82F4-413B-865C-C4F8E07D2A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3E4539F-91CA-4B25-8DB1-682167AA356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397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6E9C-AEDE-4171-8B66-25B0D39A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5BEA1-0C29-4E71-B6EC-58E3F8E6B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EA8BF-6D85-4908-A9E1-FB751ED97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E1334-A1C9-4281-8264-C2364AC7B9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3D57C3D-CA60-4102-97D4-4320A621632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127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4A012BD-17AA-4840-94AF-CB33FF3D7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92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44ECB4F-D957-4DF2-8EDB-9CBEB6956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F6E13E0B-D718-4E29-95F5-B3FF460DA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B1E166-2DA1-4B92-8420-272DC8B99E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391400" y="6248400"/>
            <a:ext cx="1063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AC229284-7B28-4D6C-A099-9D9F4265B5C4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ABA9-85A5-2241-B061-D64321B00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Удамшил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CED25-5EC7-CA49-BD04-C7D3474FD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7BE9F96A-0781-4128-A8FC-1B6C09FE8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rPr>
              <a:t>Нэг-олон удамшил \нийлмэл\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B3A2424-754A-4B34-A7ED-C8896583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 </a:t>
            </a:r>
            <a:r>
              <a:rPr lang="mn-MN" altLang="en-US" sz="2000"/>
              <a:t>2-оос </a:t>
            </a:r>
            <a:r>
              <a:rPr lang="mn-MN" altLang="en-US" sz="2000">
                <a:cs typeface="Arial" panose="020B0604020202020204" pitchFamily="34" charset="0"/>
              </a:rPr>
              <a:t>цөөнгүй эх класстай байна.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232EAC42-B361-458A-ACA4-A621AECAE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676400"/>
          <a:ext cx="3429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r:id="rId4" imgW="3572374" imgH="1142857" progId="">
                  <p:embed/>
                </p:oleObj>
              </mc:Choice>
              <mc:Fallback>
                <p:oleObj r:id="rId4" imgW="3572374" imgH="114285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3429000" cy="1295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4">
            <a:extLst>
              <a:ext uri="{FF2B5EF4-FFF2-40B4-BE49-F238E27FC236}">
                <a16:creationId xmlns:a16="http://schemas.microsoft.com/office/drawing/2014/main" id="{DB2714C5-A550-460E-9179-3DDDB011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4114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Ондоо жишээ</a:t>
            </a:r>
            <a:r>
              <a:rPr lang="mn-MN" altLang="en-US" sz="2000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FBE7CC95-5D49-46CF-9926-04567338A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rPr>
              <a:t>Олон түвшинт удамшил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7038E43-96CE-45B8-BB96-719A8205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Удамших класс удамшсан классаас үүснэ. 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88DCF302-B4E8-4FDC-9C46-04DF0304C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676400"/>
          <a:ext cx="2895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r:id="rId4" imgW="2190476" imgH="1552792" progId="">
                  <p:embed/>
                </p:oleObj>
              </mc:Choice>
              <mc:Fallback>
                <p:oleObj r:id="rId4" imgW="2190476" imgH="155279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2895600" cy="1752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>
            <a:extLst>
              <a:ext uri="{FF2B5EF4-FFF2-40B4-BE49-F238E27FC236}">
                <a16:creationId xmlns:a16="http://schemas.microsoft.com/office/drawing/2014/main" id="{2C43746F-E2AD-4895-90C7-3E633C86A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91200"/>
            <a:ext cx="4114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Ондоо жишээ</a:t>
            </a:r>
            <a:r>
              <a:rPr lang="mn-MN" altLang="en-US" sz="2000"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07ADB707-CFD8-49C3-AF13-BB5D51FEB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524000"/>
          <a:ext cx="2438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r:id="rId6" imgW="2180952" imgH="1609524" progId="">
                  <p:embed/>
                </p:oleObj>
              </mc:Choice>
              <mc:Fallback>
                <p:oleObj r:id="rId6" imgW="2180952" imgH="160952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0"/>
                        <a:ext cx="2438400" cy="1828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77D88029-B4E3-4E22-8727-3997B9A1E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533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200"/>
              <a:t>МУИС, МТС-ийн профессор Ж.Пүрэв, 2007</a:t>
            </a:r>
            <a:r>
              <a:rPr lang="en-US" altLang="en-US" sz="1200"/>
              <a:t>/08 </a:t>
            </a:r>
            <a:r>
              <a:rPr lang="mn-MN" altLang="en-US" sz="1200"/>
              <a:t>оны хичээлийн жил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11CF0D05-CDE9-40BF-BE70-29E8630B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rPr>
              <a:t>Шаталсан удамшил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36358AC-DDED-46F1-94EA-CFA26E13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Нэг эх классаас </a:t>
            </a:r>
            <a:r>
              <a:rPr lang="mn-MN" altLang="en-US" sz="2000"/>
              <a:t>2-</a:t>
            </a:r>
            <a:r>
              <a:rPr lang="mn-MN" altLang="en-US" sz="2000">
                <a:cs typeface="Arial" panose="020B0604020202020204" pitchFamily="34" charset="0"/>
              </a:rPr>
              <a:t>оос цөөнгүй 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 үүссэн байвал ийм удамшлыг шаталсан удамшил гэнэ. 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BA581A72-D303-49B6-B2A0-A75C9522B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5562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7" name="Rectangle 5">
            <a:extLst>
              <a:ext uri="{FF2B5EF4-FFF2-40B4-BE49-F238E27FC236}">
                <a16:creationId xmlns:a16="http://schemas.microsoft.com/office/drawing/2014/main" id="{CFED8CC4-44D1-42F0-ACAC-F4CC4BF48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МТС, МТ тэнхим, Электроникийн тэнхим хоорондын хамаарал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8BD440CA-44DC-48E5-A200-580ED15E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rPr>
              <a:t>Холимог удамшил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BCC2FD25-AFD8-4968-85D5-BC85F687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Нэг-Олон буюу нийлмэл удамшил</a:t>
            </a:r>
            <a:r>
              <a:rPr lang="mn-MN" altLang="en-US" sz="2000"/>
              <a:t>, </a:t>
            </a:r>
            <a:r>
              <a:rPr lang="mn-MN" altLang="en-US" sz="2000">
                <a:cs typeface="Arial" panose="020B0604020202020204" pitchFamily="34" charset="0"/>
              </a:rPr>
              <a:t>шаталсан удамшил хоёрын нийлбэр удамшил юм.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29FEA5FF-C88F-420F-8960-B344B9EB2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90800"/>
          <a:ext cx="472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r:id="rId4" imgW="3723810" imgH="1971950" progId="">
                  <p:embed/>
                </p:oleObj>
              </mc:Choice>
              <mc:Fallback>
                <p:oleObj r:id="rId4" imgW="3723810" imgH="197195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4724400" cy="2133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>
            <a:extLst>
              <a:ext uri="{FF2B5EF4-FFF2-40B4-BE49-F238E27FC236}">
                <a16:creationId xmlns:a16="http://schemas.microsoft.com/office/drawing/2014/main" id="{FDAE7732-6D86-4BD0-8803-B659CDCC7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Гүү, илжиг, луус хоорондын хамаарал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D87986DB-EE3D-4817-B835-45D2F6CA5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УДАМШИХ КЛАССЫН ТОДОРХОЙЛОЛТ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16C2B30-5EE6-4543-ABCB-CCDDB6BEF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15621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A9CE90D7-973D-4F68-B376-93482603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УДАМШИХ КЛАССЫН ТОДОРХОЙЛОЛТ 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AA32D27-9F50-4FF6-BCCC-37D5639C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Удамших классыг тодорхойлохдоо </a:t>
            </a:r>
            <a:r>
              <a:rPr lang="mn-MN" altLang="en-US" sz="2000"/>
              <a:t>уг </a:t>
            </a:r>
            <a:r>
              <a:rPr lang="mn-MN" altLang="en-US" sz="2000">
                <a:cs typeface="Arial" panose="020B0604020202020204" pitchFamily="34" charset="0"/>
              </a:rPr>
              <a:t>класс</a:t>
            </a:r>
            <a:r>
              <a:rPr lang="mn-MN" altLang="en-US" sz="2000"/>
              <a:t>, </a:t>
            </a:r>
            <a:r>
              <a:rPr lang="mn-MN" altLang="en-US" sz="2000">
                <a:cs typeface="Arial" panose="020B0604020202020204" pitchFamily="34" charset="0"/>
              </a:rPr>
              <a:t>эх класс хоорондын хамаарлыг зааж өгнө. 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804FEF0C-26DA-4B1D-B0FE-C6DEFC03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781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B566874D-314D-4F0C-B2A2-A0A2AE940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УДАМШИХ КЛАССЫН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ЖИШЭЭ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E66E16A-1B99-455C-A5A1-24E689B3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82296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private 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char name [13];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basicpay;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allowance;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public 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getdata ( );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showdata ( );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207B921-26D9-4E44-96A2-A6233894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классын тодорхойлолтонд удамшилтай холбоотой ямар нэгэн мэдээлэл байхгүй. </a:t>
            </a:r>
          </a:p>
          <a:p>
            <a:pPr algn="just">
              <a:buClrTx/>
              <a:buFontTx/>
              <a:buNone/>
            </a:pPr>
            <a:r>
              <a:rPr lang="mn-MN" altLang="en-US" sz="2000"/>
              <a:t>Э</a:t>
            </a:r>
            <a:r>
              <a:rPr lang="mn-MN" altLang="en-US" sz="2000">
                <a:cs typeface="Arial" panose="020B0604020202020204" pitchFamily="34" charset="0"/>
              </a:rPr>
              <a:t>х классд түүнээс удамших замаар үүсэх шинэ классын талаар мэдээлэл байдаггүй.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B10C83A7-4F67-4D40-B16E-73347710B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Удамших классын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жишээ-2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BD16F71-6EB2-4AD2-A8BB-6B02EB98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2296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</a:t>
            </a:r>
            <a:r>
              <a:rPr lang="en-US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engineer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: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00CC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 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int bonus;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public 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getdata () 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showdata ()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45065D9-E174-4E2A-AF9A-B9B5F368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24400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Удамшилтай холбоотой </a:t>
            </a:r>
            <a:r>
              <a:rPr lang="mn-MN" altLang="en-US" sz="2000">
                <a:cs typeface="Arial" panose="020B0604020202020204" pitchFamily="34" charset="0"/>
              </a:rPr>
              <a:t>мэдээл</a:t>
            </a:r>
            <a:r>
              <a:rPr lang="mn-MN" altLang="en-US" sz="2000"/>
              <a:t>э</a:t>
            </a:r>
            <a:r>
              <a:rPr lang="mn-MN" altLang="en-US" sz="2000">
                <a:cs typeface="Arial" panose="020B0604020202020204" pitchFamily="34" charset="0"/>
              </a:rPr>
              <a:t>л</a:t>
            </a:r>
            <a:r>
              <a:rPr lang="mn-MN" altLang="en-US" sz="2000"/>
              <a:t> </a:t>
            </a:r>
            <a:r>
              <a:rPr lang="mn-MN" altLang="en-US" sz="2000">
                <a:cs typeface="Arial" panose="020B0604020202020204" pitchFamily="34" charset="0"/>
              </a:rPr>
              <a:t>шинээр удамшиж үүсэх классын тодорхойлолтонд байна. </a:t>
            </a:r>
          </a:p>
          <a:p>
            <a:pPr algn="just">
              <a:buClrTx/>
              <a:buFontTx/>
              <a:buNone/>
            </a:pPr>
            <a:r>
              <a:rPr lang="mn-MN" altLang="en-US" sz="2000"/>
              <a:t>У</a:t>
            </a:r>
            <a:r>
              <a:rPr lang="mn-MN" altLang="en-US" sz="2000">
                <a:cs typeface="Arial" panose="020B0604020202020204" pitchFamily="34" charset="0"/>
              </a:rPr>
              <a:t>дамшиж үүсэх класс эх классаа тодорхой зааж өгнө.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5609A538-65DC-4265-96DE-1853AB83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752600"/>
            <a:ext cx="1752600" cy="609600"/>
          </a:xfrm>
          <a:prstGeom prst="wedgeEllipseCallout">
            <a:avLst>
              <a:gd name="adj1" fmla="val -152537"/>
              <a:gd name="adj2" fmla="val -123699"/>
            </a:avLst>
          </a:prstGeom>
          <a:solidFill>
            <a:srgbClr val="FFFFFF"/>
          </a:solidFill>
          <a:ln w="9360" cap="sq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800"/>
              <a:t>Эх класс</a:t>
            </a:r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C0A56ECE-8053-4A21-8CE8-44EF21CA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2209800" cy="609600"/>
          </a:xfrm>
          <a:prstGeom prst="wedgeEllipseCallout">
            <a:avLst>
              <a:gd name="adj1" fmla="val -153736"/>
              <a:gd name="adj2" fmla="val -271616"/>
            </a:avLst>
          </a:prstGeom>
          <a:solidFill>
            <a:srgbClr val="FFFFFF"/>
          </a:solidFill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800"/>
              <a:t>Удамших горим</a:t>
            </a:r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id="{0E4B7791-60A1-4CF4-AB30-48349E2E3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2209800" cy="609600"/>
          </a:xfrm>
          <a:prstGeom prst="wedgeEllipseCallout">
            <a:avLst>
              <a:gd name="adj1" fmla="val -164657"/>
              <a:gd name="adj2" fmla="val -390366"/>
            </a:avLst>
          </a:prstGeom>
          <a:solidFill>
            <a:srgbClr val="FFFFFF"/>
          </a:solidFill>
          <a:ln w="9360" cap="sq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800"/>
              <a:t>Удамших класс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42674941-EF8D-46E8-ADCE-0423A11A8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Удамши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лын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давуу тал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84A446D-2764-4C79-8CB4-2092D1C79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153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Удамших класс хэрэглэхэд д</a:t>
            </a:r>
            <a:r>
              <a:rPr lang="mn-MN" altLang="en-US" sz="2000">
                <a:cs typeface="Arial" panose="020B0604020202020204" pitchFamily="34" charset="0"/>
              </a:rPr>
              <a:t>оор жагсаасан </a:t>
            </a:r>
            <a:r>
              <a:rPr lang="mn-MN" altLang="en-US" sz="2000"/>
              <a:t>шиг с</a:t>
            </a:r>
            <a:r>
              <a:rPr lang="mn-MN" altLang="en-US" sz="2000">
                <a:cs typeface="Arial" panose="020B0604020202020204" pitchFamily="34" charset="0"/>
              </a:rPr>
              <a:t>айн тал</a:t>
            </a:r>
            <a:r>
              <a:rPr lang="mn-MN" altLang="en-US" sz="2000"/>
              <a:t> бий</a:t>
            </a:r>
            <a:r>
              <a:rPr lang="mn-MN" altLang="en-US" sz="2000">
                <a:cs typeface="Arial" panose="020B0604020202020204" pitchFamily="34" charset="0"/>
              </a:rPr>
              <a:t>: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1CD17CC-847E-40DD-B5ED-8DA3B12F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4963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Font typeface="Wingdings" panose="05000000000000000000" pitchFamily="2" charset="2"/>
              <a:buChar char=""/>
            </a:pPr>
            <a:r>
              <a:rPr lang="en-GB" altLang="en-US" sz="2000">
                <a:cs typeface="Arial" panose="020B0604020202020204" pitchFamily="34" charset="0"/>
              </a:rPr>
              <a:t>Эх классыг өөрчлөх</a:t>
            </a:r>
            <a:r>
              <a:rPr lang="mn-MN" altLang="en-US" sz="2000">
                <a:cs typeface="Arial" panose="020B0604020202020204" pitchFamily="34" charset="0"/>
              </a:rPr>
              <a:t>гүйгээр</a:t>
            </a:r>
            <a:r>
              <a:rPr lang="en-GB" altLang="en-US" sz="2000">
                <a:cs typeface="Arial" panose="020B0604020202020204" pitchFamily="34" charset="0"/>
              </a:rPr>
              <a:t> түүнээс удамших шинэ класс үүсгэх замаар эх класс</a:t>
            </a:r>
            <a:r>
              <a:rPr lang="mn-MN" altLang="en-US" sz="2000">
                <a:cs typeface="Arial" panose="020B0604020202020204" pitchFamily="34" charset="0"/>
              </a:rPr>
              <a:t>а</a:t>
            </a:r>
            <a:r>
              <a:rPr lang="en-GB" altLang="en-US" sz="2000">
                <a:cs typeface="Arial" panose="020B0604020202020204" pitchFamily="34" charset="0"/>
              </a:rPr>
              <a:t>д гишүүн өгөгдөл нэмэх боломж</a:t>
            </a:r>
            <a:r>
              <a:rPr lang="mn-MN" altLang="en-US" sz="2000"/>
              <a:t>той 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EF615825-F521-4B2A-92D2-E0FB80AD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62200"/>
            <a:ext cx="8458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80808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Эх классаас шинэ класс удамшуулах замаар эх классын бүх шинжийг өвлөх өгөгдлийн шинэ төрөл үүсгэнэ. Ингэснээр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D4CF3925-C5FC-4B9F-A800-A72EF8913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83439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классын гишүүн функцийг өөрчлөх шаардлагагүй болдог.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5308171-7A17-42C5-97CE-9AAAAFE29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733800"/>
            <a:ext cx="8458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80808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Ихэнхи програмын хувьд эх классынхаа шинжийг өвлөх олон класс хэрэгтэй болох ба ийм олон классыг нэг эх классаас үүсгэж болно.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85D2973-D4D9-40B1-8961-0EC403C2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4724400"/>
            <a:ext cx="8458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80808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Эх классыг өгөгдлийн ерөнхий бүтэц хэлбэрээр тодорхойлж ийм бүтцийг</a:t>
            </a:r>
            <a:r>
              <a:rPr lang="mn-MN" altLang="en-US" sz="2000"/>
              <a:t> </a:t>
            </a:r>
            <a:r>
              <a:rPr lang="mn-MN" altLang="en-US" sz="2000">
                <a:cs typeface="Arial" panose="020B0604020202020204" pitchFamily="34" charset="0"/>
              </a:rPr>
              <a:t>хэрэглэх олон дэд классыг үүсгэж болно.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7CD6854E-3604-43C2-8935-79B1896D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Класс доторх хандалтын механизм</a:t>
            </a: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6A3160A7-0EA5-4EA2-AF12-45BF2E5CC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752600"/>
          <a:ext cx="79438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4" imgW="4210638" imgH="1123810" progId="">
                  <p:embed/>
                </p:oleObj>
              </mc:Choice>
              <mc:Fallback>
                <p:oleObj r:id="rId4" imgW="4210638" imgH="112381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7943850" cy="2895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3">
            <a:extLst>
              <a:ext uri="{FF2B5EF4-FFF2-40B4-BE49-F238E27FC236}">
                <a16:creationId xmlns:a16="http://schemas.microsoft.com/office/drawing/2014/main" id="{DB380B2A-DBD5-456C-99AB-8D6144B15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877888"/>
            <a:ext cx="474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9E0DED04-C434-49DB-BCE4-50E46C872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8382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2000"/>
              <a:t>Класстай холбоотой хоёр ухагдахуун: объект, </a:t>
            </a:r>
          </a:p>
          <a:p>
            <a:pPr algn="ctr">
              <a:buClrTx/>
              <a:buFontTx/>
              <a:buNone/>
            </a:pPr>
            <a:r>
              <a:rPr lang="mn-MN" altLang="en-US" sz="2000"/>
              <a:t>гишүүн функцийн хандалт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D1345F80-264B-49D4-8E06-42E3410A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914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4DE13BB-8E6D-407A-980F-60D9F05B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62200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8D04999E-EDDB-42ED-B529-4C3AFB46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99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A9912E3-E442-4B7E-8308-B6CE5A3E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7E001A66-18D0-44A7-83BC-2AC1207B8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Inheritance\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Удамшлын тухай ойлголт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66A1290-0018-407C-A42D-FBADA81DD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000">
                <a:cs typeface="Arial" panose="020B0604020202020204" pitchFamily="34" charset="0"/>
              </a:rPr>
              <a:t>Програмчлалд удамшил нь б</a:t>
            </a:r>
            <a:r>
              <a:rPr lang="mn-MN" altLang="en-US" sz="2000"/>
              <a:t>айгаа </a:t>
            </a:r>
            <a:r>
              <a:rPr lang="en-GB" altLang="en-US" sz="2000">
                <a:cs typeface="Arial" panose="020B0604020202020204" pitchFamily="34" charset="0"/>
              </a:rPr>
              <a:t>зүйлс</a:t>
            </a:r>
            <a:r>
              <a:rPr lang="mn-MN" altLang="en-US" sz="2000"/>
              <a:t>\програмын код\-</a:t>
            </a:r>
            <a:r>
              <a:rPr lang="en-GB" altLang="en-US" sz="2000">
                <a:cs typeface="Arial" panose="020B0604020202020204" pitchFamily="34" charset="0"/>
              </a:rPr>
              <a:t>ийг дахин хэрэглэхтэй уялдаатай ойлголт юм.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3431F07-A08D-465C-A24D-CA51DC0F9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Турши</a:t>
            </a:r>
            <a:r>
              <a:rPr lang="mn-MN" altLang="en-US" sz="2000"/>
              <a:t>ж</a:t>
            </a:r>
            <a:r>
              <a:rPr lang="mn-MN" altLang="en-US" sz="2000">
                <a:cs typeface="Arial" panose="020B0604020202020204" pitchFamily="34" charset="0"/>
              </a:rPr>
              <a:t> бэлэн болсон классыг ондоо програмд хэрэглэснээр програмын боловсруулалтын хугацаа богиносож програмын өртөг буурна.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B887A22-5423-4A68-8659-74EEB847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2900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Б</a:t>
            </a:r>
            <a:r>
              <a:rPr lang="mn-MN" altLang="en-US" sz="2000">
                <a:cs typeface="Arial" panose="020B0604020202020204" pitchFamily="34" charset="0"/>
              </a:rPr>
              <a:t>элэн класс</a:t>
            </a:r>
            <a:r>
              <a:rPr lang="mn-MN" altLang="en-US" sz="2000"/>
              <a:t> ондоо програмд </a:t>
            </a:r>
            <a:r>
              <a:rPr lang="mn-MN" altLang="en-US" sz="2000">
                <a:cs typeface="Arial" panose="020B0604020202020204" pitchFamily="34" charset="0"/>
              </a:rPr>
              <a:t>хэрэглэ</a:t>
            </a:r>
            <a:r>
              <a:rPr lang="mn-MN" altLang="en-US" sz="2000"/>
              <a:t>гдэх энэ шинжийг </a:t>
            </a:r>
            <a:r>
              <a:rPr lang="mn-MN" altLang="en-US" sz="2000">
                <a:cs typeface="Arial" panose="020B0604020202020204" pitchFamily="34" charset="0"/>
              </a:rPr>
              <a:t>удамшлын ойлголтоор өргөжүүлэн хэрэглэх бол</a:t>
            </a:r>
            <a:r>
              <a:rPr lang="mn-MN" altLang="en-US" sz="2000"/>
              <a:t>жээ</a:t>
            </a:r>
            <a:r>
              <a:rPr lang="mn-MN" altLang="en-US" sz="2000"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E1C754A7-FCA8-4541-89E8-F08CC9F49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Inheritance\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Удамшлын тухай ойлголт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9F986F3-52EC-4472-8496-C89E03847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У</a:t>
            </a:r>
            <a:r>
              <a:rPr lang="mn-MN" altLang="en-US" sz="2000">
                <a:cs typeface="Arial" panose="020B0604020202020204" pitchFamily="34" charset="0"/>
              </a:rPr>
              <a:t>дамшил, удамших нь объект хандлагат технологид байдаг чухал </a:t>
            </a:r>
            <a:r>
              <a:rPr lang="mn-MN" altLang="en-US" sz="2000"/>
              <a:t>ойлголтын </a:t>
            </a:r>
            <a:r>
              <a:rPr lang="mn-MN" altLang="en-US" sz="2000">
                <a:cs typeface="Arial" panose="020B0604020202020204" pitchFamily="34" charset="0"/>
              </a:rPr>
              <a:t>нэг юм.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1CEDD3E-9EF4-429F-A521-47F64607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У</a:t>
            </a:r>
            <a:r>
              <a:rPr lang="mn-MN" altLang="en-US" sz="2000">
                <a:cs typeface="Arial" panose="020B0604020202020204" pitchFamily="34" charset="0"/>
              </a:rPr>
              <a:t>дамших бол байгаа классаас шинэ класс үүсгэх процесс юм. 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1A31A93-E22E-4830-8D54-5D9EED2B4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Шинээр үүсэх класс өмнөх классынхаа шинжийг өвлөж авах ба ийм шинжийг хуучин классаас шинэ класс үүсэх удамшлын механизм гэнэ.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E419D0E9-0CD9-4BC9-89EB-29AC7411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Inheritance\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Удамшлын тухай ойлголт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-3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A5B0759-3518-442B-82D0-732996C4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Объект нь авто</a:t>
            </a:r>
            <a:r>
              <a:rPr lang="mn-MN" altLang="en-US" sz="2000">
                <a:cs typeface="Arial" panose="020B0604020202020204" pitchFamily="34" charset="0"/>
              </a:rPr>
              <a:t> тээврийн хэрэгсэл байх програмд хэрэглэхээр тодорхойлж туршиж зүгшрүүлсэн </a:t>
            </a:r>
            <a:r>
              <a:rPr lang="en-US" altLang="en-US" sz="2000">
                <a:cs typeface="Arial" panose="020B0604020202020204" pitchFamily="34" charset="0"/>
              </a:rPr>
              <a:t>automobiles </a:t>
            </a:r>
            <a:r>
              <a:rPr lang="mn-MN" altLang="en-US" sz="2000">
                <a:cs typeface="Arial" panose="020B0604020202020204" pitchFamily="34" charset="0"/>
              </a:rPr>
              <a:t>класс байвал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B61485-4E5C-4852-A489-00EA214A3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3820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түүнээс түүний зарим </a:t>
            </a:r>
            <a:r>
              <a:rPr lang="mn-MN" altLang="en-US" sz="2000"/>
              <a:t>эсхүл </a:t>
            </a:r>
            <a:r>
              <a:rPr lang="mn-MN" altLang="en-US" sz="2000">
                <a:cs typeface="Arial" panose="020B0604020202020204" pitchFamily="34" charset="0"/>
              </a:rPr>
              <a:t>бүх шинжийг өвлөж авсан </a:t>
            </a:r>
            <a:r>
              <a:rPr lang="mn-MN" altLang="en-US" sz="2000">
                <a:solidFill>
                  <a:srgbClr val="FF0000"/>
                </a:solidFill>
                <a:cs typeface="Arial" panose="020B0604020202020204" pitchFamily="34" charset="0"/>
              </a:rPr>
              <a:t>суудлын машины 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cars</a:t>
            </a:r>
            <a:r>
              <a:rPr lang="en-US" altLang="en-US" sz="2000">
                <a:cs typeface="Arial" panose="020B0604020202020204" pitchFamily="34" charset="0"/>
              </a:rPr>
              <a:t>, </a:t>
            </a:r>
            <a:r>
              <a:rPr lang="mn-MN" altLang="en-US" sz="2000">
                <a:solidFill>
                  <a:srgbClr val="47FFD1"/>
                </a:solidFill>
                <a:cs typeface="Arial" panose="020B0604020202020204" pitchFamily="34" charset="0"/>
              </a:rPr>
              <a:t>автобусны </a:t>
            </a:r>
            <a:r>
              <a:rPr lang="en-US" altLang="en-US" sz="2000">
                <a:solidFill>
                  <a:srgbClr val="47FFD1"/>
                </a:solidFill>
                <a:cs typeface="Arial" panose="020B0604020202020204" pitchFamily="34" charset="0"/>
              </a:rPr>
              <a:t>buses</a:t>
            </a:r>
            <a:r>
              <a:rPr lang="en-US" altLang="en-US" sz="2000">
                <a:cs typeface="Arial" panose="020B0604020202020204" pitchFamily="34" charset="0"/>
              </a:rPr>
              <a:t>, </a:t>
            </a:r>
            <a:r>
              <a:rPr lang="mn-MN" altLang="en-US" sz="2000">
                <a:solidFill>
                  <a:srgbClr val="262699"/>
                </a:solidFill>
                <a:cs typeface="Arial" panose="020B0604020202020204" pitchFamily="34" charset="0"/>
              </a:rPr>
              <a:t>мотортой дугуйн </a:t>
            </a:r>
            <a:r>
              <a:rPr lang="en-US" altLang="en-US" sz="2000">
                <a:solidFill>
                  <a:srgbClr val="262699"/>
                </a:solidFill>
                <a:cs typeface="Arial" panose="020B0604020202020204" pitchFamily="34" charset="0"/>
              </a:rPr>
              <a:t>motor cycles </a:t>
            </a:r>
            <a:r>
              <a:rPr lang="mn-MN" altLang="en-US" sz="2000"/>
              <a:t>зэрэг </a:t>
            </a:r>
            <a:r>
              <a:rPr lang="mn-MN" altLang="en-US" sz="2000">
                <a:cs typeface="Arial" panose="020B0604020202020204" pitchFamily="34" charset="0"/>
              </a:rPr>
              <a:t>шинэ классыг  үүсгэж болно.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BB79CD29-9545-4125-B28C-3617F5D6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Inheritance\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Удамшлын тухай ойлголт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63A2FE7-1969-40DA-8447-89C1EA52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/>
              <a:t>C++ </a:t>
            </a:r>
            <a:r>
              <a:rPr lang="mn-MN" altLang="en-US" sz="2000"/>
              <a:t>нь классын сантай.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25F6B17-8E0E-4E78-AB95-AA30056D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00" y="1883400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Ийм санд байгаа классыг өөрчилж өргөтгөж хэрэглэх боломж бий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5A0FC39-B1D1-4062-9609-827698754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0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Энэ технологи бол удамшил юм.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29EABB8-CAFD-4D97-8253-5790A4D1B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Удамшил бол байгаа классаас шинэ класс үүсгэх арга юм.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9B7968F-3652-45FE-BD0D-B72D0C61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Энэ тохиолдолд эх код заавал байх албагүй.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EFD6A1BA-E862-4A1C-97F6-49295C0FC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/>
              <a:t>Visual C++ MFC \Microsoft Foundation Class\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8E30B781-0CF5-44E6-B48F-69874A3D3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Эх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удамш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их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класс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DD5D75CA-FDC6-4978-9D3D-7DE320455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GB" altLang="en-US" sz="2000">
                <a:cs typeface="Arial" panose="020B0604020202020204" pitchFamily="34" charset="0"/>
              </a:rPr>
              <a:t>Өөрөөс нь шинэ класс үүсч байгаа классыг үндсэн класс, эх класс </a:t>
            </a:r>
            <a:r>
              <a:rPr lang="mn-MN" altLang="en-US" sz="2000"/>
              <a:t>гэнэ</a:t>
            </a:r>
            <a:r>
              <a:rPr lang="en-GB" altLang="en-US" sz="2000">
                <a:cs typeface="Arial" panose="020B0604020202020204" pitchFamily="34" charset="0"/>
              </a:rPr>
              <a:t>.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17B7D23-6EBC-4EF3-AE9D-66E9F8E10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Ондоо классаас ш</a:t>
            </a:r>
            <a:r>
              <a:rPr lang="en-GB" altLang="en-US" sz="2000">
                <a:cs typeface="Arial" panose="020B0604020202020204" pitchFamily="34" charset="0"/>
              </a:rPr>
              <a:t>инээр үүс</a:t>
            </a:r>
            <a:r>
              <a:rPr lang="mn-MN" altLang="en-US" sz="2000"/>
              <a:t>ч</a:t>
            </a:r>
            <a:r>
              <a:rPr lang="en-GB" altLang="en-US" sz="2000">
                <a:cs typeface="Arial" panose="020B0604020202020204" pitchFamily="34" charset="0"/>
              </a:rPr>
              <a:t> байгаа</a:t>
            </a:r>
            <a:r>
              <a:rPr lang="mn-MN" altLang="en-US" sz="2000"/>
              <a:t> классыг </a:t>
            </a:r>
            <a:r>
              <a:rPr lang="en-GB" altLang="en-US" sz="2000">
                <a:cs typeface="Arial" panose="020B0604020202020204" pitchFamily="34" charset="0"/>
              </a:rPr>
              <a:t>удамш</a:t>
            </a:r>
            <a:r>
              <a:rPr lang="mn-MN" altLang="en-US" sz="2000"/>
              <a:t>их </a:t>
            </a:r>
            <a:r>
              <a:rPr lang="en-GB" altLang="en-US" sz="2000">
                <a:cs typeface="Arial" panose="020B0604020202020204" pitchFamily="34" charset="0"/>
              </a:rPr>
              <a:t>класс</a:t>
            </a:r>
            <a:r>
              <a:rPr lang="mn-MN" altLang="en-US" sz="2000"/>
              <a:t>, </a:t>
            </a:r>
            <a:r>
              <a:rPr lang="mn-MN" altLang="en-US" sz="2000">
                <a:cs typeface="Arial" panose="020B0604020202020204" pitchFamily="34" charset="0"/>
              </a:rPr>
              <a:t>удамшсан класс</a:t>
            </a:r>
            <a:r>
              <a:rPr lang="mn-MN" altLang="en-US" sz="2000"/>
              <a:t>, </a:t>
            </a:r>
            <a:r>
              <a:rPr lang="mn-MN" altLang="en-US" sz="2000">
                <a:cs typeface="Arial" panose="020B0604020202020204" pitchFamily="34" charset="0"/>
              </a:rPr>
              <a:t>дэд класс, охин класс, хүүхэд класс хэмээнэ.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AC7B4BD-1DEE-46E1-96CE-C7BBAB31A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employee </a:t>
            </a:r>
            <a:r>
              <a:rPr lang="en-US" altLang="en-US" sz="2000">
                <a:latin typeface="Wingdings" panose="05000000000000000000" pitchFamily="2" charset="2"/>
              </a:rPr>
              <a:t></a:t>
            </a:r>
            <a:r>
              <a:rPr lang="mn-MN" altLang="en-US" sz="2000">
                <a:cs typeface="Arial" panose="020B0604020202020204" pitchFamily="34" charset="0"/>
              </a:rPr>
              <a:t>эх класс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41E94F5D-AF68-4ACF-A513-23AC205F3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менежер, инженер, техник ажилтан </a:t>
            </a:r>
            <a:r>
              <a:rPr lang="mn-MN" altLang="en-US" sz="2000"/>
              <a:t>зэрэг </a:t>
            </a:r>
            <a:r>
              <a:rPr lang="mn-MN" altLang="en-US" sz="2000">
                <a:cs typeface="Arial" panose="020B0604020202020204" pitchFamily="34" charset="0"/>
              </a:rPr>
              <a:t>олон янзын ажилчид байх тул </a:t>
            </a:r>
            <a:r>
              <a:rPr lang="en-US" altLang="en-US" sz="2000">
                <a:cs typeface="Arial" panose="020B0604020202020204" pitchFamily="34" charset="0"/>
              </a:rPr>
              <a:t>employee </a:t>
            </a:r>
            <a:r>
              <a:rPr lang="mn-MN" altLang="en-US" sz="2000"/>
              <a:t>классаас </a:t>
            </a:r>
            <a:r>
              <a:rPr lang="en-US" altLang="en-US" sz="2000"/>
              <a:t>manager, </a:t>
            </a:r>
            <a:r>
              <a:rPr lang="en-US" altLang="en-US" sz="2000">
                <a:cs typeface="Arial" panose="020B0604020202020204" pitchFamily="34" charset="0"/>
              </a:rPr>
              <a:t>engineer, worker </a:t>
            </a:r>
            <a:r>
              <a:rPr lang="mn-MN" altLang="en-US" sz="2000"/>
              <a:t>зэрэг </a:t>
            </a:r>
            <a:r>
              <a:rPr lang="mn-MN" altLang="en-US" sz="2000">
                <a:cs typeface="Arial" panose="020B0604020202020204" pitchFamily="34" charset="0"/>
              </a:rPr>
              <a:t>классыг удамшуулан шинээр үүсгэж болно.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A40553D4-E176-43FC-B253-176A3A703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Удамшлын төрөл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C3FF0ED-D548-4911-9833-3C4B3A64D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Классаас класс у</a:t>
            </a:r>
            <a:r>
              <a:rPr lang="mn-MN" altLang="en-US" sz="2000">
                <a:cs typeface="Arial" panose="020B0604020202020204" pitchFamily="34" charset="0"/>
              </a:rPr>
              <a:t>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5 хэлбэр</a:t>
            </a:r>
            <a:r>
              <a:rPr lang="mn-MN" altLang="en-US" sz="2000"/>
              <a:t> </a:t>
            </a:r>
            <a:r>
              <a:rPr lang="mn-MN" altLang="en-US" sz="2000">
                <a:cs typeface="Arial" panose="020B0604020202020204" pitchFamily="34" charset="0"/>
              </a:rPr>
              <a:t>б</a:t>
            </a:r>
            <a:r>
              <a:rPr lang="mn-MN" altLang="en-US" sz="2000"/>
              <a:t>ий</a:t>
            </a:r>
            <a:r>
              <a:rPr lang="mn-MN" altLang="en-US" sz="2000">
                <a:cs typeface="Arial" panose="020B0604020202020204" pitchFamily="34" charset="0"/>
              </a:rPr>
              <a:t>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1B4F42B-7D47-4A22-971B-28B90FF9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Нэг-</a:t>
            </a:r>
            <a:r>
              <a:rPr lang="mn-MN" altLang="en-US" sz="2000"/>
              <a:t>н</a:t>
            </a:r>
            <a:r>
              <a:rPr lang="mn-MN" altLang="en-US" sz="2000">
                <a:cs typeface="Arial" panose="020B0604020202020204" pitchFamily="34" charset="0"/>
              </a:rPr>
              <a:t>эг удамшил \дан, энгийн\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6BEBC8C-363E-417B-9AE0-60CC58259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Нэг-олон удамшил \</a:t>
            </a:r>
            <a:r>
              <a:rPr lang="en-US" altLang="en-US" sz="2000">
                <a:cs typeface="Arial" panose="020B0604020202020204" pitchFamily="34" charset="0"/>
              </a:rPr>
              <a:t>multiple </a:t>
            </a:r>
            <a:r>
              <a:rPr lang="mn-MN" altLang="en-US" sz="2000">
                <a:cs typeface="Arial" panose="020B0604020202020204" pitchFamily="34" charset="0"/>
              </a:rPr>
              <a:t>нийлмэл\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F774F04-19AC-4A61-B8AF-206019BE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Олон түвшинт удамшил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90FC405-23FD-47A6-B1E0-EF5BACF63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Шаталсан удамшил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DBC1F0D-0310-48A0-BC8A-ED0CA9BB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Холимог удамшил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5349791B-D929-453C-997B-561DDCA9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rPr>
              <a:t>Нэг-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rPr>
              <a:t>эг удамшил \дан, энгийн\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C9A22B70-DDBB-49BE-B9A1-372F27BF0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Удамш</a:t>
            </a:r>
            <a:r>
              <a:rPr lang="mn-MN" altLang="en-US" sz="2000"/>
              <a:t>их </a:t>
            </a:r>
            <a:r>
              <a:rPr lang="mn-MN" altLang="en-US" sz="2000">
                <a:cs typeface="Arial" panose="020B0604020202020204" pitchFamily="34" charset="0"/>
              </a:rPr>
              <a:t>класс зөвхөн нэг эх класстай байна.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5F0D78B-650A-4F0F-8DA2-3721FDBE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4114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3333CC"/>
                </a:solidFill>
              </a:rPr>
              <a:t>Ондоо жишээ</a:t>
            </a:r>
            <a:r>
              <a:rPr lang="mn-MN" altLang="en-US" sz="20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3333CC"/>
                </a:solidFill>
                <a:cs typeface="Arial" panose="020B0604020202020204" pitchFamily="34" charset="0"/>
              </a:rPr>
              <a:t>??????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7827300A-BA43-42D6-97FD-5B6142D36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447800"/>
          <a:ext cx="3657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r:id="rId4" imgW="2476190" imgH="1066667" progId="">
                  <p:embed/>
                </p:oleObj>
              </mc:Choice>
              <mc:Fallback>
                <p:oleObj r:id="rId4" imgW="2476190" imgH="106666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3657600" cy="1752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353030BF-6749-4E45-9A01-FEDF0AD415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DEAD5F-B718-4906-BA6F-37B58EF78EC5}"/>
</file>

<file path=customXml/itemProps3.xml><?xml version="1.0" encoding="utf-8"?>
<ds:datastoreItem xmlns:ds="http://schemas.openxmlformats.org/officeDocument/2006/customXml" ds:itemID="{B04DB0C7-A895-4971-8B69-B8FF6100F1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656</Words>
  <Application>Microsoft Macintosh PowerPoint</Application>
  <PresentationFormat>On-screen Show (4:3)</PresentationFormat>
  <Paragraphs>87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Courier New</vt:lpstr>
      <vt:lpstr>DejaVu Sans</vt:lpstr>
      <vt:lpstr>Noto Sans CJK SC Regular</vt:lpstr>
      <vt:lpstr>Tahoma</vt:lpstr>
      <vt:lpstr>Times New Roman</vt:lpstr>
      <vt:lpstr>Wingdings</vt:lpstr>
      <vt:lpstr>Office Theme</vt:lpstr>
      <vt:lpstr>Удамшил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PUREV</dc:creator>
  <cp:lastModifiedBy>Microsoft Office User</cp:lastModifiedBy>
  <cp:revision>3</cp:revision>
  <cp:lastPrinted>1601-01-01T00:00:00Z</cp:lastPrinted>
  <dcterms:created xsi:type="dcterms:W3CDTF">2005-09-13T12:06:56Z</dcterms:created>
  <dcterms:modified xsi:type="dcterms:W3CDTF">2020-09-07T14:47:41Z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961600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