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6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405"/>
  </p:normalViewPr>
  <p:slideViewPr>
    <p:cSldViewPr snapToGrid="0" snapToObjects="1">
      <p:cViewPr varScale="1">
        <p:scale>
          <a:sx n="71" d="100"/>
          <a:sy n="71" d="100"/>
        </p:scale>
        <p:origin x="17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9F8E-8797-8944-AFF0-5597CBD11EF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432CD-DC75-3046-9A39-7D9BF9D0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FD244F15-A953-4EDB-A56D-7B853973B5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3EDFAD1-010F-4443-ADDC-5DD70D2F21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60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DF1F982-81CF-4128-A3E0-6CF056A5AA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0F2BCA3-BEED-472E-A7DD-7CBFD7B11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4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46C5A575-0DCA-41E8-8F82-4FEB9C07DD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70C1CF4-2967-4B1D-8EFD-A8A4392AAD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0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FFBD643F-8EE2-4EC5-8C9B-F4EA296C07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17A4990-5EF8-4BF0-948D-FDF973C1BD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72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DAF8310-E259-45D7-BBE8-7DE048F354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30D8686-9E28-493F-92DC-001254641C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19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DD4C113D-6594-4B7C-AF39-98FCCFB415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8101D77-3B9B-469F-AE44-159920BB31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300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923BC495-04AB-4D95-B940-68BAE7DDD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B5C5430A-F6D3-4BD5-A9BD-A0691D35A4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708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A6C05806-0CA5-49CE-89A2-4C0A4DBD29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6F29E95-5EB5-4DB1-ADD3-7E8F37B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577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B19A5149-DEE8-424E-ABB1-7E45C65406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D33F1BEE-FE6F-4DC7-B9E3-F599A1AD55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71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2AE779D1-A57F-4F7F-A611-32CA3C638F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AED16B4-B529-4E08-A3EB-1B4443357A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75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8B9F0394-0CB4-4E38-A19A-506E9A91CA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919B5AC-9169-42E3-864E-428EC2A86B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99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BE1EACA3-A611-4109-B48D-ADB205B2B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8E05F46-6E4C-443A-8B8B-D7093AA624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747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B4E686D7-E15A-4D2B-ACBC-D8C330D454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60DE7FE6-179C-47CE-9ACD-267621691F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81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043DCDE4-E827-4988-951D-9E9755F417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D677D7E-403F-4F13-9C0B-AAFAEB3FB5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88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455449E9-946D-4A64-9E5C-45A37B2A90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8384E4D-801B-4A96-A591-25FFCCA068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26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5EF4DAD-F337-4C64-8B43-3506F5F312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017E678-FDA7-4AE2-822A-070905D7AD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943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06D0F1D1-A4F3-4223-B9F2-EC362E2F9B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2BE31F2-353C-489B-B293-F75F4CA582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62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ED61F554-7E41-42C7-92BD-06A729DE9E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F9B3E4C-91B4-4C89-AC69-9E18ACC62B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65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858CE5A2-BFDF-4D02-81F3-1CB1D5486F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D1778C3B-C8A1-4D22-95B7-076A5AC676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506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CCB739CA-E2A9-466C-B334-AF6734B35D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608990F-1310-444A-91E1-7649315050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624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537543FE-6897-4D62-AAC7-7DC80DD30D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84E8274-AA05-499C-849B-031C705663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8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95EBB5A-F7BF-42A2-9420-8F9EED2864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4D0536E-2771-4E9A-900C-20DC4978AC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33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B93219D4-465A-4D90-AB54-D7DD471B00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541ABF9A-CAB7-46D6-A0E1-D2771275A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48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F02B35C-9252-4BAA-A3D9-D78CB93098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659180D-89F2-4DF9-AF6B-EA63C6B5AD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28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ADB2DB3F-953B-4696-A96D-7FE53A204B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1961E57-6266-4477-B4DB-8FFACDE4CC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62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4D5AE7F8-1953-4D64-AEBE-6D6DB5FF1C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9AC74D6-2DD1-4C80-8B20-91AFBBA91F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59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3F6D7B6E-D91F-43CA-999D-BFCA6842B0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C5AC1A6-5FA5-40DC-9E8E-78B1A3495C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14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B37C3E9F-A05E-4688-A376-8A5605A555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51DEFF3-C094-4D3C-886C-39575B52F4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5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350-372E-254E-AB2B-28C207FC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01EBA-F755-5944-984C-DA9683E2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778F-F724-6144-95AD-C9E89549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6E9D-9E0C-3744-BA14-4659953E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F8EB-AE7C-5645-95A7-AE9A1552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A795-85F7-8D47-A465-5A93EE2D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DD1B7-1BCF-9246-972E-DF8261C4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BF5E-BCA6-B84E-B474-C8202F45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15F6-6CE9-E047-A46D-876AA95B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A47C3-EF6F-D744-A7DE-0434404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4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88070-DD02-CC41-B89D-FA1E84F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DCB45-51EE-1346-9DDF-02D681F7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3E35-6C89-D142-8747-4CB76F4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4FF8-C1E8-3544-B69B-E62A7ED3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7038-93FA-6E46-A7E0-1BCBE3EA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FABC-662A-A34D-B53D-764A1AD7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5896-F06E-BA40-99A1-12927321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63D6-3855-A54E-B370-A05C8FC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8936-8B8F-9D40-9042-F2C76F2D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3896-7BCE-7340-A01E-22CF5E1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287E-C4F0-E748-BE4D-547D959E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930B-2C04-D54E-AEB1-7B76901F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256D-838E-7F49-B3A2-8D2F6DA3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30EE-F872-A344-B81D-F9D988E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2A4B-2897-9447-8853-01BBC3C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0F4C-7E89-6B4E-9098-665392C2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15BA-BCAE-6C4E-913E-09C52920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7639-2463-1043-A1A0-0BEE6B4B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4010-1A3C-0347-837E-625E30D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F061-34B4-3442-88C1-375D01A7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24C4-D21D-8E4E-96C2-B64F5A16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F484-135E-8741-9246-0B3A4018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745E-A2D1-FF46-A6F1-7B6DF158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CF80A-4140-404D-8B02-260B1F76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411DE-4DC3-FE49-8495-1EDAB6D6F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293B3-6935-4249-AF9F-E9A39F102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B3195-F1E8-E44B-A2FD-BF7BEE8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2E3E5-B5FA-5E41-B885-88FCBE63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7F4F7-7C7D-7B45-8B93-F22A455D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903F-A0C6-FA4C-BF9F-5381960A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05AB4-23DC-5441-BD9E-31AED973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3EC2E-A888-C741-B664-73BC443E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94B7-0F4A-C345-8E42-F049FC6D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96F6F-11FD-4744-996C-0037383E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0F047-0443-104E-BCB8-EE53CAF2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7FF47-9FFD-3949-BFAC-41BE944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C2D8-AC60-8544-B609-162C2900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A066-C628-1943-AE62-856E2C26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A0CE-78A1-604A-B873-58B0CFCF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01DF8-2490-E546-92D7-F54779CC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783C-4ECB-8044-A8CD-2429E355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6F1D-D25B-4A48-8567-A848C703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783-0B32-F14A-8A40-255DA6F0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E3518-9AF4-9D4F-9324-6E0099A2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12B3-CE72-CA45-95C8-A1252430C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AE86-3A97-6E49-BA0C-E8002930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E358-C5B4-5448-B5BA-9226196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E442-A055-E248-A69B-243903E7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D06AE-EFB1-5346-9CA1-F59EF642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36C9-04BC-A74A-A286-9C92419C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9EAF-B2CC-864E-8F9A-ABD4C925E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747B-3C93-F14A-B299-69C2101D51C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FB61-6F77-084F-AA5D-6A5A957EB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19077-84E9-D944-9D36-B0A4B60E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E5B1-1F7E-5544-91FB-D728B256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3D28-FA6E-2D46-9C30-A13D4526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Удамшлын</a:t>
            </a:r>
            <a:r>
              <a:rPr lang="en-US" dirty="0"/>
              <a:t> </a:t>
            </a:r>
            <a:r>
              <a:rPr lang="en-US" dirty="0" err="1"/>
              <a:t>горим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1723-48DA-D747-8887-C0A64366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313E799D-D238-4A5B-BD07-D7266BB0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3149EE-5434-401B-BFB4-6493A605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229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derived_class :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ublic base_class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data_members 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member_functions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 ;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C668A0-10E6-4B82-A1E8-7186DF59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</a:t>
            </a:r>
            <a:r>
              <a:rPr lang="mn-MN" altLang="en-US" sz="2000"/>
              <a:t>нэ тохиолдолд </a:t>
            </a:r>
            <a:r>
              <a:rPr lang="mn-MN" altLang="en-US" sz="2000">
                <a:cs typeface="Arial" panose="020B0604020202020204" pitchFamily="34" charset="0"/>
              </a:rPr>
              <a:t>эх классын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 удамшиж шинээр ү</a:t>
            </a:r>
            <a:r>
              <a:rPr lang="en-US" altLang="en-US" sz="2000">
                <a:cs typeface="Arial" panose="020B0604020202020204" pitchFamily="34" charset="0"/>
              </a:rPr>
              <a:t>ү</a:t>
            </a:r>
            <a:r>
              <a:rPr lang="mn-MN" altLang="en-US" sz="2000">
                <a:cs typeface="Arial" panose="020B0604020202020204" pitchFamily="34" charset="0"/>
              </a:rPr>
              <a:t>сэх классын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 болно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98AFF40-0567-4DB6-81CC-4A56E2CD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22726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гишүүдэд ханда</a:t>
            </a:r>
            <a:r>
              <a:rPr lang="mn-MN" altLang="en-US" sz="2000"/>
              <a:t>на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29D18AB-FE3E-4A1F-B19C-DE635BD2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244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Иймээс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эх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хандаж чадна </a:t>
            </a:r>
          </a:p>
        </p:txBody>
      </p:sp>
    </p:spTree>
    <p:extLst>
      <p:ext uri="{BB962C8B-B14F-4D97-AF65-F5344CB8AC3E}">
        <p14:creationId xmlns:p14="http://schemas.microsoft.com/office/powerpoint/2010/main" val="4102904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6F064AF3-599A-4199-8E87-F7C0EA2D8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E982757-D096-41F4-8B70-A376B3A8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тохиолдолд эх классын </a:t>
            </a:r>
            <a:r>
              <a:rPr lang="mn-MN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гишүүд огт удамшдаггүй.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309341-41BE-4AC9-9357-61118439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гишүүд эх классынхаа р</a:t>
            </a:r>
            <a:r>
              <a:rPr lang="en-US" altLang="en-US" sz="2000"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гишүүдэд хандаж чадахгүй.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121136F-E301-4EAE-8304-9CAB1B0D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</a:t>
            </a:r>
            <a:r>
              <a:rPr lang="mn-MN" altLang="en-US" sz="2000"/>
              <a:t>ын </a:t>
            </a:r>
            <a:r>
              <a:rPr lang="mn-MN" altLang="en-US" sz="2000">
                <a:cs typeface="Arial" panose="020B0604020202020204" pitchFamily="34" charset="0"/>
              </a:rPr>
              <a:t>р</a:t>
            </a:r>
            <a:r>
              <a:rPr lang="en-US" altLang="en-US" sz="2000"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классын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гишүүд болох тул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функцууд хандаж болно.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9080C8B-02E0-4503-B474-78D3C573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22726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эх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хандаж чадна </a:t>
            </a:r>
          </a:p>
        </p:txBody>
      </p:sp>
    </p:spTree>
    <p:extLst>
      <p:ext uri="{BB962C8B-B14F-4D97-AF65-F5344CB8AC3E}">
        <p14:creationId xmlns:p14="http://schemas.microsoft.com/office/powerpoint/2010/main" val="4270774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057336B5-82A4-449B-B79E-E48305678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7B302D7-E5F6-4C75-98A3-313F89AA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5429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8EAC9A1D-8F10-4F68-8B4E-6160FFE5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</a:p>
        </p:txBody>
      </p:sp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924F119D-A479-4B9E-8F0E-2AE09EF76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143000"/>
          <a:ext cx="6934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4342857" imgH="1704762" progId="">
                  <p:embed/>
                </p:oleObj>
              </mc:Choice>
              <mc:Fallback>
                <p:oleObj r:id="rId4" imgW="4342857" imgH="1704762" progId="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924F119D-A479-4B9E-8F0E-2AE09EF76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6934200" cy="1905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F6E0EA71-A556-41F2-8EAC-768EAFC87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86200"/>
          <a:ext cx="5638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6" imgW="4361905" imgH="1085714" progId="">
                  <p:embed/>
                </p:oleObj>
              </mc:Choice>
              <mc:Fallback>
                <p:oleObj r:id="rId6" imgW="4361905" imgH="1085714" progId="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F6E0EA71-A556-41F2-8EAC-768EAFC87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5638800" cy="160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279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70116C15-B2DC-4724-8BB9-EA8F661C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-5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341992A5-0325-407A-8237-AC1B7C8BF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143000"/>
          <a:ext cx="5867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4153480" imgH="2657846" progId="">
                  <p:embed/>
                </p:oleObj>
              </mc:Choice>
              <mc:Fallback>
                <p:oleObj r:id="rId4" imgW="4153480" imgH="2657846" progId="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341992A5-0325-407A-8237-AC1B7C8BF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5867400" cy="411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320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85E47640-F7A4-4920-85E7-63F29721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08886DE-920D-4C80-98BC-E0E6C4D9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229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BB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aa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protected: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bb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cc ; 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----------------------------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995546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9FC4C4D-B81A-4B88-9CF1-106767D0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Public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жишээ-2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84F8DA2-8892-4311-9B90-A2E9391E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229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DD : public BB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  <a:r>
              <a:rPr lang="en-GB" altLang="en-US" sz="2000"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43C134-FAD2-4F46-9807-E7678F86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08325"/>
            <a:ext cx="8229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DD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pr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otected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bb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public: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cc ;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cxnSp>
        <p:nvCxnSpPr>
          <p:cNvPr id="33796" name="AutoShape 4">
            <a:extLst>
              <a:ext uri="{FF2B5EF4-FFF2-40B4-BE49-F238E27FC236}">
                <a16:creationId xmlns:a16="http://schemas.microsoft.com/office/drawing/2014/main" id="{15034497-EF0D-46BD-B253-73DC3CDEA4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1" y="2514600"/>
            <a:ext cx="3175" cy="685800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2027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0DFF7D14-FEF6-4546-893A-74ADB4A3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Protected горимоор удамших класс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6FA05BF-0BCA-474B-90CE-EDA7A07E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229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derived_class :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rotected base_class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{1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data_members 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member_functions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 ;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502D27-5E50-4DA1-80EC-0B787D7C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</a:t>
            </a:r>
            <a:r>
              <a:rPr lang="mn-MN" altLang="en-US" sz="2000"/>
              <a:t>нэ тохиолдолд </a:t>
            </a:r>
            <a:r>
              <a:rPr lang="mn-MN" altLang="en-US" sz="2000">
                <a:cs typeface="Arial" panose="020B0604020202020204" pitchFamily="34" charset="0"/>
              </a:rPr>
              <a:t>эх классын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 удамшиж шинээр ү</a:t>
            </a:r>
            <a:r>
              <a:rPr lang="en-US" altLang="en-US" sz="2000">
                <a:cs typeface="Arial" panose="020B0604020202020204" pitchFamily="34" charset="0"/>
              </a:rPr>
              <a:t>ү</a:t>
            </a:r>
            <a:r>
              <a:rPr lang="mn-MN" altLang="en-US" sz="2000">
                <a:cs typeface="Arial" panose="020B0604020202020204" pitchFamily="34" charset="0"/>
              </a:rPr>
              <a:t>сэх классын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 болно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483CD90-2E6B-4F1B-A4A7-DAA03D70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22726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гишүүдэд ханда</a:t>
            </a:r>
            <a:r>
              <a:rPr lang="mn-MN" altLang="en-US" sz="2000"/>
              <a:t>на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AB9F98B-469F-4D1F-B064-95C9B969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244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Иймээс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эх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хандаж чадна </a:t>
            </a:r>
          </a:p>
        </p:txBody>
      </p:sp>
    </p:spTree>
    <p:extLst>
      <p:ext uri="{BB962C8B-B14F-4D97-AF65-F5344CB8AC3E}">
        <p14:creationId xmlns:p14="http://schemas.microsoft.com/office/powerpoint/2010/main" val="342769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1CE3A7B8-4397-41A3-83E0-7CDB225B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Protected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5D49160-F596-4025-9CE1-74E14638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р</a:t>
            </a:r>
            <a:r>
              <a:rPr lang="en-US" altLang="en-US" sz="2000"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тохиолдолд эх классын </a:t>
            </a:r>
            <a:r>
              <a:rPr lang="mn-MN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 b="1">
                <a:solidFill>
                  <a:srgbClr val="262699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гишүүд огт удамшдаггүй.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DE8888E-4812-481C-BD4E-6F3BAD87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гишүүд эх классынхаа р</a:t>
            </a:r>
            <a:r>
              <a:rPr lang="en-US" altLang="en-US" sz="2000"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гишүүдэд хандаж чадахгүй.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0D524E0-5C6F-4F28-B8BF-D9CD0E68A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</a:t>
            </a:r>
            <a:r>
              <a:rPr lang="mn-MN" altLang="en-US" sz="2000"/>
              <a:t>ын </a:t>
            </a:r>
            <a:r>
              <a:rPr lang="mn-MN" altLang="en-US" sz="2000">
                <a:cs typeface="Arial" panose="020B0604020202020204" pitchFamily="34" charset="0"/>
              </a:rPr>
              <a:t>р</a:t>
            </a:r>
            <a:r>
              <a:rPr lang="en-US" altLang="en-US" sz="2000"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классын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гишүүд болох тул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функцууд хандаж болно. 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73C5811-A542-4120-892B-748932F0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22726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</a:t>
            </a:r>
            <a:r>
              <a:rPr lang="mn-MN" altLang="en-US" sz="2000"/>
              <a:t>, </a:t>
            </a:r>
            <a:r>
              <a:rPr lang="mn-MN" altLang="en-US" sz="2000">
                <a:cs typeface="Arial" panose="020B0604020202020204" pitchFamily="34" charset="0"/>
              </a:rPr>
              <a:t>объект эх классынхаа р</a:t>
            </a:r>
            <a:r>
              <a:rPr lang="en-US" altLang="en-US" sz="2000"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</a:t>
            </a:r>
            <a:r>
              <a:rPr lang="mn-MN" altLang="en-US" sz="2000"/>
              <a:t> рүү </a:t>
            </a:r>
            <a:r>
              <a:rPr lang="mn-MN" altLang="en-US" sz="2000">
                <a:cs typeface="Arial" panose="020B0604020202020204" pitchFamily="34" charset="0"/>
              </a:rPr>
              <a:t>хандаж чадна </a:t>
            </a:r>
          </a:p>
        </p:txBody>
      </p:sp>
    </p:spTree>
    <p:extLst>
      <p:ext uri="{BB962C8B-B14F-4D97-AF65-F5344CB8AC3E}">
        <p14:creationId xmlns:p14="http://schemas.microsoft.com/office/powerpoint/2010/main" val="200655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AE2C5550-7522-4F1B-85B2-4C5970844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private, public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protected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23DB1F3-F44C-4BED-AACF-9F925657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Өмнө үзсэн </a:t>
            </a:r>
            <a:r>
              <a:rPr lang="en-US" altLang="en-US" sz="2000"/>
              <a:t>employee</a:t>
            </a:r>
            <a:r>
              <a:rPr lang="mn-MN" altLang="en-US" sz="2000"/>
              <a:t> классын хувьд</a:t>
            </a:r>
            <a:r>
              <a:rPr lang="en-US" altLang="en-US" sz="2000"/>
              <a:t> </a:t>
            </a:r>
            <a:r>
              <a:rPr lang="mn-MN" altLang="en-US" sz="2000"/>
              <a:t>ажилчны </a:t>
            </a:r>
            <a:r>
              <a:rPr lang="mn-MN" altLang="en-US" sz="2000">
                <a:latin typeface="Times New Roman Mon" pitchFamily="16" charset="0"/>
                <a:cs typeface="Arial" panose="020B0604020202020204" pitchFamily="34" charset="0"/>
              </a:rPr>
              <a:t>нийт цалинг хадгалах </a:t>
            </a:r>
            <a:r>
              <a:rPr lang="en-US" altLang="en-US" sz="2000">
                <a:latin typeface="Times New Roman Mon" pitchFamily="16" charset="0"/>
                <a:cs typeface="Arial" panose="020B0604020202020204" pitchFamily="34" charset="0"/>
              </a:rPr>
              <a:t>private</a:t>
            </a:r>
            <a:r>
              <a:rPr lang="mn-MN" altLang="en-US" sz="2000">
                <a:latin typeface="Times New Roman Mon" pitchFamily="16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Times New Roman Mon" pitchFamily="16" charset="0"/>
                <a:cs typeface="Arial" panose="020B0604020202020204" pitchFamily="34" charset="0"/>
              </a:rPr>
              <a:t>grosspay </a:t>
            </a:r>
            <a:r>
              <a:rPr lang="mn-MN" altLang="en-US" sz="2000">
                <a:latin typeface="Times New Roman Mon" pitchFamily="16" charset="0"/>
                <a:cs typeface="Arial" panose="020B0604020202020204" pitchFamily="34" charset="0"/>
              </a:rPr>
              <a:t>элементийг нэмж </a:t>
            </a:r>
            <a:r>
              <a:rPr lang="mn-MN" altLang="en-US" sz="2000"/>
              <a:t>тодорхойлох </a:t>
            </a:r>
            <a:r>
              <a:rPr lang="mn-MN" altLang="en-US" sz="2000"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82C4F21-41BB-4A85-BAF0-2E50695A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35052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char name [13];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basicpay;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int allowance;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int grosspay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public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// 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8CBABF7-E696-459E-8AED-705788F5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 хувьсагч руу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классаас удамших </a:t>
            </a:r>
            <a:r>
              <a:rPr lang="en-US" altLang="en-US" sz="2000" b="1">
                <a:solidFill>
                  <a:srgbClr val="2626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engineer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классаас хандаж чадахгүй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Шалтгаан нь . . .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7AA08318-B741-4F50-B20C-CA3909F0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54102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engineer : public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 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//------------------ 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 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//------------------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cxnSp>
        <p:nvCxnSpPr>
          <p:cNvPr id="36870" name="AutoShape 6">
            <a:extLst>
              <a:ext uri="{FF2B5EF4-FFF2-40B4-BE49-F238E27FC236}">
                <a16:creationId xmlns:a16="http://schemas.microsoft.com/office/drawing/2014/main" id="{D7F133AA-0FB3-4709-90A8-2D7879781B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3048000"/>
            <a:ext cx="838200" cy="1588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7161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293415E3-0D10-40C3-B819-DEAA3D6F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УДАМШИХ КЛАССЫН ТОДОРХОЙЛОЛТ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F64595B-125F-4600-BA35-2EA7478D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Удамших </a:t>
            </a:r>
            <a:r>
              <a:rPr lang="mn-MN" altLang="en-US" sz="2000"/>
              <a:t>горим: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936220-08B5-428F-B985-4B19E43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0379B06-6ABF-4DC0-A135-5E22797E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1"/>
            <a:ext cx="8305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cs typeface="Arial" panose="020B0604020202020204" pitchFamily="34" charset="0"/>
              </a:rPr>
              <a:t>Private</a:t>
            </a:r>
          </a:p>
          <a:p>
            <a:pPr algn="just"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en-US" altLang="en-US" sz="2000">
                <a:cs typeface="Arial" panose="020B0604020202020204" pitchFamily="34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596671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E95EFFA0-E926-4A1F-A165-35E73298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private, public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protected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84418E1-1FB1-4EBD-8343-98C3EF56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Ханддаг байхын тулд . . . </a:t>
            </a:r>
            <a:r>
              <a:rPr lang="mn-MN" altLang="en-US" sz="2000"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5E1D45B-DA17-4217-A29C-D3DEA988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1"/>
            <a:ext cx="8305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 хувьсагчийг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гэж тодорхойлж болно</a:t>
            </a:r>
            <a:r>
              <a:rPr lang="mn-MN" altLang="en-US" sz="2000"/>
              <a:t>. 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2224221-EA24-443D-9502-CA0FF665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1"/>
            <a:ext cx="8305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Гэвч энэ шийдэл нь тийм ч сайн арга биш, учир нь. . 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9E6230A-72F5-4873-A16E-FE205292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1"/>
            <a:ext cx="8305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Сайн шийдэл бол түүнийг </a:t>
            </a:r>
            <a:r>
              <a:rPr lang="en-US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protected</a:t>
            </a:r>
            <a:r>
              <a:rPr lang="en-US" altLang="en-US" sz="2000"/>
              <a:t> </a:t>
            </a:r>
            <a:r>
              <a:rPr lang="mn-MN" altLang="en-US" sz="2000"/>
              <a:t>гэж тодорхойлох юм.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C30B269F-A33A-4BF9-9455-02AE4C15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46482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char name [13];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int basicpay;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int allowance;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solidFill>
                  <a:srgbClr val="00CC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protected: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int grosspay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public :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// 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579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04795E11-F54B-4B87-9872-FB1F80E4E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protected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A869AE-671B-4DE4-B29C-F9AC7D16B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</a:t>
            </a:r>
            <a:r>
              <a:rPr lang="en-US" altLang="en-US" sz="2000">
                <a:cs typeface="Arial" panose="020B0604020202020204" pitchFamily="34" charset="0"/>
              </a:rPr>
              <a:t>private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үед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F085118-A2BB-4F39-B5BA-15CDB4E5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түүний р</a:t>
            </a:r>
            <a:r>
              <a:rPr lang="en-US" altLang="en-US" sz="2000"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</a:t>
            </a:r>
            <a:r>
              <a:rPr lang="en-US" altLang="en-US" sz="2000">
                <a:cs typeface="Arial" panose="020B0604020202020204" pitchFamily="34" charset="0"/>
              </a:rPr>
              <a:t>private</a:t>
            </a:r>
            <a:r>
              <a:rPr lang="mn-MN" altLang="en-US" sz="2000">
                <a:cs typeface="Arial" panose="020B0604020202020204" pitchFamily="34" charset="0"/>
              </a:rPr>
              <a:t> гишүүд болох тул ийм гишүүдэд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функцаас хандаж болно. 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320762F-69B5-4F2F-9644-43EF473C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Харин ийм гишүүд</a:t>
            </a:r>
            <a:r>
              <a:rPr lang="mn-MN" altLang="en-US" sz="2000"/>
              <a:t> рүү</a:t>
            </a:r>
            <a:r>
              <a:rPr lang="mn-MN" altLang="en-US" sz="2000">
                <a:cs typeface="Arial" panose="020B0604020202020204" pitchFamily="34" charset="0"/>
              </a:rPr>
              <a:t>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классаас 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классын гишүүн функц хандаж чадахгүй, учир нь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0F8C17EA-90A8-4DE1-8336-4FCD7F04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24201"/>
            <a:ext cx="4114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private</a:t>
            </a:r>
            <a:r>
              <a:rPr lang="mn-MN" altLang="en-US" sz="2000">
                <a:cs typeface="Arial" panose="020B0604020202020204" pitchFamily="34" charset="0"/>
              </a:rPr>
              <a:t> гишүүд огт удамшдаггүй.</a:t>
            </a:r>
          </a:p>
        </p:txBody>
      </p:sp>
    </p:spTree>
    <p:extLst>
      <p:ext uri="{BB962C8B-B14F-4D97-AF65-F5344CB8AC3E}">
        <p14:creationId xmlns:p14="http://schemas.microsoft.com/office/powerpoint/2010/main" val="2800913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F5653078-1A7B-432E-ADB2-F15FC3FB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protected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5FDBEF2-4BB8-4BB9-8BFA-D4FEC559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2514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BB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int aa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protected: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00CC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bb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8B0A0B1-75EF-40ED-BB32-1A1DA41C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066800"/>
            <a:ext cx="3581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CC : private BB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--------------------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0596B40-0F79-4AAA-A581-A9DA68282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066800"/>
            <a:ext cx="2514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CC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00CC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bb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BD3BCB8B-89C0-49EA-BCB4-CBD0AF44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3429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DD : private CC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-------------------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E90803D6-F897-4237-ACF9-80D6E093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3581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DD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--------------------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025539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9884E8DD-0231-44C7-849F-40DF8A92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protected-3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55B7E0D-4BBD-4337-BB9B-A719B198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</a:t>
            </a:r>
            <a:r>
              <a:rPr lang="en-US" altLang="en-US" sz="2000">
                <a:cs typeface="Arial" panose="020B0604020202020204" pitchFamily="34" charset="0"/>
              </a:rPr>
              <a:t>public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үед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41C3B4-C792-4BFD-B948-D25FFF81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түүний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</a:t>
            </a: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болох тул ийм гишүүдэд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функцаас хандаж болно.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84AF010-29C8-45C9-A2AC-3B42FA84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И</a:t>
            </a:r>
            <a:r>
              <a:rPr lang="mn-MN" altLang="en-US" sz="2000">
                <a:cs typeface="Arial" panose="020B0604020202020204" pitchFamily="34" charset="0"/>
              </a:rPr>
              <a:t>йм гишүүд</a:t>
            </a:r>
            <a:r>
              <a:rPr lang="mn-MN" altLang="en-US" sz="2000"/>
              <a:t> рүү</a:t>
            </a:r>
            <a:r>
              <a:rPr lang="mn-MN" altLang="en-US" sz="2000">
                <a:cs typeface="Arial" panose="020B0604020202020204" pitchFamily="34" charset="0"/>
              </a:rPr>
              <a:t>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классаас 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классын гишүүн функц хандаж чад</a:t>
            </a:r>
            <a:r>
              <a:rPr lang="mn-MN" altLang="en-US" sz="2000"/>
              <a:t>на</a:t>
            </a:r>
            <a:r>
              <a:rPr lang="mn-MN" altLang="en-US" sz="2000">
                <a:cs typeface="Arial" panose="020B0604020202020204" pitchFamily="34" charset="0"/>
              </a:rPr>
              <a:t>, учир нь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0349C35-D64F-4D87-82C3-8C4F512A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1"/>
            <a:ext cx="5486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гишүүд </a:t>
            </a:r>
            <a:r>
              <a:rPr lang="mn-MN" altLang="en-US" sz="2000"/>
              <a:t>цааш</a:t>
            </a:r>
            <a:r>
              <a:rPr lang="mn-MN" altLang="en-US" sz="2000">
                <a:cs typeface="Arial" panose="020B0604020202020204" pitchFamily="34" charset="0"/>
              </a:rPr>
              <a:t> удамш</a:t>
            </a:r>
            <a:r>
              <a:rPr lang="mn-MN" altLang="en-US" sz="2000"/>
              <a:t>ина</a:t>
            </a:r>
            <a:r>
              <a:rPr lang="mn-MN" altLang="en-US" sz="200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003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6B268FDD-25AE-43AA-A9CB-486FF823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Ү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йлчлэх горим: protected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77C8755-54AF-491D-B99C-ECB0C588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2514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BB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int aa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protected: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int bb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-------------------------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 ;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BD9D701-9B06-4958-B2C1-A8E24497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066800"/>
            <a:ext cx="2743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CC : public BB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----------------------------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 ;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7205A98-4689-4C5C-929A-0DB69AE7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066800"/>
            <a:ext cx="2286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CC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protected: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int bb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-----------------------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 ;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FE74840-791A-4E84-A62B-14C09C05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2743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DD : private CC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----------------------------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 ;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93223CBC-98F1-40F6-A8D0-B02DEB4F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2743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class DD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00CC99"/>
                </a:solidFill>
                <a:cs typeface="Arial" panose="020B0604020202020204" pitchFamily="34" charset="0"/>
              </a:rPr>
              <a:t>int bb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----------------------------</a:t>
            </a:r>
          </a:p>
          <a:p>
            <a:pPr>
              <a:buClrTx/>
              <a:buFontTx/>
              <a:buNone/>
            </a:pPr>
            <a:r>
              <a:rPr lang="mn-MN" altLang="en-US" sz="2000"/>
              <a:t>  </a:t>
            </a:r>
            <a:r>
              <a:rPr lang="en-US" altLang="en-US" sz="2000">
                <a:cs typeface="Arial" panose="020B0604020202020204" pitchFamily="34" charset="0"/>
              </a:rPr>
              <a:t>----------------------------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2695316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24528ABD-EBCB-466A-8289-8D240D02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protected горим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6E35914-5302-4E81-91CA-F0E10AD3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3048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protected: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chat name [13];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grosspay;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public: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showdata();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3D7AD0-C569-42EA-872E-8287FC4A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1"/>
            <a:ext cx="51054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void employee :: getdata( )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cout&lt;&lt; “\nEnter the Employee Name:“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gets (name)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cout &lt;&lt; “\nEnter the Basic Pay : “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cin &gt;&gt; basicpay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cout &lt;&lt; “\n Enter the Allowance : “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 cin &gt;&gt; allowance ;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73E0B9B-B386-438C-81A6-8D79FD47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14801"/>
            <a:ext cx="5105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void employee :: showdata()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 cout &lt;&lt; setw (13) &lt;&lt; name ;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 cout &lt;&lt; setw (8) &lt;&lt; basicpay ;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 cout &lt;&lt; setw (12) &lt;&lt; allowance ;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77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879A90BC-6C8D-4BB7-AE85-433272BA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protected горим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906A1DD-81D7-4028-B939-2A5CC181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14400"/>
            <a:ext cx="5334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engineer : public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private: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bonus;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 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F4C73FB-8FF5-4A5B-B659-C0288BF6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28800"/>
            <a:ext cx="5105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engineer :: getdata( 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employee::getdata();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&lt;&lt;“\nEnter the Bonus: “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cin &gt;&gt; bonus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770CF82A-44A0-43AB-ABDE-DF510561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03713"/>
            <a:ext cx="6858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engineer :: showdata()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grosspay = basicpay + allowance + bonus ;</a:t>
            </a:r>
          </a:p>
          <a:p>
            <a:pPr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setw(8) &lt;&lt; bonus;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setw(8) &lt;&lt; grosspay;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7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0592867C-707A-41B0-949C-070A4769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protected горим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2A45357-A3FF-4EF7-914A-EE8DC53B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3581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с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lrscr 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engineer en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en.getdata 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 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en.showdata 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getch 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E2A6C325-F346-455C-821F-2D0D0102E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4876801"/>
          <a:ext cx="60674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4238095" imgH="1076475" progId="">
                  <p:embed/>
                </p:oleObj>
              </mc:Choice>
              <mc:Fallback>
                <p:oleObj r:id="rId4" imgW="4238095" imgH="1076475" progId="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E2A6C325-F346-455C-821F-2D0D0102E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76801"/>
                        <a:ext cx="6067425" cy="122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1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78E77D8-9C1D-4FAF-9F2C-88D95437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Удамших классын хандалтын горим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9D2B5E15-219C-4F73-91F8-0643E2FC4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838200"/>
          <a:ext cx="6705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4439270" imgH="2133898" progId="">
                  <p:embed/>
                </p:oleObj>
              </mc:Choice>
              <mc:Fallback>
                <p:oleObj r:id="rId4" imgW="4439270" imgH="2133898" progId="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9D2B5E15-219C-4F73-91F8-0643E2FC4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6705600" cy="3657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86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18350639-0072-45CC-B52C-20C3681F1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Удамших классын хандалтын горим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-2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7E4D10BD-6195-4FBA-9FC6-5DDBA4BD8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143000"/>
          <a:ext cx="4724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4191585" imgH="1171429" progId="">
                  <p:embed/>
                </p:oleObj>
              </mc:Choice>
              <mc:Fallback>
                <p:oleObj r:id="rId4" imgW="4191585" imgH="1171429" progId="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7E4D10BD-6195-4FBA-9FC6-5DDBA4BD8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0"/>
                        <a:ext cx="4724400" cy="160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3">
            <a:extLst>
              <a:ext uri="{FF2B5EF4-FFF2-40B4-BE49-F238E27FC236}">
                <a16:creationId xmlns:a16="http://schemas.microsoft.com/office/drawing/2014/main" id="{0D88FCD9-93D0-49FF-BC20-41FD7687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4201"/>
            <a:ext cx="815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Дүгнэлт: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3D39722-26AA-4050-AB79-68B92474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17926"/>
            <a:ext cx="8153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Олон классын эх класс болох класс тодорхойлохдоо удамших класс нь заавал хандах эрхтэй байх гишүүн элементүүдийг р</a:t>
            </a:r>
            <a:r>
              <a:rPr lang="en-US" altLang="en-US" sz="2000"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биш харин р</a:t>
            </a:r>
            <a:r>
              <a:rPr lang="en-US" altLang="en-US" sz="2000">
                <a:cs typeface="Arial" panose="020B0604020202020204" pitchFamily="34" charset="0"/>
              </a:rPr>
              <a:t>rotected</a:t>
            </a:r>
            <a:r>
              <a:rPr lang="mn-MN" altLang="en-US" sz="2000">
                <a:cs typeface="Arial" panose="020B0604020202020204" pitchFamily="34" charset="0"/>
              </a:rPr>
              <a:t> шинжтэй гэвэл зохино.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159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87AA5B9-1764-473F-8CA7-9B86BC2F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C786F53-6A8A-4E20-AAE4-30EB0A41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229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derived_class : private base_class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data_members 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member_functions ;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 ;</a:t>
            </a:r>
            <a:r>
              <a:rPr lang="en-GB" altLang="en-US" sz="2000"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3FCA0AD-E458-4BB9-B4EC-40E8D512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р</a:t>
            </a:r>
            <a:r>
              <a:rPr lang="en-US" altLang="en-US" sz="2000"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горимоор удамшиж байвал эх классын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 удамшиж шинээр ү</a:t>
            </a:r>
            <a:r>
              <a:rPr lang="en-US" altLang="en-US" sz="2000">
                <a:cs typeface="Arial" panose="020B0604020202020204" pitchFamily="34" charset="0"/>
              </a:rPr>
              <a:t>ү</a:t>
            </a:r>
            <a:r>
              <a:rPr lang="mn-MN" altLang="en-US" sz="2000">
                <a:cs typeface="Arial" panose="020B0604020202020204" pitchFamily="34" charset="0"/>
              </a:rPr>
              <a:t>сэх классын 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 болно</a:t>
            </a:r>
            <a:r>
              <a:rPr lang="en-GB" altLang="en-US" sz="2000"/>
              <a:t>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CF6AA13-57C9-49C5-8F3A-72CD03F6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22725"/>
            <a:ext cx="82296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О</a:t>
            </a:r>
            <a:r>
              <a:rPr lang="mn-MN" altLang="en-US" sz="2000">
                <a:cs typeface="Arial" panose="020B0604020202020204" pitchFamily="34" charset="0"/>
              </a:rPr>
              <a:t>бъект классынхаа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гишүүдэд шууд хандаж чадахгүй. 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</a:rPr>
              <a:t>удамших</a:t>
            </a:r>
            <a:r>
              <a:rPr lang="mn-MN" altLang="en-US"/>
              <a:t> классын объект эх классынхаа </a:t>
            </a:r>
            <a:r>
              <a:rPr lang="mn-MN" altLang="en-US">
                <a:solidFill>
                  <a:srgbClr val="3333CC"/>
                </a:solidFill>
              </a:rPr>
              <a:t>р</a:t>
            </a:r>
            <a:r>
              <a:rPr lang="en-US" altLang="en-US">
                <a:solidFill>
                  <a:srgbClr val="3333CC"/>
                </a:solidFill>
              </a:rPr>
              <a:t>ublic</a:t>
            </a:r>
            <a:r>
              <a:rPr lang="mn-MN" altLang="en-US"/>
              <a:t> гишүүдэд хандаж чадахгүй. </a:t>
            </a:r>
          </a:p>
        </p:txBody>
      </p:sp>
    </p:spTree>
    <p:extLst>
      <p:ext uri="{BB962C8B-B14F-4D97-AF65-F5344CB8AC3E}">
        <p14:creationId xmlns:p14="http://schemas.microsoft.com/office/powerpoint/2010/main" val="3117763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319C193A-B7B2-4344-B4B8-5D8EC11B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9D9B502-BC69-40CA-ACCE-F26339973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1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/>
              <a:t>К</a:t>
            </a:r>
            <a:r>
              <a:rPr lang="mn-MN" altLang="en-US" sz="2000">
                <a:cs typeface="Arial" panose="020B0604020202020204" pitchFamily="34" charset="0"/>
              </a:rPr>
              <a:t>лассынхаа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гишүүдэд гишүүн функц нь хандаж болох тул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E5C874-0C0C-4648-A2E9-A4C241EA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классынхаа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ublic</a:t>
            </a:r>
            <a:r>
              <a:rPr lang="mn-MN" altLang="en-US" sz="2000">
                <a:cs typeface="Arial" panose="020B0604020202020204" pitchFamily="34" charset="0"/>
              </a:rPr>
              <a:t> гишүүдэд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гишүүн функц</a:t>
            </a:r>
            <a:r>
              <a:rPr lang="mn-MN" altLang="en-US" sz="2000"/>
              <a:t> </a:t>
            </a:r>
            <a:r>
              <a:rPr lang="mn-MN" altLang="en-US" sz="2000">
                <a:cs typeface="Arial" panose="020B0604020202020204" pitchFamily="34" charset="0"/>
              </a:rPr>
              <a:t>хандана.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032CA6F-78E9-4487-BE75-9770A99B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тохиолдолд эх классын р</a:t>
            </a:r>
            <a:r>
              <a:rPr lang="en-US" altLang="en-US" sz="2000"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 огт удамшдаггүй. 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B30AF42-46C4-4206-A204-0FBAA7E2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1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</a:t>
            </a:r>
            <a:r>
              <a:rPr lang="mn-MN" altLang="en-US" sz="2000"/>
              <a:t>ймд </a:t>
            </a:r>
            <a:r>
              <a:rPr lang="mn-MN" altLang="en-US" sz="2000">
                <a:cs typeface="Arial" panose="020B0604020202020204" pitchFamily="34" charset="0"/>
              </a:rPr>
              <a:t>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гишүүд эх классынхаа </a:t>
            </a:r>
            <a:r>
              <a:rPr lang="mn-MN" altLang="en-US" sz="2000">
                <a:solidFill>
                  <a:srgbClr val="3333CC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>
                <a:solidFill>
                  <a:srgbClr val="3333CC"/>
                </a:solidFill>
                <a:cs typeface="Arial" panose="020B0604020202020204" pitchFamily="34" charset="0"/>
              </a:rPr>
              <a:t>rivate</a:t>
            </a:r>
            <a:r>
              <a:rPr lang="mn-MN" altLang="en-US" sz="2000">
                <a:cs typeface="Arial" panose="020B0604020202020204" pitchFamily="34" charset="0"/>
              </a:rPr>
              <a:t> гишүүдэд хандаж чадахгүй.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561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5CDF18E9-19DB-4C0D-9550-5F584C7C8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-3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BBA7855-A5D8-43C2-BD73-DBF9C715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Эх класс </a:t>
            </a:r>
            <a:r>
              <a:rPr lang="en-US" altLang="en-US" sz="2000">
                <a:cs typeface="Arial" panose="020B0604020202020204" pitchFamily="34" charset="0"/>
              </a:rPr>
              <a:t>private</a:t>
            </a:r>
            <a:r>
              <a:rPr lang="mn-MN" altLang="en-US" sz="2000">
                <a:cs typeface="Arial" panose="020B0604020202020204" pitchFamily="34" charset="0"/>
              </a:rPr>
              <a:t> горимоор удамших үед түүний </a:t>
            </a:r>
            <a:r>
              <a:rPr lang="mn-MN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р</a:t>
            </a: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rotected</a:t>
            </a:r>
            <a:r>
              <a:rPr lang="mn-MN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гишүүд удамш</a:t>
            </a:r>
            <a:r>
              <a:rPr lang="mn-MN" altLang="en-US" sz="2000"/>
              <a:t>их</a:t>
            </a:r>
            <a:r>
              <a:rPr lang="mn-MN" altLang="en-US" sz="2000">
                <a:cs typeface="Arial" panose="020B0604020202020204" pitchFamily="34" charset="0"/>
              </a:rPr>
              <a:t> классын </a:t>
            </a:r>
            <a:r>
              <a:rPr lang="en-US" altLang="en-US" sz="2000">
                <a:cs typeface="Arial" panose="020B0604020202020204" pitchFamily="34" charset="0"/>
              </a:rPr>
              <a:t>private</a:t>
            </a:r>
            <a:r>
              <a:rPr lang="mn-MN" altLang="en-US" sz="2000">
                <a:cs typeface="Arial" panose="020B0604020202020204" pitchFamily="34" charset="0"/>
              </a:rPr>
              <a:t> гишүүд болно.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ийм гишүүдэд удамш</a:t>
            </a:r>
            <a:r>
              <a:rPr lang="mn-MN" altLang="en-US" sz="2000"/>
              <a:t>их </a:t>
            </a:r>
            <a:r>
              <a:rPr lang="mn-MN" altLang="en-US" sz="2000">
                <a:cs typeface="Arial" panose="020B0604020202020204" pitchFamily="34" charset="0"/>
              </a:rPr>
              <a:t>классын гишүүн функц</a:t>
            </a:r>
            <a:r>
              <a:rPr lang="mn-MN" altLang="en-US" sz="2000"/>
              <a:t>ээс</a:t>
            </a:r>
            <a:r>
              <a:rPr lang="mn-MN" altLang="en-US" sz="2000">
                <a:cs typeface="Arial" panose="020B0604020202020204" pitchFamily="34" charset="0"/>
              </a:rPr>
              <a:t> хандаж болно.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9FBD5D5C-32BB-4880-9166-FCA582BA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200400"/>
            <a:ext cx="4981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29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61AC9F0D-7AD4-4E81-8AEE-208CBE28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-4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DBDFD28B-7FC2-4832-B97C-080C2ABB8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143000"/>
          <a:ext cx="6553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4428571" imgH="1762371" progId="">
                  <p:embed/>
                </p:oleObj>
              </mc:Choice>
              <mc:Fallback>
                <p:oleObj r:id="rId4" imgW="4428571" imgH="1762371" progId="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DBDFD28B-7FC2-4832-B97C-080C2ABB8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6553200" cy="2514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15E4213-7E90-46C3-9C18-B1C914BA2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6477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4382112" imgH="1047619" progId="">
                  <p:embed/>
                </p:oleObj>
              </mc:Choice>
              <mc:Fallback>
                <p:oleObj r:id="rId6" imgW="4382112" imgH="1047619" progId="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D15E4213-7E90-46C3-9C18-B1C914BA2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6477000" cy="175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133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59C85DCC-B184-4EC3-A216-E397AB4F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-5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3BEBCBF-F56E-4BEC-9A82-28C29FDE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560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324AC99D-0E95-4FE4-A728-3C5188B8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1FD8FF4-1482-48E6-B06C-F7D41AD8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8229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class BB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aa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protected: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bb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cc ; 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2352149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01B7B53-3D4E-4837-8CCF-569D8544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Private горимоор удамших класс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ын жишээ-2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0ADEC7C-747F-45F8-BEC9-260ED378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8229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DD : private BB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AA239EF-EF3F-4118-8819-E901B371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59163"/>
            <a:ext cx="82296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class DD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 private: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bb ;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cc ; 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 ----------------------------</a:t>
            </a:r>
          </a:p>
          <a:p>
            <a:pPr algn="just"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  <a:r>
              <a:rPr lang="en-GB" altLang="en-US" sz="2000" dirty="0"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628" name="AutoShape 4">
            <a:extLst>
              <a:ext uri="{FF2B5EF4-FFF2-40B4-BE49-F238E27FC236}">
                <a16:creationId xmlns:a16="http://schemas.microsoft.com/office/drawing/2014/main" id="{44B53159-0931-49ED-B7AC-7DBF5798B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1" y="2514600"/>
            <a:ext cx="3175" cy="1066800"/>
          </a:xfrm>
          <a:prstGeom prst="straightConnector1">
            <a:avLst/>
          </a:prstGeom>
          <a:noFill/>
          <a:ln w="9360" cap="sq">
            <a:solidFill>
              <a:srgbClr val="00CC98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755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96B1BC98-5A5D-49BF-8A8A-9CE434936ADA}"/>
</file>

<file path=customXml/itemProps2.xml><?xml version="1.0" encoding="utf-8"?>
<ds:datastoreItem xmlns:ds="http://schemas.openxmlformats.org/officeDocument/2006/customXml" ds:itemID="{45C7376B-AA44-4590-A081-AABFA177E784}"/>
</file>

<file path=customXml/itemProps3.xml><?xml version="1.0" encoding="utf-8"?>
<ds:datastoreItem xmlns:ds="http://schemas.openxmlformats.org/officeDocument/2006/customXml" ds:itemID="{494A0A04-4A84-4DB1-8F6E-E5BBA1FF1781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1373</Words>
  <Application>Microsoft Macintosh PowerPoint</Application>
  <PresentationFormat>Widescreen</PresentationFormat>
  <Paragraphs>292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Noto Sans CJK SC Regular</vt:lpstr>
      <vt:lpstr>Tahoma</vt:lpstr>
      <vt:lpstr>Times New Roman Mon</vt:lpstr>
      <vt:lpstr>Wingdings</vt:lpstr>
      <vt:lpstr>Office Theme</vt:lpstr>
      <vt:lpstr>Удамшлын горим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2020-09-07T14:46:06Z</dcterms:created>
  <dcterms:modified xsi:type="dcterms:W3CDTF">2021-04-20T09:50:37Z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