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98" r:id="rId3"/>
    <p:sldId id="290" r:id="rId4"/>
    <p:sldId id="291" r:id="rId5"/>
    <p:sldId id="293" r:id="rId6"/>
    <p:sldId id="295" r:id="rId7"/>
    <p:sldId id="275" r:id="rId8"/>
    <p:sldId id="289" r:id="rId9"/>
    <p:sldId id="276" r:id="rId10"/>
    <p:sldId id="277" r:id="rId11"/>
    <p:sldId id="280" r:id="rId12"/>
    <p:sldId id="281" r:id="rId13"/>
    <p:sldId id="282" r:id="rId14"/>
    <p:sldId id="283" r:id="rId15"/>
    <p:sldId id="258" r:id="rId16"/>
    <p:sldId id="263" r:id="rId17"/>
    <p:sldId id="261" r:id="rId18"/>
    <p:sldId id="285" r:id="rId19"/>
    <p:sldId id="287" r:id="rId20"/>
    <p:sldId id="299" r:id="rId21"/>
    <p:sldId id="288" r:id="rId22"/>
    <p:sldId id="259" r:id="rId23"/>
    <p:sldId id="260" r:id="rId24"/>
    <p:sldId id="262" r:id="rId25"/>
    <p:sldId id="257" r:id="rId26"/>
    <p:sldId id="300" r:id="rId27"/>
    <p:sldId id="301" r:id="rId28"/>
    <p:sldId id="302" r:id="rId29"/>
    <p:sldId id="307" r:id="rId30"/>
    <p:sldId id="303" r:id="rId31"/>
    <p:sldId id="304" r:id="rId32"/>
    <p:sldId id="3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0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5F3D-B2D5-2F4C-B7C5-5A3A7A0FBAB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384D1-5AE2-954C-8E77-E64C226AE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7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97026085-D522-4F76-B0C6-4400DE1880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E22570F-C7B7-4107-AC35-DA51572EC7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270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63D45D71-101C-43FC-B9E0-FAA79BC087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751C050-BBE3-4DF1-8CA7-3F3912B6BA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23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BA1644B1-3EC5-4DE0-A3E8-FF059DD2CC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84162E4-09B7-4E7F-B499-911FD0276F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12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483233D2-758D-4808-89B9-FF980A15F5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53B8B3E-EDCC-4CC5-9408-2FBDFC2F5CF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68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19A3A529-1D71-4AD5-95A9-829837A0B8C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0EA6318-F1AC-4C9A-9BDD-9125766AD8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44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ABD01F8C-E29C-413F-85A8-BBDA430E97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47053685-643F-49FD-9697-483AFEAFA8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59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744BBBCE-0073-43C6-8521-C003FAF6D3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21421334-A2F0-463F-B608-15EABE2A0A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38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7150D419-742E-4C51-B988-49D6C16DD32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37B3A7A-362E-4C40-9947-8FF20F9A3D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9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63D45D71-101C-43FC-B9E0-FAA79BC087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751C050-BBE3-4DF1-8CA7-3F3912B6BA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91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63D45D71-101C-43FC-B9E0-FAA79BC087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751C050-BBE3-4DF1-8CA7-3F3912B6BA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65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091E-54E8-CC44-B119-5937A3D7B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560A1-E510-2B4B-ABF2-4AB698449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1E36-F554-914C-B567-FACEA753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FD86-B53A-ED47-887F-B54E0F7E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30D8-20AA-9C4B-9AAC-CC2178B6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24F7-01F7-D84C-A03C-D1AF5ADC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7E52C-4497-D948-9238-B39E8DD8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CC65-7768-7944-8688-04659A8C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0628-82E1-6944-ABEE-6DEAAF81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9EAC-4717-BF48-B1F8-59E8042F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88D04-580A-444F-9982-5C63EB5DF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38696-71D3-044B-9379-52785D4A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BF08B-88D2-8147-8953-AEBF1A2F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3F8F-4DAF-9C44-8830-B709EF5E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3579-873D-B943-99B5-28309547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D629-E525-294A-8BB1-648036A0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1A4D-E138-F940-A8CD-2FDFDAA0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8933-D960-0E45-AC62-AA2639A8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A136-A5CA-0F48-8B04-8FC24153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ADA7-07CF-A545-B7BA-8C3E7196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F46E-5DD3-5E40-A8F9-9829A90B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93D7F-7461-374F-89C7-C2464F9E7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CC218-0480-D643-BFE5-D158AA39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CDC3-8598-4D45-A5C3-0614FC45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DFBE8-90E6-8741-914A-3567E539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2A23-9489-4D49-81D2-29547D7E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1DBD-CA03-0E47-B8CC-7A89AD98C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E48F3-B55D-D14E-9B91-B208B6C4D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BA94F-BA2B-5E4F-BDD6-B3360E0D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46D2A-C8CB-5E45-A517-BA20AB16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15D8E-CA53-CF41-87EA-6BD90053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69C1-9D51-3B40-913C-9065BD2D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0BA44-1293-7F4A-BFEB-195C0080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74756-9644-8748-B361-CA4ED77B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B1DDB-83F8-964B-9C9E-53EF24898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E4AF0-39BD-0147-9690-58CDADD11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93719-132D-6344-B751-02647F71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558F6-568B-A240-972A-1B25998C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452E9-D40D-D64F-B614-61EB7E33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0D63-92D2-6F43-A45F-CBD49C0E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41923-FDCE-0B45-9750-56492F26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61778-EFFC-FB45-A748-A8DCC5E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D0F26-7AF3-9B44-BD67-99325B4C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7622E-AF1A-6C4B-91B8-711E1136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AB281-29C2-3343-B416-7623E351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21DBA-11C0-6C4F-8FFF-9832B35C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5918-757B-B348-A7F7-CC8AD879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0BAE-223D-C346-9421-44199A31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F5340-CFA5-0D4A-B2E1-B388CFF0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96DEF-D3E9-5442-8EB8-D96DA77B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A3CC-B039-9C45-9C04-50556725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922FA-1419-8B49-94B3-7406CBD9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126B-8168-E64A-B2FA-34929564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228D6-E053-5C4F-B4AE-E47234B40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46182-CEBF-034E-B96C-A070C3ED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C8155-C522-B14A-A707-7F5E90C1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80260-A037-604B-9BCC-FE3626F8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72F85-DBFD-5E4B-9D90-917B732E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96F7E-A807-2C45-ABF5-96133F49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99873-334C-8047-A871-1ED4853A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4212-3B19-BE4A-9138-9C8D0A9D4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846B-2254-9346-BAA5-0C65511340CB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F2C2-B146-2A4B-90CE-FB30524E6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A5312-3575-034B-BD0B-987396B0F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28329-8BB9-1941-9A2E-0B0C014B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8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23E6-8F5D-D44B-A96D-08EC23024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Класс</a:t>
            </a:r>
            <a:r>
              <a:rPr lang="en-US" dirty="0"/>
              <a:t>, </a:t>
            </a:r>
            <a:r>
              <a:rPr lang="en-US" dirty="0" err="1"/>
              <a:t>объект</a:t>
            </a:r>
            <a:r>
              <a:rPr lang="en-US" dirty="0"/>
              <a:t> </a:t>
            </a:r>
            <a:r>
              <a:rPr lang="en-US" dirty="0" err="1"/>
              <a:t>хоорондын</a:t>
            </a:r>
            <a:r>
              <a:rPr lang="en-US" dirty="0"/>
              <a:t> </a:t>
            </a:r>
            <a:r>
              <a:rPr lang="en-US" dirty="0" err="1"/>
              <a:t>харилцаа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13517-0CF2-5D4D-83D3-6A8F8436E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133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2800" spc="-1" dirty="0" err="1">
                <a:solidFill>
                  <a:srgbClr val="990000"/>
                </a:solidFill>
                <a:latin typeface="Arial Mon"/>
                <a:ea typeface="DejaVu Sans"/>
              </a:rPr>
              <a:t>Холбоо</a:t>
            </a:r>
            <a:r>
              <a:rPr lang="en-US" sz="2800" spc="-1" dirty="0">
                <a:solidFill>
                  <a:srgbClr val="990000"/>
                </a:solidFill>
                <a:latin typeface="Arial Mon"/>
                <a:ea typeface="DejaVu Sans"/>
              </a:rPr>
              <a:t> – ASSOCIATION [1]</a:t>
            </a:r>
            <a:endParaRPr lang="en-US" sz="2800" spc="-1" dirty="0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2" name="Picture 6"/>
          <p:cNvPicPr/>
          <p:nvPr/>
        </p:nvPicPr>
        <p:blipFill>
          <a:blip r:embed="rId2"/>
          <a:stretch/>
        </p:blipFill>
        <p:spPr>
          <a:xfrm>
            <a:off x="1114301" y="3200400"/>
            <a:ext cx="3428280" cy="1799640"/>
          </a:xfrm>
          <a:prstGeom prst="rect">
            <a:avLst/>
          </a:prstGeom>
          <a:ln w="9360">
            <a:noFill/>
          </a:ln>
        </p:spPr>
      </p:pic>
      <p:pic>
        <p:nvPicPr>
          <p:cNvPr id="153" name="Picture 2"/>
          <p:cNvPicPr/>
          <p:nvPr/>
        </p:nvPicPr>
        <p:blipFill>
          <a:blip r:embed="rId3"/>
          <a:stretch/>
        </p:blipFill>
        <p:spPr>
          <a:xfrm>
            <a:off x="5696040" y="2737262"/>
            <a:ext cx="4285440" cy="2590200"/>
          </a:xfrm>
          <a:prstGeom prst="rect">
            <a:avLst/>
          </a:prstGeom>
          <a:ln w="9360"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2590680" y="6334920"/>
            <a:ext cx="73908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800000"/>
                </a:solidFill>
                <a:latin typeface="Tahoma"/>
                <a:ea typeface="DejaVu Sans"/>
              </a:rPr>
              <a:t>UML	unified modeligng language	</a:t>
            </a:r>
            <a:endParaRPr lang="en-US" sz="2800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A953E98B-D314-C141-A518-69BE0D71C53A}"/>
              </a:ext>
            </a:extLst>
          </p:cNvPr>
          <p:cNvSpPr/>
          <p:nvPr/>
        </p:nvSpPr>
        <p:spPr>
          <a:xfrm>
            <a:off x="2286120" y="137160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Эдгээрийн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00664D"/>
                </a:solidFill>
                <a:latin typeface="Arial Mon"/>
                <a:ea typeface="DejaVu Sans"/>
              </a:rPr>
              <a:t>хооронд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сул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холбоо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үүснэ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.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Хоорондоо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бүрэн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хамааралгүй</a:t>
            </a:r>
            <a:endParaRPr lang="en-US" spc="-1" dirty="0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2E86291-489D-0144-BB8D-0C55313486BA}"/>
              </a:ext>
            </a:extLst>
          </p:cNvPr>
          <p:cNvSpPr/>
          <p:nvPr/>
        </p:nvSpPr>
        <p:spPr>
          <a:xfrm>
            <a:off x="2286120" y="182880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Тус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бүрдээ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орших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хугацаатай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,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хооронд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нь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эзэмшлийн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харьцаа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байхгүй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2026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133480" y="609480"/>
            <a:ext cx="815256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Бүрдмэл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- Aggregation </a:t>
            </a:r>
            <a:endParaRPr lang="en-US" sz="3200" spc="-1" dirty="0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2362080" y="1236960"/>
            <a:ext cx="7543080" cy="417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Холбоонд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орж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буй</a:t>
            </a:r>
            <a:r>
              <a:rPr lang="en-US" sz="2000" spc="-1" dirty="0">
                <a:solidFill>
                  <a:srgbClr val="3333CC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3333CC"/>
                </a:solidFill>
                <a:latin typeface="Tahoma"/>
                <a:ea typeface="DejaVu Sans"/>
              </a:rPr>
              <a:t>Объектууд</a:t>
            </a:r>
            <a:r>
              <a:rPr lang="en-US" sz="2000" spc="-1" dirty="0">
                <a:solidFill>
                  <a:srgbClr val="3333CC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шууд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хамааралтай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биш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Has a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lang="en-US" sz="2000" b="1" spc="-1" dirty="0" err="1">
                <a:solidFill>
                  <a:srgbClr val="00664D"/>
                </a:solidFill>
                <a:latin typeface="Tahoma"/>
                <a:ea typeface="DejaVu Sans"/>
              </a:rPr>
              <a:t>тай</a:t>
            </a:r>
            <a:r>
              <a:rPr lang="en-US" sz="2000" b="1" spc="-1" dirty="0">
                <a:solidFill>
                  <a:srgbClr val="00664D"/>
                </a:solidFill>
                <a:latin typeface="Tahoma"/>
                <a:ea typeface="DejaVu Sans"/>
              </a:rPr>
              <a:t>, </a:t>
            </a:r>
            <a:r>
              <a:rPr lang="en-US" sz="2000" b="1" spc="-1" dirty="0" err="1">
                <a:solidFill>
                  <a:srgbClr val="00664D"/>
                </a:solidFill>
                <a:latin typeface="Tahoma"/>
                <a:ea typeface="DejaVu Sans"/>
              </a:rPr>
              <a:t>той</a:t>
            </a:r>
            <a:r>
              <a:rPr lang="en-US" sz="2000" spc="-1" dirty="0" err="1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харьцаа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үүсдэг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Машин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гар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утастай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		1-1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багш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олон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оюутантай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,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олон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багш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нэг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FF0000"/>
                </a:solidFill>
                <a:latin typeface="Tahoma"/>
                <a:ea typeface="DejaVu Sans"/>
              </a:rPr>
              <a:t>оюутан</a:t>
            </a:r>
            <a:r>
              <a:rPr lang="en-US" sz="2000" spc="-1" dirty="0">
                <a:solidFill>
                  <a:srgbClr val="FF0000"/>
                </a:solidFill>
                <a:latin typeface="Tahoma"/>
                <a:ea typeface="DejaVu Sans"/>
              </a:rPr>
              <a:t>	1-n 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	n-1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Машин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олон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зорчигчтой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	1-n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0698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33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Бүрдмэл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- Aggregation [1]</a:t>
            </a:r>
            <a:endParaRPr lang="en-US" sz="3200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2209800" y="1295280"/>
            <a:ext cx="80002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БҮРДМЭЛ ХОЛБОО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нь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холбооны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тусгай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хэлбэр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 </a:t>
            </a:r>
            <a:r>
              <a:rPr lang="en-US" spc="-1" dirty="0">
                <a:solidFill>
                  <a:srgbClr val="660066"/>
                </a:solidFill>
                <a:latin typeface="Arial Mon"/>
                <a:ea typeface="DejaVu Sans"/>
              </a:rPr>
              <a:t>AGGREGATION</a:t>
            </a:r>
            <a:endParaRPr lang="en-US" spc="-1" dirty="0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2209800" y="190512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Олон объект нийлж нэг объект үүсгэхийг хэлнэ.</a:t>
            </a:r>
            <a:endParaRPr lang="en-US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2286120" y="236232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БҮРДҮҮЛБЭР-БҮРДМЭЛ харьцаа үүснэ</a:t>
            </a:r>
            <a:endParaRPr lang="en-US" spc="-1">
              <a:latin typeface="Arial"/>
            </a:endParaRPr>
          </a:p>
        </p:txBody>
      </p:sp>
      <p:pic>
        <p:nvPicPr>
          <p:cNvPr id="173" name="Picture 11"/>
          <p:cNvPicPr/>
          <p:nvPr/>
        </p:nvPicPr>
        <p:blipFill>
          <a:blip r:embed="rId2"/>
          <a:stretch/>
        </p:blipFill>
        <p:spPr>
          <a:xfrm>
            <a:off x="3155552" y="3152753"/>
            <a:ext cx="4587159" cy="2606779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2555211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133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Бүрдмэл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- Aggregation [2]</a:t>
            </a:r>
            <a:endParaRPr lang="en-US" sz="3200" spc="-1" dirty="0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2286120" y="160020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Хөдөлгүүр нь машины хэсэг</a:t>
            </a:r>
            <a:endParaRPr lang="en-US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2286120" y="2133720"/>
            <a:ext cx="8000280" cy="60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Бүрдүүлбэр объект бүр өөр өөрийн орших хугацаатай, гэхдээ тэдгээрийн хооронд эзэмшлийн харьцаа байдаг</a:t>
            </a:r>
            <a:endParaRPr lang="en-US" spc="-1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209800" y="281952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Бүрдүүлбэр объект өөр класст харьяалагдахгүй</a:t>
            </a:r>
            <a:endParaRPr lang="en-US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5428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133480" y="609480"/>
            <a:ext cx="815256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Бүрдмэл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- Aggregation [3]</a:t>
            </a:r>
            <a:endParaRPr lang="en-US" sz="3200" spc="-1" dirty="0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1904880" y="1217520"/>
            <a:ext cx="8403480" cy="5911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800000"/>
                </a:solidFill>
                <a:latin typeface="Tahoma"/>
                <a:ea typeface="DejaVu Sans"/>
              </a:rPr>
              <a:t>Бүрдмэл</a:t>
            </a:r>
            <a:r>
              <a:rPr lang="en-US" sz="2800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z="2800" spc="-1" dirty="0" err="1">
                <a:solidFill>
                  <a:srgbClr val="800000"/>
                </a:solidFill>
                <a:latin typeface="Tahoma"/>
                <a:ea typeface="DejaVu Sans"/>
              </a:rPr>
              <a:t>холбоо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800000"/>
                </a:solidFill>
                <a:latin typeface="Courier New"/>
                <a:ea typeface="DejaVu Sans"/>
              </a:rPr>
              <a:t>Холбооны</a:t>
            </a:r>
            <a:r>
              <a:rPr lang="en-US" spc="-1" dirty="0">
                <a:solidFill>
                  <a:srgbClr val="800000"/>
                </a:solidFill>
                <a:latin typeface="Courier New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Courier New"/>
                <a:ea typeface="DejaVu Sans"/>
              </a:rPr>
              <a:t>тусгай</a:t>
            </a:r>
            <a:r>
              <a:rPr lang="en-US" spc="-1" dirty="0">
                <a:solidFill>
                  <a:srgbClr val="800000"/>
                </a:solidFill>
                <a:latin typeface="Courier New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Courier New"/>
                <a:ea typeface="DejaVu Sans"/>
              </a:rPr>
              <a:t>хэлбэр</a:t>
            </a:r>
            <a:r>
              <a:rPr lang="en-US" b="1" spc="-1" dirty="0">
                <a:solidFill>
                  <a:srgbClr val="800000"/>
                </a:solidFill>
                <a:latin typeface="Courier New"/>
                <a:ea typeface="DejaVu Sans"/>
              </a:rPr>
              <a:t> 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Олон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объект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нийлж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нэг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объект</a:t>
            </a:r>
            <a:r>
              <a:rPr lang="en-US" sz="2000" spc="-1" dirty="0">
                <a:solidFill>
                  <a:srgbClr val="000000"/>
                </a:solidFill>
                <a:latin typeface="Tahoma"/>
                <a:ea typeface="DejaVu Sans"/>
              </a:rPr>
              <a:t>  </a:t>
            </a: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үүсгэнэ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0000"/>
                </a:solidFill>
                <a:latin typeface="Tahoma"/>
                <a:ea typeface="DejaVu Sans"/>
              </a:rPr>
              <a:t>Бүрдүүлбэр-бүрдмэл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Класс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хоорондох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энэ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холбоог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b="1" spc="-1" dirty="0">
                <a:solidFill>
                  <a:srgbClr val="800000"/>
                </a:solidFill>
                <a:latin typeface="Tahoma"/>
                <a:ea typeface="DejaVu Sans"/>
              </a:rPr>
              <a:t>“part of”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буюу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b="1" spc="-1" dirty="0">
                <a:solidFill>
                  <a:srgbClr val="800000"/>
                </a:solidFill>
                <a:latin typeface="Tahoma"/>
                <a:ea typeface="DejaVu Sans"/>
              </a:rPr>
              <a:t>“–</a:t>
            </a:r>
            <a:r>
              <a:rPr lang="en-US" b="1" spc="-1" dirty="0" err="1">
                <a:solidFill>
                  <a:srgbClr val="800000"/>
                </a:solidFill>
                <a:latin typeface="Tahoma"/>
                <a:ea typeface="DejaVu Sans"/>
              </a:rPr>
              <a:t>ийн</a:t>
            </a:r>
            <a:r>
              <a:rPr lang="en-US" b="1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b="1" spc="-1" dirty="0" err="1">
                <a:solidFill>
                  <a:srgbClr val="800000"/>
                </a:solidFill>
                <a:latin typeface="Tahoma"/>
                <a:ea typeface="DejaVu Sans"/>
              </a:rPr>
              <a:t>хэсэг</a:t>
            </a:r>
            <a:r>
              <a:rPr lang="en-US" b="1" spc="-1" dirty="0">
                <a:solidFill>
                  <a:srgbClr val="800000"/>
                </a:solidFill>
                <a:latin typeface="Tahoma"/>
                <a:ea typeface="DejaVu Sans"/>
              </a:rPr>
              <a:t>”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гэдгээр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илэрхийлж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болдог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.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Ийм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хамаарал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,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жишээ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нь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машин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,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түүний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хөдөлгүүр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хооронд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үүснэ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.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Сar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has a part of motor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буюу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машин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хөдөлгүүртэй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,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хөдөлгүүр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машины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бүрдүүлбэр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хэсэг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. 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Бүрдмэл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холбооны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хоёр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талын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объектын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тооны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харьцаа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янз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бүр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байна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.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Жишээ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нь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,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машин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нэг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хөдөлгүүртэй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бол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1-ээс 1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гэсэн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холбоо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 </a:t>
            </a:r>
            <a:r>
              <a:rPr lang="en-US" spc="-1" dirty="0" err="1">
                <a:solidFill>
                  <a:srgbClr val="800000"/>
                </a:solidFill>
                <a:latin typeface="Tahoma"/>
                <a:ea typeface="DejaVu Sans"/>
              </a:rPr>
              <a:t>үүснэ</a:t>
            </a:r>
            <a:r>
              <a:rPr lang="en-US" spc="-1" dirty="0">
                <a:solidFill>
                  <a:srgbClr val="800000"/>
                </a:solidFill>
                <a:latin typeface="Tahoma"/>
                <a:ea typeface="DejaVu Sans"/>
              </a:rPr>
              <a:t>.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274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0160522F-D6D5-4A77-9194-A358293A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934" y="1573213"/>
            <a:ext cx="83820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 dirty="0"/>
              <a:t>Бүрдэл харьцаа нь нарийн бүтэц бүхий класс бүрдүүлэхэд хэрэглэгдэнэ. Класс хооронд эх, дэд класс гэдэг харьцаа байдаггүй. </a:t>
            </a:r>
          </a:p>
          <a:p>
            <a:pPr>
              <a:buClrTx/>
              <a:buFontTx/>
              <a:buNone/>
            </a:pPr>
            <a:endParaRPr lang="mn-MN" altLang="en-US" sz="2000" dirty="0"/>
          </a:p>
          <a:p>
            <a:pPr>
              <a:buClrTx/>
              <a:buFontTx/>
              <a:buNone/>
            </a:pPr>
            <a:r>
              <a:rPr lang="mn-MN" altLang="en-US" sz="2000" dirty="0"/>
              <a:t>Ийм объект нь бусад объектаас бүрддэг. </a:t>
            </a:r>
          </a:p>
          <a:p>
            <a:pPr>
              <a:buClrTx/>
              <a:buFontTx/>
              <a:buNone/>
            </a:pPr>
            <a:endParaRPr lang="mn-MN" altLang="en-US" sz="2000" dirty="0"/>
          </a:p>
          <a:p>
            <a:pPr>
              <a:buClrTx/>
              <a:buFontTx/>
              <a:buNone/>
            </a:pPr>
            <a:r>
              <a:rPr lang="mn-MN" altLang="en-US" sz="2000" dirty="0"/>
              <a:t>Энэ харьцаа бол </a:t>
            </a:r>
            <a:r>
              <a:rPr lang="en-US" altLang="en-US" sz="2000" b="1" dirty="0">
                <a:solidFill>
                  <a:srgbClr val="FF0000"/>
                </a:solidFill>
              </a:rPr>
              <a:t>has-a</a:t>
            </a:r>
            <a:r>
              <a:rPr lang="en-US" altLang="en-US" sz="2000" dirty="0"/>
              <a:t> </a:t>
            </a:r>
            <a:r>
              <a:rPr lang="mn-MN" altLang="en-US" sz="2000" dirty="0"/>
              <a:t>харьцаа юм. Жишээ нь машин хөдөлгүүртэй. Энд машин, мотор бол өөр өөр, биеэ даасан объект. </a:t>
            </a:r>
          </a:p>
          <a:p>
            <a:pPr>
              <a:buClrTx/>
              <a:buFontTx/>
              <a:buNone/>
            </a:pPr>
            <a:endParaRPr lang="mn-MN" altLang="en-US" sz="2000" dirty="0"/>
          </a:p>
          <a:p>
            <a:pPr>
              <a:buClrTx/>
              <a:buFontTx/>
              <a:buNone/>
            </a:pPr>
            <a:r>
              <a:rPr lang="mn-MN" altLang="en-US" sz="2000" dirty="0"/>
              <a:t>Гэхдээ машин бол хөдөлгүүрийг бодвол нарийн бүтэц бүхий объект. </a:t>
            </a:r>
          </a:p>
          <a:p>
            <a:pPr>
              <a:buClrTx/>
              <a:buFontTx/>
              <a:buNone/>
            </a:pPr>
            <a:endParaRPr lang="mn-MN" altLang="en-US" sz="2000" dirty="0"/>
          </a:p>
          <a:p>
            <a:pPr>
              <a:buClrTx/>
              <a:buFontTx/>
              <a:buNone/>
            </a:pPr>
            <a:r>
              <a:rPr lang="mn-MN" altLang="en-US" sz="2000" dirty="0"/>
              <a:t>Өөрийнхөө ээлжинд дэд объект нь бусад объектоос бүрдэж болно.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0BCBD761-D119-9749-A5D9-0EF40C558E81}"/>
              </a:ext>
            </a:extLst>
          </p:cNvPr>
          <p:cNvSpPr/>
          <p:nvPr/>
        </p:nvSpPr>
        <p:spPr>
          <a:xfrm>
            <a:off x="2133480" y="609480"/>
            <a:ext cx="815256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Бүрдмэл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- Aggregation [3]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352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7DE294B-00CC-4D1B-A670-14B6450B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914401"/>
            <a:ext cx="86344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Нэг классын объект нь ондоо классын гишүүн өгөгдөл болдог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has a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харьцааг \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containership or nesting of classess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\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гэх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9E06E08-14B7-4C84-A78A-96EEB1A5F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1828801"/>
            <a:ext cx="86344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Объект олон хэсэгтэй байж болдог.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6359409-53B8-456A-8D2A-47AAC52AB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2438401"/>
            <a:ext cx="86344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Тойрог дотор гурвалжинтай лого байх бол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consist of, has a, part of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харьцаа үүснэ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A9BA20A9-DE15-49F2-BC58-5234A0D8C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3276600"/>
            <a:ext cx="61626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6" name="Rectangle 6">
            <a:extLst>
              <a:ext uri="{FF2B5EF4-FFF2-40B4-BE49-F238E27FC236}">
                <a16:creationId xmlns:a16="http://schemas.microsoft.com/office/drawing/2014/main" id="{F59184D6-D8AC-4D88-A397-C8272A9A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1"/>
            <a:ext cx="83820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Класс хоорондын харьцаа, объект хоорондын харьцаа нь классыг ондоо классаас удамшуулж үүсгэх эсэх, объектон өгөгдөл байх эсэх зэрэг асуудлыг шийдэхэд хэрэглэгдэнэ.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2AE4EC26-DC40-AD4E-AD6C-ED26FE5D3A50}"/>
              </a:ext>
            </a:extLst>
          </p:cNvPr>
          <p:cNvSpPr/>
          <p:nvPr/>
        </p:nvSpPr>
        <p:spPr>
          <a:xfrm>
            <a:off x="1659347" y="246665"/>
            <a:ext cx="815256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Бүрдмэл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- Aggregation [3]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4546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17A87F3-4D0F-4FDF-8F88-6EF6A38E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1627320"/>
            <a:ext cx="86344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Класс хооронд, объект хооронд байх ондоо харьцаа бол 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has a</a:t>
            </a: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mn-M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буюу </a:t>
            </a:r>
            <a:r>
              <a:rPr lang="mn-MN" alt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“тай” </a:t>
            </a:r>
            <a:r>
              <a:rPr lang="mn-M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, “</a:t>
            </a:r>
            <a:r>
              <a:rPr lang="mn-MN" alt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-д ... бий</a:t>
            </a:r>
            <a:r>
              <a:rPr lang="mn-M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” харьцаа юм.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8147A3E-09D3-4BDD-8DAE-FD8108E2E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2861734"/>
            <a:ext cx="86344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нэг классын объект ондоо классын гишүүн өгөгдөл болж байвал, энэ харьцаа үүснэ. 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0185642-C95F-45CE-A1AB-A62AEC403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3852334"/>
            <a:ext cx="86344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Суудлын машин бол машины нэгэн төрөл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47B8089B-2AA3-4B3B-A745-7342B37E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4385734"/>
            <a:ext cx="86344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Машин бүр мотортой. 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6B7229ED-EF67-46E3-B299-438EB190E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5071534"/>
            <a:ext cx="86344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Машины загвар болох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car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классыг тодорхойлохдоо машины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vehicle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классыг ба моторын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engine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классыг тус тус хэрэглэнэ.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93C9400C-328B-A64A-8739-BE273B98F83B}"/>
              </a:ext>
            </a:extLst>
          </p:cNvPr>
          <p:cNvSpPr/>
          <p:nvPr/>
        </p:nvSpPr>
        <p:spPr>
          <a:xfrm>
            <a:off x="1574680" y="348265"/>
            <a:ext cx="815256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Бүрдмэл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- Aggregation [3]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337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133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Бүрдмэл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- Aggregation [4]</a:t>
            </a:r>
            <a:endParaRPr lang="en-US" sz="3200" spc="-1" dirty="0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2209800" y="1295280"/>
            <a:ext cx="8000280" cy="227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Бүрдмэл </a:t>
            </a:r>
            <a:r>
              <a:rPr lang="en-US" spc="-1">
                <a:solidFill>
                  <a:srgbClr val="FF0066"/>
                </a:solidFill>
                <a:latin typeface="Arial"/>
                <a:ea typeface="DejaVu Sans"/>
              </a:rPr>
              <a:t>холбооны</a:t>
            </a: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 тусгай хэлбэр </a:t>
            </a:r>
            <a:r>
              <a:rPr lang="en-US" spc="-1">
                <a:solidFill>
                  <a:srgbClr val="660066"/>
                </a:solidFill>
                <a:latin typeface="Arial Mon"/>
                <a:ea typeface="DejaVu Sans"/>
              </a:rPr>
              <a:t>COMPOSITION</a:t>
            </a: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 цогц бүрдмэл холбоо</a:t>
            </a:r>
            <a:endParaRPr lang="en-US" spc="-1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2209800" y="175248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Дэд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объект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өөрийн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орших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хугацаагүй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, </a:t>
            </a:r>
            <a:r>
              <a:rPr lang="en-US" b="1" spc="-1" dirty="0" err="1">
                <a:solidFill>
                  <a:srgbClr val="FF0066"/>
                </a:solidFill>
                <a:latin typeface="Arial Mon"/>
                <a:ea typeface="DejaVu Sans"/>
              </a:rPr>
              <a:t>эх</a:t>
            </a:r>
            <a:r>
              <a:rPr lang="en-US" b="1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b="1" spc="-1" dirty="0" err="1">
                <a:solidFill>
                  <a:srgbClr val="FF0066"/>
                </a:solidFill>
                <a:latin typeface="Arial Mon"/>
                <a:ea typeface="DejaVu Sans"/>
              </a:rPr>
              <a:t>объект</a:t>
            </a:r>
            <a:r>
              <a:rPr lang="en-US" b="1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b="1" spc="-1" dirty="0" err="1">
                <a:solidFill>
                  <a:srgbClr val="FF0066"/>
                </a:solidFill>
                <a:latin typeface="Arial Mon"/>
                <a:ea typeface="DejaVu Sans"/>
              </a:rPr>
              <a:t>уствал</a:t>
            </a:r>
            <a:r>
              <a:rPr lang="en-US" b="1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бусад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нь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устана</a:t>
            </a:r>
            <a:endParaRPr lang="en-US" spc="-1" dirty="0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2209800" y="228708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Байшин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гэр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,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түүний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өрөө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хоорондын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хамаарал</a:t>
            </a:r>
            <a:endParaRPr lang="en-US" spc="-1" dirty="0">
              <a:latin typeface="Arial"/>
            </a:endParaRPr>
          </a:p>
        </p:txBody>
      </p:sp>
      <p:pic>
        <p:nvPicPr>
          <p:cNvPr id="192" name="Picture 7"/>
          <p:cNvPicPr/>
          <p:nvPr/>
        </p:nvPicPr>
        <p:blipFill>
          <a:blip r:embed="rId2"/>
          <a:stretch/>
        </p:blipFill>
        <p:spPr>
          <a:xfrm>
            <a:off x="190740" y="2819520"/>
            <a:ext cx="6019200" cy="3656880"/>
          </a:xfrm>
          <a:prstGeom prst="rect">
            <a:avLst/>
          </a:prstGeom>
          <a:ln w="9360"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E5F0834-800A-B642-97ED-B869785FD12F}"/>
              </a:ext>
            </a:extLst>
          </p:cNvPr>
          <p:cNvPicPr/>
          <p:nvPr/>
        </p:nvPicPr>
        <p:blipFill rotWithShape="1">
          <a:blip r:embed="rId3"/>
          <a:srcRect l="29649" r="15724"/>
          <a:stretch/>
        </p:blipFill>
        <p:spPr>
          <a:xfrm>
            <a:off x="7484534" y="2999388"/>
            <a:ext cx="1879600" cy="2890772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4237596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133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Бүрдмэл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- Aggregation [5]</a:t>
            </a:r>
            <a:endParaRPr lang="en-US" sz="3200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8" name="Picture 2"/>
          <p:cNvPicPr/>
          <p:nvPr/>
        </p:nvPicPr>
        <p:blipFill rotWithShape="1">
          <a:blip r:embed="rId2"/>
          <a:srcRect b="5852"/>
          <a:stretch/>
        </p:blipFill>
        <p:spPr>
          <a:xfrm>
            <a:off x="2734373" y="2226612"/>
            <a:ext cx="6028147" cy="4631388"/>
          </a:xfrm>
          <a:prstGeom prst="rect">
            <a:avLst/>
          </a:prstGeom>
          <a:ln w="936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507CDE-C0B4-9845-8658-00D5C5CE2A04}"/>
              </a:ext>
            </a:extLst>
          </p:cNvPr>
          <p:cNvSpPr txBox="1"/>
          <p:nvPr/>
        </p:nvSpPr>
        <p:spPr>
          <a:xfrm>
            <a:off x="2607733" y="1371600"/>
            <a:ext cx="635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Expanded composition </a:t>
            </a:r>
            <a:r>
              <a:rPr lang="en-US" dirty="0" err="1"/>
              <a:t>diagramm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198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5E0F-151F-D140-ABC7-6CAAC318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Сэдэв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9AD9-EBB5-DA49-BCDD-016CEEAC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Зурвас</a:t>
            </a:r>
            <a:r>
              <a:rPr lang="en-US" dirty="0"/>
              <a:t> – message</a:t>
            </a:r>
          </a:p>
          <a:p>
            <a:r>
              <a:rPr lang="en-US" dirty="0" err="1"/>
              <a:t>Assosation</a:t>
            </a:r>
            <a:r>
              <a:rPr lang="en-US" dirty="0"/>
              <a:t> - </a:t>
            </a:r>
            <a:r>
              <a:rPr lang="en-US" dirty="0" err="1"/>
              <a:t>холбоо</a:t>
            </a:r>
            <a:endParaRPr lang="en-US" dirty="0"/>
          </a:p>
          <a:p>
            <a:r>
              <a:rPr lang="en-US" dirty="0" err="1"/>
              <a:t>Харьцаа</a:t>
            </a:r>
            <a:r>
              <a:rPr lang="en-US" dirty="0"/>
              <a:t> – aggregation: has a, part of</a:t>
            </a:r>
          </a:p>
          <a:p>
            <a:r>
              <a:rPr lang="en-US" dirty="0" err="1"/>
              <a:t>Бүрдэл</a:t>
            </a:r>
            <a:r>
              <a:rPr lang="en-US" dirty="0"/>
              <a:t> </a:t>
            </a:r>
            <a:r>
              <a:rPr lang="en-US" dirty="0" err="1"/>
              <a:t>харьцаа</a:t>
            </a:r>
            <a:r>
              <a:rPr lang="en-US" dirty="0"/>
              <a:t> – composition: has a, part of</a:t>
            </a:r>
          </a:p>
          <a:p>
            <a:r>
              <a:rPr lang="en-US" dirty="0" err="1"/>
              <a:t>Удамшлын</a:t>
            </a:r>
            <a:r>
              <a:rPr lang="en-US" dirty="0"/>
              <a:t> </a:t>
            </a:r>
            <a:r>
              <a:rPr lang="en-US" dirty="0" err="1"/>
              <a:t>харьцаа</a:t>
            </a:r>
            <a:r>
              <a:rPr lang="en-US" dirty="0"/>
              <a:t> – inheritance, is a, kind of</a:t>
            </a:r>
          </a:p>
          <a:p>
            <a:r>
              <a:rPr lang="en-US" dirty="0"/>
              <a:t>UML class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89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63DF365F-97F1-4CEC-B36E-F37233DB8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КЛАСС ХООРОНДЫН ХАРЬЦАА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F0654572-B87A-471B-862E-BE236128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92200"/>
            <a:ext cx="8458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</a:rPr>
              <a:t>УДАМШИЛ БА БҮРДЭЛ</a:t>
            </a:r>
          </a:p>
          <a:p>
            <a:pPr algn="ctr">
              <a:buClrTx/>
              <a:buFontTx/>
              <a:buNone/>
            </a:pPr>
            <a:r>
              <a:rPr lang="en-US" altLang="en-US" sz="2000">
                <a:solidFill>
                  <a:srgbClr val="990000"/>
                </a:solidFill>
              </a:rPr>
              <a:t>INHERITANCE &amp; COMPOSITION</a:t>
            </a:r>
          </a:p>
          <a:p>
            <a:pPr>
              <a:buClrTx/>
              <a:buFontTx/>
              <a:buNone/>
            </a:pPr>
            <a:endParaRPr lang="mn-MN" altLang="en-US" sz="2000"/>
          </a:p>
          <a:p>
            <a:pPr>
              <a:buClrTx/>
              <a:buFontTx/>
              <a:buNone/>
            </a:pPr>
            <a:r>
              <a:rPr lang="mn-MN" altLang="en-US" sz="2000"/>
              <a:t>Удамшил, бүрдэл бол О</a:t>
            </a:r>
            <a:r>
              <a:rPr lang="en-US" altLang="en-US" sz="2000"/>
              <a:t>bject </a:t>
            </a:r>
            <a:r>
              <a:rPr lang="mn-MN" altLang="en-US" sz="2000"/>
              <a:t>О</a:t>
            </a:r>
            <a:r>
              <a:rPr lang="en-US" altLang="en-US" sz="2000"/>
              <a:t>riented-</a:t>
            </a:r>
            <a:r>
              <a:rPr lang="mn-MN" altLang="en-US" sz="2000"/>
              <a:t>Объект хандлагат  зохиомжинд чухал үүрэг гүйцэтгэдэг ойлголт. </a:t>
            </a:r>
          </a:p>
          <a:p>
            <a:pPr>
              <a:buClrTx/>
              <a:buFontTx/>
              <a:buNone/>
            </a:pPr>
            <a:endParaRPr lang="mn-MN" altLang="en-US" sz="2000"/>
          </a:p>
          <a:p>
            <a:pPr>
              <a:buClrTx/>
              <a:buFontTx/>
              <a:buNone/>
            </a:pPr>
            <a:r>
              <a:rPr lang="mn-MN" altLang="en-US" sz="2000"/>
              <a:t>Зохиомжийн талаар шийдэл гаргах, тухайлбал класс хоорондын харьцаа нь удамшил эсхүл бүрдэл хэлбэрээр байхыг шийдэх нь нилээд хэцүү, туршлага шаардах асуудал юм.</a:t>
            </a:r>
          </a:p>
        </p:txBody>
      </p:sp>
    </p:spTree>
    <p:extLst>
      <p:ext uri="{BB962C8B-B14F-4D97-AF65-F5344CB8AC3E}">
        <p14:creationId xmlns:p14="http://schemas.microsoft.com/office/powerpoint/2010/main" val="1335855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133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Удамшлын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endParaRPr lang="en-US" sz="3200" spc="-1" dirty="0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2209800" y="137160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"/>
                <a:ea typeface="DejaVu Sans"/>
              </a:rPr>
              <a:t>Ерөнхийгөөс нарийсгал</a:t>
            </a:r>
            <a:endParaRPr lang="en-US" spc="-1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2209800" y="190512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Is a, type of</a:t>
            </a:r>
            <a:endParaRPr lang="en-US" spc="-1" dirty="0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2209800" y="2514599"/>
            <a:ext cx="8000280" cy="59673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Класс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,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дэд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класс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хоорондын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нийтлэг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шинжийг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заана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.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Энэ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бол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удамшлын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холбоо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.</a:t>
            </a:r>
            <a:endParaRPr lang="en-US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Машин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бол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тээврийн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хэрэгсэл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41858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D50BA74-FA40-4408-8502-CD873E84B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990601"/>
            <a:ext cx="86344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Эх </a:t>
            </a:r>
            <a:r>
              <a:rPr lang="en-GB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ба удамш</a:t>
            </a:r>
            <a:r>
              <a:rPr lang="mn-MN" altLang="en-US" sz="2000">
                <a:latin typeface="Tahoma" panose="020B0604030504040204" pitchFamily="34" charset="0"/>
              </a:rPr>
              <a:t>их</a:t>
            </a:r>
            <a:r>
              <a:rPr lang="en-GB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 класс хооронд байх харьцаа бол </a:t>
            </a:r>
            <a:r>
              <a:rPr lang="mn-MN" altLang="en-US" sz="2000">
                <a:latin typeface="Tahoma" panose="020B0604030504040204" pitchFamily="34" charset="0"/>
                <a:cs typeface="Times New Roman" panose="02020603050405020304" pitchFamily="18" charset="0"/>
              </a:rPr>
              <a:t>бас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033BD22-9058-45AD-BE62-208999D63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1447801"/>
            <a:ext cx="86344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is a kind of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буюу \... ны\ төрлийнх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юм. 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C26EA40-7EF5-4776-B8A1-6FC15E82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1981201"/>
            <a:ext cx="86344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Ийм харьцаа жишээ </a:t>
            </a:r>
            <a:r>
              <a:rPr lang="mn-MN" altLang="en-US" sz="20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тас-жигүүртний аймаг-амьтны аймаг</a:t>
            </a:r>
            <a:r>
              <a:rPr lang="mn-M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хооронд үүснэ. 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DA0788F-ECBF-4C60-8013-7B7EEE69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2667001"/>
            <a:ext cx="86344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Тас шувуу учраас жигүүртний класс\аймаг\-д, жигүүртэн амьтан учраас амьтны класс\аймаг\-д багтана.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0D90EFD-824F-41D3-A08A-60608880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3657601"/>
            <a:ext cx="86344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Иймээс тас жигүүртний төрөл, тас амьтны төрөл мөн</a:t>
            </a:r>
            <a:r>
              <a:rPr lang="mn-M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     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4F570BBC-FF79-DB44-8FC2-B0F421399D04}"/>
              </a:ext>
            </a:extLst>
          </p:cNvPr>
          <p:cNvSpPr/>
          <p:nvPr/>
        </p:nvSpPr>
        <p:spPr>
          <a:xfrm>
            <a:off x="2048814" y="428433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Удамшлын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[1]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881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D435DCE-1E9B-425C-90D1-9104C729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914401"/>
            <a:ext cx="863441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is a kind of 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бол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‘is a”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 харьцаа юм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1B2D3EE-D953-4F30-B942-DEC9C91D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1524001"/>
            <a:ext cx="86344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Тойрог цэгийн олонлог мөн тул түүнийг 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“ is a”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харьцаагаар илэрхийлж болно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BA9FD45C-1FBB-41DA-B28A-8DDACC99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4191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5">
            <a:extLst>
              <a:ext uri="{FF2B5EF4-FFF2-40B4-BE49-F238E27FC236}">
                <a16:creationId xmlns:a16="http://schemas.microsoft.com/office/drawing/2014/main" id="{E38772E8-3B6F-4BDD-9F3A-DEA5C7B44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1"/>
            <a:ext cx="41148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class circle:public point 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 //- - - - - --  -- - - 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} ;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3F06EE2-C8B2-4508-9C37-755E2B1EB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4724401"/>
            <a:ext cx="43180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class point 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 //- - - - - - -  - - - - 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} ;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5C1371A2-0BB3-7E4A-9671-9306CBC34072}"/>
              </a:ext>
            </a:extLst>
          </p:cNvPr>
          <p:cNvSpPr/>
          <p:nvPr/>
        </p:nvSpPr>
        <p:spPr>
          <a:xfrm>
            <a:off x="1778000" y="276033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Удамшлын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[2]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537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7FF5025-44FC-4BA9-9E44-12EB9346D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914401"/>
            <a:ext cx="8634413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class car : public vehicle, public engine 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 //- - - - - - - -  - - - - -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} ;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281AEDE-1E13-47E2-9870-90161700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2362201"/>
            <a:ext cx="86344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Суудлын машин бол моторын төрлийнх биш, зөвхөн машины нэгэн төрөл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8F81A39-5D6B-4726-A4E5-889A89E1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3124201"/>
            <a:ext cx="863441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Харин машинд мотор бий. Машин моторыг дотроо агуулж байдаг</a:t>
            </a:r>
            <a:r>
              <a:rPr lang="en-US" altLang="en-US" sz="200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Иймд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6B56C4D-9329-4BA2-8937-87D8A0F1C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1" y="3810001"/>
            <a:ext cx="86344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mn-MN" altLang="en-US" sz="2000">
                <a:latin typeface="Tahoma" panose="020B0604030504040204" pitchFamily="34" charset="0"/>
                <a:cs typeface="Tahoma" panose="020B0604030504040204" pitchFamily="34" charset="0"/>
              </a:rPr>
              <a:t>машиныг мотороос удамшуулах бус харин моторыг машины объектон өгөгдөл хэлбэрээр зааж өгөх ёстой.</a:t>
            </a:r>
            <a:r>
              <a:rPr lang="en-GB" altLang="en-US" sz="20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13323D9-76D3-4AC3-B0EB-EBBE8FD6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76801"/>
            <a:ext cx="65532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class car : public vehicle</a:t>
            </a:r>
          </a:p>
          <a:p>
            <a:pPr algn="just"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{</a:t>
            </a:r>
          </a:p>
          <a:p>
            <a:pPr algn="just">
              <a:buClrTx/>
              <a:buFontTx/>
              <a:buNone/>
            </a:pPr>
            <a:r>
              <a:rPr lang="mn-MN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cs typeface="Times New Roman" panose="02020603050405020304" pitchFamily="18" charset="0"/>
              </a:rPr>
              <a:t>engine myengine 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} ;</a:t>
            </a:r>
            <a:r>
              <a:rPr lang="en-GB" altLang="en-US" sz="2000"/>
              <a:t> 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EA9E39CA-29DC-5A40-B23B-446A5E88BCDB}"/>
              </a:ext>
            </a:extLst>
          </p:cNvPr>
          <p:cNvSpPr/>
          <p:nvPr/>
        </p:nvSpPr>
        <p:spPr>
          <a:xfrm>
            <a:off x="1828800" y="199833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Удамшлын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холбоо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[4]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378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CF05F629-3BA3-4890-9146-C0D5CD8F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734" y="2031472"/>
            <a:ext cx="87630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mn-MN" altLang="en-US" sz="2000">
                <a:solidFill>
                  <a:srgbClr val="990000"/>
                </a:solidFill>
              </a:rPr>
              <a:t>Удамшил, бүрдэл  нь  өмнө бичсэн кодыг эргүүлэн ашиглах механизм. </a:t>
            </a:r>
          </a:p>
          <a:p>
            <a:pPr>
              <a:buClrTx/>
              <a:buFontTx/>
              <a:buNone/>
            </a:pPr>
            <a:endParaRPr lang="mn-MN" altLang="en-US" sz="2000">
              <a:solidFill>
                <a:srgbClr val="990000"/>
              </a:solidFill>
            </a:endParaRPr>
          </a:p>
          <a:p>
            <a:pPr>
              <a:buClrTx/>
              <a:buFontTx/>
              <a:buNone/>
            </a:pPr>
            <a:r>
              <a:rPr lang="mn-MN" altLang="en-US" sz="2000"/>
              <a:t>Удамшил бол класс өөр классын шинж, аргыг  өвлөж авахад хэрэглэх механизм тул  эх класс,  дэд класс гэсэн харьцаа байна.</a:t>
            </a:r>
          </a:p>
          <a:p>
            <a:pPr>
              <a:buClrTx/>
              <a:buFontTx/>
              <a:buNone/>
            </a:pPr>
            <a:endParaRPr lang="mn-MN" altLang="en-US" sz="2000"/>
          </a:p>
          <a:p>
            <a:pPr>
              <a:buClrTx/>
              <a:buFontTx/>
              <a:buNone/>
            </a:pPr>
            <a:r>
              <a:rPr lang="mn-MN" altLang="en-US" sz="2000"/>
              <a:t>Энд  дэд класс нь эх, супер классаас удамшиж үүснэ.</a:t>
            </a:r>
          </a:p>
          <a:p>
            <a:pPr>
              <a:buClrTx/>
              <a:buFontTx/>
              <a:buNone/>
            </a:pPr>
            <a:endParaRPr lang="mn-MN" altLang="en-US" sz="2000"/>
          </a:p>
          <a:p>
            <a:pPr>
              <a:buClrTx/>
              <a:buFontTx/>
              <a:buNone/>
            </a:pPr>
            <a:r>
              <a:rPr lang="mn-MN" altLang="en-US" sz="2000"/>
              <a:t>Бүрдэл нь объектыг өөр классын объектоос бүрдүүлнэ. </a:t>
            </a:r>
          </a:p>
          <a:p>
            <a:pPr>
              <a:buClrTx/>
              <a:buFontTx/>
              <a:buNone/>
            </a:pPr>
            <a:endParaRPr lang="mn-MN" altLang="en-US" sz="2000"/>
          </a:p>
          <a:p>
            <a:pPr>
              <a:buClrTx/>
              <a:buFontTx/>
              <a:buNone/>
            </a:pPr>
            <a:r>
              <a:rPr lang="mn-MN" altLang="en-US" sz="2000"/>
              <a:t>Тэгэхлээр энэ бол удамшлын харьцаа биш.</a:t>
            </a:r>
          </a:p>
          <a:p>
            <a:pPr>
              <a:buClrTx/>
              <a:buFontTx/>
              <a:buNone/>
            </a:pPr>
            <a:endParaRPr lang="mn-MN" altLang="en-US" sz="2000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A0C81BE5-BF81-0144-9B5D-5564F8A76054}"/>
              </a:ext>
            </a:extLst>
          </p:cNvPr>
          <p:cNvSpPr/>
          <p:nvPr/>
        </p:nvSpPr>
        <p:spPr>
          <a:xfrm>
            <a:off x="1718734" y="894099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Класс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хоорондын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</a:t>
            </a: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харьцаа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766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CF05F629-3BA3-4890-9146-C0D5CD8F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734" y="1685732"/>
            <a:ext cx="8763000" cy="163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err="1"/>
              <a:t>Олон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ижил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төстэй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классуудын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нийтлэг</a:t>
            </a:r>
            <a:r>
              <a:rPr lang="en-US" altLang="en-US" sz="2000" dirty="0"/>
              <a:t> (common) </a:t>
            </a:r>
            <a:r>
              <a:rPr lang="en-US" altLang="en-US" sz="2000" dirty="0" err="1"/>
              <a:t>шинжүүдийг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агуулсан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нэг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эх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класс</a:t>
            </a:r>
            <a:r>
              <a:rPr lang="en-US" altLang="en-US" sz="2000" dirty="0"/>
              <a:t> </a:t>
            </a:r>
            <a:r>
              <a:rPr lang="en-US" altLang="en-US" sz="2000" dirty="0" err="1"/>
              <a:t>үүсгээд</a:t>
            </a:r>
            <a:r>
              <a:rPr lang="en-US" altLang="en-US" sz="2000" dirty="0"/>
              <a:t> </a:t>
            </a:r>
            <a:r>
              <a:rPr lang="en-US" altLang="en-US" sz="2000" dirty="0" err="1"/>
              <a:t>өнөөх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төстэй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классуудыг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уг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эх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классаас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удамшуулна</a:t>
            </a:r>
            <a:r>
              <a:rPr lang="en-US" altLang="en-US" sz="2000" dirty="0"/>
              <a:t>. </a:t>
            </a:r>
          </a:p>
          <a:p>
            <a:pPr>
              <a:buClrTx/>
              <a:buFontTx/>
              <a:buNone/>
            </a:pPr>
            <a:endParaRPr lang="en-US" altLang="en-US" sz="2000" dirty="0"/>
          </a:p>
          <a:p>
            <a:pPr>
              <a:buClrTx/>
              <a:buFontTx/>
              <a:buNone/>
            </a:pPr>
            <a:endParaRPr lang="mn-MN" altLang="en-US" sz="2000" dirty="0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A0C81BE5-BF81-0144-9B5D-5564F8A76054}"/>
              </a:ext>
            </a:extLst>
          </p:cNvPr>
          <p:cNvSpPr/>
          <p:nvPr/>
        </p:nvSpPr>
        <p:spPr>
          <a:xfrm>
            <a:off x="1718734" y="894099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Ерөнхийлөл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- Generalization</a:t>
            </a:r>
            <a:endParaRPr lang="en-US" sz="3200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8B37AB-23DE-224A-B350-ED8F0A9241AA}"/>
              </a:ext>
            </a:extLst>
          </p:cNvPr>
          <p:cNvSpPr txBox="1"/>
          <p:nvPr/>
        </p:nvSpPr>
        <p:spPr>
          <a:xfrm>
            <a:off x="1718734" y="3116297"/>
            <a:ext cx="153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Дээш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9AE1C-9A8F-D541-B3E0-E9F3E974B3C6}"/>
              </a:ext>
            </a:extLst>
          </p:cNvPr>
          <p:cNvSpPr txBox="1"/>
          <p:nvPr/>
        </p:nvSpPr>
        <p:spPr>
          <a:xfrm>
            <a:off x="1718734" y="4010367"/>
            <a:ext cx="153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Доороос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94DD7E-81C3-534F-8CFE-50D46F509F8E}"/>
              </a:ext>
            </a:extLst>
          </p:cNvPr>
          <p:cNvCxnSpPr>
            <a:stCxn id="5" idx="0"/>
            <a:endCxn id="2" idx="2"/>
          </p:cNvCxnSpPr>
          <p:nvPr/>
        </p:nvCxnSpPr>
        <p:spPr>
          <a:xfrm flipV="1">
            <a:off x="2484967" y="3577962"/>
            <a:ext cx="0" cy="43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27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F4B8F3-B62B-714B-87AF-51FF271D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24" y="1530626"/>
            <a:ext cx="7453619" cy="5171336"/>
          </a:xfrm>
          <a:prstGeom prst="rect">
            <a:avLst/>
          </a:prstGeom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85B90973-259F-F44D-AEA9-8589C996F8DB}"/>
              </a:ext>
            </a:extLst>
          </p:cNvPr>
          <p:cNvSpPr/>
          <p:nvPr/>
        </p:nvSpPr>
        <p:spPr>
          <a:xfrm>
            <a:off x="1688916" y="417021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spc="-1" dirty="0" err="1">
                <a:latin typeface="Arial"/>
              </a:rPr>
              <a:t>Программын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ертөнц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086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EFCF0-33AD-004D-9872-BB759332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68" y="0"/>
            <a:ext cx="988466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182F0E-4924-4D47-AA20-1D398B11CFBC}"/>
              </a:ext>
            </a:extLst>
          </p:cNvPr>
          <p:cNvSpPr txBox="1"/>
          <p:nvPr/>
        </p:nvSpPr>
        <p:spPr>
          <a:xfrm>
            <a:off x="4929809" y="0"/>
            <a:ext cx="2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domains</a:t>
            </a:r>
          </a:p>
        </p:txBody>
      </p:sp>
    </p:spTree>
    <p:extLst>
      <p:ext uri="{BB962C8B-B14F-4D97-AF65-F5344CB8AC3E}">
        <p14:creationId xmlns:p14="http://schemas.microsoft.com/office/powerpoint/2010/main" val="3370624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EFCF0-33AD-004D-9872-BB759332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68" y="0"/>
            <a:ext cx="988466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3E2B7F-6E63-D74F-8A4E-DCEFB1165044}"/>
              </a:ext>
            </a:extLst>
          </p:cNvPr>
          <p:cNvSpPr/>
          <p:nvPr/>
        </p:nvSpPr>
        <p:spPr>
          <a:xfrm>
            <a:off x="1243119" y="715617"/>
            <a:ext cx="2991678" cy="1172818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BD5091-CCC0-904C-8262-E4CB1294F2CB}"/>
              </a:ext>
            </a:extLst>
          </p:cNvPr>
          <p:cNvSpPr/>
          <p:nvPr/>
        </p:nvSpPr>
        <p:spPr>
          <a:xfrm>
            <a:off x="1243119" y="2892285"/>
            <a:ext cx="2991678" cy="1162879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E461D-4752-9847-BEDA-450E2D0D18E5}"/>
              </a:ext>
            </a:extLst>
          </p:cNvPr>
          <p:cNvSpPr/>
          <p:nvPr/>
        </p:nvSpPr>
        <p:spPr>
          <a:xfrm>
            <a:off x="1243119" y="5059014"/>
            <a:ext cx="2991678" cy="1162879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B91BB-18AB-E448-8217-5F4F4422DB17}"/>
              </a:ext>
            </a:extLst>
          </p:cNvPr>
          <p:cNvSpPr/>
          <p:nvPr/>
        </p:nvSpPr>
        <p:spPr>
          <a:xfrm>
            <a:off x="7319240" y="1643269"/>
            <a:ext cx="2991678" cy="960783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F8A56-7B1F-054B-805B-82C6D7C8BF01}"/>
              </a:ext>
            </a:extLst>
          </p:cNvPr>
          <p:cNvSpPr/>
          <p:nvPr/>
        </p:nvSpPr>
        <p:spPr>
          <a:xfrm>
            <a:off x="7333219" y="4330148"/>
            <a:ext cx="2991678" cy="960783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29484-C460-F945-A12F-865106301571}"/>
              </a:ext>
            </a:extLst>
          </p:cNvPr>
          <p:cNvSpPr txBox="1"/>
          <p:nvPr/>
        </p:nvSpPr>
        <p:spPr>
          <a:xfrm>
            <a:off x="4929809" y="0"/>
            <a:ext cx="2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domains</a:t>
            </a:r>
          </a:p>
        </p:txBody>
      </p:sp>
    </p:spTree>
    <p:extLst>
      <p:ext uri="{BB962C8B-B14F-4D97-AF65-F5344CB8AC3E}">
        <p14:creationId xmlns:p14="http://schemas.microsoft.com/office/powerpoint/2010/main" val="59884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133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UML diagram</a:t>
            </a:r>
            <a:endParaRPr lang="en-US" sz="3200" spc="-1" dirty="0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2209800" y="137160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Класс зохиомжлох үйл явц</a:t>
            </a:r>
            <a:endParaRPr lang="en-US" spc="-1">
              <a:latin typeface="Arial"/>
            </a:endParaRPr>
          </a:p>
        </p:txBody>
      </p:sp>
      <p:pic>
        <p:nvPicPr>
          <p:cNvPr id="212" name="Picture 8"/>
          <p:cNvPicPr/>
          <p:nvPr/>
        </p:nvPicPr>
        <p:blipFill>
          <a:blip r:embed="rId2"/>
          <a:stretch/>
        </p:blipFill>
        <p:spPr>
          <a:xfrm>
            <a:off x="2286120" y="1981080"/>
            <a:ext cx="2666160" cy="28947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2559295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E4C02-0685-CC43-9DDA-6C3BE3E4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7036"/>
            <a:ext cx="6476724" cy="338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679DB-BCFA-4D44-933B-403B0BA0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52" y="2896326"/>
            <a:ext cx="5226444" cy="31833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3CB2ED-1454-0C45-A27F-B832810D1D1C}"/>
              </a:ext>
            </a:extLst>
          </p:cNvPr>
          <p:cNvSpPr/>
          <p:nvPr/>
        </p:nvSpPr>
        <p:spPr>
          <a:xfrm>
            <a:off x="2356302" y="3105048"/>
            <a:ext cx="1887707" cy="711578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4CF6E-D62B-7249-87AA-167B4C8E4C26}"/>
              </a:ext>
            </a:extLst>
          </p:cNvPr>
          <p:cNvSpPr/>
          <p:nvPr/>
        </p:nvSpPr>
        <p:spPr>
          <a:xfrm>
            <a:off x="8388220" y="3217692"/>
            <a:ext cx="1799389" cy="718204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18D79-9DB4-8241-885B-BA6EAE3B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7" y="667015"/>
            <a:ext cx="11449878" cy="5617099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5269EDB-6ABD-314E-B937-263E76D7D3F8}"/>
              </a:ext>
            </a:extLst>
          </p:cNvPr>
          <p:cNvSpPr/>
          <p:nvPr/>
        </p:nvSpPr>
        <p:spPr>
          <a:xfrm>
            <a:off x="10164418" y="1808922"/>
            <a:ext cx="1948070" cy="506896"/>
          </a:xfrm>
          <a:prstGeom prst="wedgeRoundRectCallout">
            <a:avLst>
              <a:gd name="adj1" fmla="val -83888"/>
              <a:gd name="adj2" fmla="val 1962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76533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CF05F629-3BA3-4890-9146-C0D5CD8F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734" y="1839621"/>
            <a:ext cx="8763000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err="1"/>
              <a:t>Нэг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эх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класс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ерөнхий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шинжийг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нь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бодож</a:t>
            </a:r>
            <a:r>
              <a:rPr lang="en-US" altLang="en-US" sz="2000" dirty="0"/>
              <a:t> </a:t>
            </a:r>
            <a:r>
              <a:rPr lang="en-US" altLang="en-US" sz="2000" dirty="0" err="1"/>
              <a:t>үүсгээд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түүнээс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хүүхэд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класс</a:t>
            </a:r>
            <a:r>
              <a:rPr lang="en-US" altLang="en-US" sz="2000" dirty="0"/>
              <a:t> </a:t>
            </a:r>
            <a:r>
              <a:rPr lang="en-US" altLang="en-US" sz="2000" dirty="0" err="1"/>
              <a:t>үүсгэх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Жишээ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нь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Хүн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ямар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байх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ёстой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тодорхойлолтоор</a:t>
            </a:r>
            <a:r>
              <a:rPr lang="en-US" altLang="en-US" sz="2000" dirty="0"/>
              <a:t> Person </a:t>
            </a:r>
            <a:r>
              <a:rPr lang="en-US" altLang="en-US" sz="2000" dirty="0" err="1"/>
              <a:t>гэдэг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класс</a:t>
            </a:r>
            <a:r>
              <a:rPr lang="en-US" altLang="en-US" sz="2000" dirty="0"/>
              <a:t> </a:t>
            </a:r>
            <a:r>
              <a:rPr lang="en-US" altLang="en-US" sz="2000" dirty="0" err="1"/>
              <a:t>үүсгээд</a:t>
            </a:r>
            <a:r>
              <a:rPr lang="en-US" altLang="en-US" sz="2000" dirty="0"/>
              <a:t> </a:t>
            </a:r>
            <a:r>
              <a:rPr lang="en-US" altLang="en-US" sz="2000" dirty="0" err="1"/>
              <a:t>түүнийгээ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ерөнхий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болгож</a:t>
            </a:r>
            <a:r>
              <a:rPr lang="en-US" altLang="en-US" sz="2000" dirty="0"/>
              <a:t> </a:t>
            </a:r>
            <a:r>
              <a:rPr lang="en-US" altLang="en-US" sz="2000" dirty="0" err="1"/>
              <a:t>ашиглана</a:t>
            </a:r>
            <a:r>
              <a:rPr lang="en-US" altLang="en-US" sz="2000" dirty="0"/>
              <a:t>.</a:t>
            </a:r>
          </a:p>
          <a:p>
            <a:pPr>
              <a:buClrTx/>
              <a:buFontTx/>
              <a:buNone/>
            </a:pPr>
            <a:endParaRPr lang="mn-MN" altLang="en-US" sz="2000" dirty="0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A0C81BE5-BF81-0144-9B5D-5564F8A76054}"/>
              </a:ext>
            </a:extLst>
          </p:cNvPr>
          <p:cNvSpPr/>
          <p:nvPr/>
        </p:nvSpPr>
        <p:spPr>
          <a:xfrm>
            <a:off x="1718734" y="894099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Нарийвчлал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- Specialization</a:t>
            </a:r>
            <a:endParaRPr lang="en-US" sz="3200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8B37AB-23DE-224A-B350-ED8F0A9241AA}"/>
              </a:ext>
            </a:extLst>
          </p:cNvPr>
          <p:cNvSpPr txBox="1"/>
          <p:nvPr/>
        </p:nvSpPr>
        <p:spPr>
          <a:xfrm>
            <a:off x="1718734" y="3116297"/>
            <a:ext cx="153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Дээрээс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9AE1C-9A8F-D541-B3E0-E9F3E974B3C6}"/>
              </a:ext>
            </a:extLst>
          </p:cNvPr>
          <p:cNvSpPr txBox="1"/>
          <p:nvPr/>
        </p:nvSpPr>
        <p:spPr>
          <a:xfrm>
            <a:off x="1718734" y="4010367"/>
            <a:ext cx="153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Доош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94DD7E-81C3-534F-8CFE-50D46F509F8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484967" y="3577962"/>
            <a:ext cx="0" cy="43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270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5" name="Picture 5"/>
          <p:cNvPicPr/>
          <p:nvPr/>
        </p:nvPicPr>
        <p:blipFill>
          <a:blip r:embed="rId2"/>
          <a:stretch/>
        </p:blipFill>
        <p:spPr>
          <a:xfrm>
            <a:off x="1110461" y="1571381"/>
            <a:ext cx="4221560" cy="3131247"/>
          </a:xfrm>
          <a:prstGeom prst="rect">
            <a:avLst/>
          </a:prstGeom>
          <a:ln w="9360">
            <a:noFill/>
          </a:ln>
        </p:spPr>
      </p:pic>
      <p:pic>
        <p:nvPicPr>
          <p:cNvPr id="216" name="Picture 7"/>
          <p:cNvPicPr/>
          <p:nvPr/>
        </p:nvPicPr>
        <p:blipFill>
          <a:blip r:embed="rId3"/>
          <a:stretch/>
        </p:blipFill>
        <p:spPr>
          <a:xfrm>
            <a:off x="6171960" y="1676699"/>
            <a:ext cx="3505200" cy="3025929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55C89600-E497-084B-AAAA-E28B8A01B926}"/>
              </a:ext>
            </a:extLst>
          </p:cNvPr>
          <p:cNvSpPr/>
          <p:nvPr/>
        </p:nvSpPr>
        <p:spPr>
          <a:xfrm>
            <a:off x="2286120" y="64782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UML diagram – class diagram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3185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2" name="Picture 2"/>
          <p:cNvPicPr/>
          <p:nvPr/>
        </p:nvPicPr>
        <p:blipFill>
          <a:blip r:embed="rId2"/>
          <a:stretch/>
        </p:blipFill>
        <p:spPr>
          <a:xfrm>
            <a:off x="2771778" y="2317788"/>
            <a:ext cx="5778455" cy="3667376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E3DFE3F2-0601-B644-B754-0CD6A4404023}"/>
              </a:ext>
            </a:extLst>
          </p:cNvPr>
          <p:cNvSpPr/>
          <p:nvPr/>
        </p:nvSpPr>
        <p:spPr>
          <a:xfrm>
            <a:off x="2369248" y="512558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UML diagram – class diagram</a:t>
            </a:r>
            <a:endParaRPr lang="en-US" sz="3200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0FE4D9-5336-044F-80CE-5D1C09D3A2D4}"/>
              </a:ext>
            </a:extLst>
          </p:cNvPr>
          <p:cNvSpPr txBox="1"/>
          <p:nvPr/>
        </p:nvSpPr>
        <p:spPr>
          <a:xfrm>
            <a:off x="8916539" y="3718030"/>
            <a:ext cx="152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Удамшил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3B313C-F82D-ED4C-94E4-7E2343B0AB25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6958940" y="3811979"/>
            <a:ext cx="1957599" cy="22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7B0983-6F96-324E-887B-8D79A83B11A0}"/>
              </a:ext>
            </a:extLst>
          </p:cNvPr>
          <p:cNvSpPr txBox="1"/>
          <p:nvPr/>
        </p:nvSpPr>
        <p:spPr>
          <a:xfrm>
            <a:off x="1608312" y="3488813"/>
            <a:ext cx="152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Интерфэйс</a:t>
            </a:r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435FD8-AB00-7A4A-AA5F-B4DA5FB67FAC}"/>
              </a:ext>
            </a:extLst>
          </p:cNvPr>
          <p:cNvCxnSpPr>
            <a:cxnSpLocks/>
          </p:cNvCxnSpPr>
          <p:nvPr/>
        </p:nvCxnSpPr>
        <p:spPr>
          <a:xfrm>
            <a:off x="2771778" y="3718030"/>
            <a:ext cx="3059006" cy="19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97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3" name="Picture 6"/>
          <p:cNvPicPr/>
          <p:nvPr/>
        </p:nvPicPr>
        <p:blipFill>
          <a:blip r:embed="rId2"/>
          <a:stretch/>
        </p:blipFill>
        <p:spPr>
          <a:xfrm>
            <a:off x="2362080" y="1600200"/>
            <a:ext cx="6728760" cy="3394800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34E6DD55-C65C-A540-9960-3D9F75030C23}"/>
              </a:ext>
            </a:extLst>
          </p:cNvPr>
          <p:cNvSpPr/>
          <p:nvPr/>
        </p:nvSpPr>
        <p:spPr>
          <a:xfrm>
            <a:off x="2369248" y="512558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UML diagram – class diagram</a:t>
            </a:r>
            <a:endParaRPr lang="en-US" sz="3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97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54765" y="609480"/>
            <a:ext cx="10316817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360">
              <a:lnSpc>
                <a:spcPct val="90000"/>
              </a:lnSpc>
              <a:spcBef>
                <a:spcPts val="479"/>
              </a:spcBef>
            </a:pPr>
            <a:r>
              <a:rPr lang="en-US" sz="3200" spc="-1" dirty="0">
                <a:solidFill>
                  <a:srgbClr val="FF0066"/>
                </a:solidFill>
                <a:latin typeface="Arial Black"/>
              </a:rPr>
              <a:t>ОБЪЕКТ – ОБЪЕКТ </a:t>
            </a:r>
            <a:r>
              <a:rPr lang="en-US" sz="3200" spc="-1" dirty="0" err="1">
                <a:solidFill>
                  <a:srgbClr val="FF0066"/>
                </a:solidFill>
                <a:latin typeface="Arial Black"/>
              </a:rPr>
              <a:t>хоорондоо</a:t>
            </a:r>
            <a:r>
              <a:rPr lang="en-US" sz="3200" spc="-1" dirty="0">
                <a:solidFill>
                  <a:srgbClr val="FF0066"/>
                </a:solidFill>
                <a:latin typeface="Arial Black"/>
              </a:rPr>
              <a:t> </a:t>
            </a:r>
            <a:r>
              <a:rPr lang="en-US" sz="3200" spc="-1" dirty="0" err="1">
                <a:solidFill>
                  <a:srgbClr val="FF0066"/>
                </a:solidFill>
                <a:latin typeface="Arial Black"/>
              </a:rPr>
              <a:t>харьцах</a:t>
            </a:r>
            <a:endParaRPr lang="en-US" sz="3200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2057520" y="3657600"/>
            <a:ext cx="8000280" cy="1447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4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уялдаа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холбоо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,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харьцаа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байдаг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:</a:t>
            </a:r>
            <a:endParaRPr lang="en-US" spc="-1" dirty="0">
              <a:latin typeface="Arial"/>
            </a:endParaRPr>
          </a:p>
          <a:p>
            <a:pPr marL="343620" indent="-342900">
              <a:lnSpc>
                <a:spcPct val="80000"/>
              </a:lnSpc>
              <a:spcBef>
                <a:spcPts val="360"/>
              </a:spcBef>
              <a:buFont typeface="+mj-lt"/>
              <a:buAutoNum type="arabicPeriod"/>
            </a:pPr>
            <a:r>
              <a:rPr lang="en-US" spc="-1" dirty="0" err="1">
                <a:solidFill>
                  <a:srgbClr val="990000"/>
                </a:solidFill>
                <a:latin typeface="Arial"/>
                <a:ea typeface="DejaVu Sans"/>
              </a:rPr>
              <a:t>Холбоо</a:t>
            </a:r>
            <a:r>
              <a:rPr lang="en-US" spc="-1" dirty="0">
                <a:solidFill>
                  <a:srgbClr val="990000"/>
                </a:solidFill>
                <a:latin typeface="Arial"/>
                <a:ea typeface="DejaVu Sans"/>
              </a:rPr>
              <a:t>, </a:t>
            </a:r>
            <a:r>
              <a:rPr lang="en-US" spc="-1" dirty="0" err="1">
                <a:solidFill>
                  <a:srgbClr val="990000"/>
                </a:solidFill>
                <a:latin typeface="Arial"/>
                <a:ea typeface="DejaVu Sans"/>
              </a:rPr>
              <a:t>энгийн</a:t>
            </a:r>
            <a:r>
              <a:rPr lang="en-US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990000"/>
                </a:solidFill>
                <a:latin typeface="Arial"/>
                <a:ea typeface="DejaVu Sans"/>
              </a:rPr>
              <a:t>холбоо</a:t>
            </a:r>
            <a:r>
              <a:rPr lang="en-US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(association)</a:t>
            </a:r>
            <a:endParaRPr lang="en-US" spc="-1" dirty="0">
              <a:latin typeface="Arial"/>
            </a:endParaRPr>
          </a:p>
          <a:p>
            <a:pPr marL="343620" indent="-342900">
              <a:lnSpc>
                <a:spcPct val="80000"/>
              </a:lnSpc>
              <a:spcBef>
                <a:spcPts val="360"/>
              </a:spcBef>
              <a:buFont typeface="+mj-lt"/>
              <a:buAutoNum type="arabicPeriod"/>
            </a:pPr>
            <a:r>
              <a:rPr lang="en-US" spc="-1" dirty="0" err="1">
                <a:solidFill>
                  <a:srgbClr val="990000"/>
                </a:solidFill>
                <a:latin typeface="Arial"/>
                <a:ea typeface="DejaVu Sans"/>
              </a:rPr>
              <a:t>Бүрдмэл</a:t>
            </a:r>
            <a:r>
              <a:rPr lang="en-US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Arial"/>
                <a:ea typeface="DejaVu Sans"/>
              </a:rPr>
              <a:t>холбоо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 (aggregation)</a:t>
            </a:r>
            <a:endParaRPr lang="en-US" spc="-1" dirty="0">
              <a:latin typeface="Arial"/>
            </a:endParaRPr>
          </a:p>
          <a:p>
            <a:pPr marL="343620" indent="-342900">
              <a:lnSpc>
                <a:spcPct val="80000"/>
              </a:lnSpc>
              <a:spcBef>
                <a:spcPts val="360"/>
              </a:spcBef>
              <a:buFont typeface="+mj-lt"/>
              <a:buAutoNum type="arabicPeriod"/>
            </a:pPr>
            <a:r>
              <a:rPr lang="en-US" spc="-1" dirty="0" err="1">
                <a:solidFill>
                  <a:srgbClr val="990000"/>
                </a:solidFill>
                <a:latin typeface="Arial"/>
                <a:ea typeface="DejaVu Sans"/>
              </a:rPr>
              <a:t>Ерөнхийгөөс</a:t>
            </a:r>
            <a:r>
              <a:rPr lang="en-US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990000"/>
                </a:solidFill>
                <a:latin typeface="Arial"/>
                <a:ea typeface="DejaVu Sans"/>
              </a:rPr>
              <a:t>нарийсгал</a:t>
            </a:r>
            <a:r>
              <a:rPr lang="en-US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(Generalization specialization)</a:t>
            </a:r>
            <a:endParaRPr lang="en-US" spc="-1" dirty="0">
              <a:latin typeface="Arial"/>
            </a:endParaRPr>
          </a:p>
          <a:p>
            <a:pPr marL="343620" indent="-342900">
              <a:lnSpc>
                <a:spcPct val="80000"/>
              </a:lnSpc>
              <a:spcBef>
                <a:spcPts val="360"/>
              </a:spcBef>
              <a:buFont typeface="+mj-lt"/>
              <a:buAutoNum type="arabicPeriod"/>
            </a:pPr>
            <a:r>
              <a:rPr lang="en-US" b="1" spc="-1" dirty="0" err="1">
                <a:solidFill>
                  <a:srgbClr val="990000"/>
                </a:solidFill>
                <a:latin typeface="Arial"/>
                <a:ea typeface="DejaVu Sans"/>
              </a:rPr>
              <a:t>Хамтын</a:t>
            </a:r>
            <a:r>
              <a:rPr lang="en-US" b="1" spc="-1" dirty="0">
                <a:solidFill>
                  <a:srgbClr val="990000"/>
                </a:solidFill>
                <a:latin typeface="Arial"/>
                <a:ea typeface="DejaVu Sans"/>
              </a:rPr>
              <a:t> </a:t>
            </a:r>
            <a:r>
              <a:rPr lang="en-US" b="1" spc="-1" dirty="0" err="1">
                <a:solidFill>
                  <a:srgbClr val="990000"/>
                </a:solidFill>
                <a:latin typeface="Arial"/>
                <a:ea typeface="DejaVu Sans"/>
              </a:rPr>
              <a:t>ажиллагаа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 (interaction)</a:t>
            </a:r>
            <a:endParaRPr lang="en-US" spc="-1" dirty="0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2209800" y="205740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"/>
                <a:ea typeface="DejaVu Sans"/>
              </a:rPr>
              <a:t>Ийм харьцаа нь нэмэлт мэдээлэл </a:t>
            </a:r>
            <a:r>
              <a:rPr lang="en-US" b="1" spc="-1">
                <a:solidFill>
                  <a:srgbClr val="00664D"/>
                </a:solidFill>
                <a:latin typeface="Arial"/>
                <a:ea typeface="DejaVu Sans"/>
              </a:rPr>
              <a:t>олж</a:t>
            </a:r>
            <a:r>
              <a:rPr lang="en-US" spc="-1">
                <a:solidFill>
                  <a:srgbClr val="FF0066"/>
                </a:solidFill>
                <a:latin typeface="Arial"/>
                <a:ea typeface="DejaVu Sans"/>
              </a:rPr>
              <a:t> авах боломж өгдөг</a:t>
            </a: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.</a:t>
            </a:r>
            <a:endParaRPr lang="en-US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2286120" y="2819520"/>
            <a:ext cx="80002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  <a:spcBef>
                <a:spcPts val="360"/>
              </a:spcBef>
            </a:pPr>
            <a:r>
              <a:rPr lang="en-US" spc="-1" dirty="0">
                <a:solidFill>
                  <a:srgbClr val="660066"/>
                </a:solidFill>
                <a:latin typeface="Arial"/>
                <a:ea typeface="DejaVu Sans"/>
              </a:rPr>
              <a:t>CUSTOMER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–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Захиалагч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руу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захиа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явуулахын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тулд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ТҮҮНТЭЙ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холбоотой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>
                <a:solidFill>
                  <a:srgbClr val="660066"/>
                </a:solidFill>
                <a:latin typeface="Arial"/>
                <a:ea typeface="DejaVu Sans"/>
              </a:rPr>
              <a:t>ADDRESS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     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объектоос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хаягийг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нь</a:t>
            </a:r>
            <a:r>
              <a:rPr lang="en-US" spc="-1" dirty="0">
                <a:solidFill>
                  <a:srgbClr val="FF0066"/>
                </a:solid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"/>
                <a:ea typeface="DejaVu Sans"/>
              </a:rPr>
              <a:t>авах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4186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133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3200" b="1" spc="-1" dirty="0" err="1">
                <a:solidFill>
                  <a:srgbClr val="800000"/>
                </a:solidFill>
                <a:latin typeface="Tahoma"/>
              </a:rPr>
              <a:t>Зурвас</a:t>
            </a:r>
            <a:r>
              <a:rPr lang="en-US" sz="3200" b="1" spc="-1" dirty="0">
                <a:solidFill>
                  <a:srgbClr val="800000"/>
                </a:solidFill>
                <a:latin typeface="Tahoma"/>
              </a:rPr>
              <a:t> – message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2209800" y="137160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Хамтын ажиллагаа</a:t>
            </a:r>
            <a:endParaRPr lang="en-US" spc="-1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2209800" y="190512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Объект бүр хамгийн багадаа өөр нэг объекттой холбогддог</a:t>
            </a:r>
            <a:endParaRPr lang="en-US" spc="-1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2209800" y="251460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Объектууд хоорондоо харьцдаг, мэссэж-зурвас явуулдаг </a:t>
            </a:r>
            <a:endParaRPr lang="en-US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endParaRPr lang="en-US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Хүсэлтээ зурвас хэлбээрээр явуулна, функц дуудаж ажиллуулах хүсэлт</a:t>
            </a:r>
            <a:endParaRPr lang="en-US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Хүсэлтийн хариуд хүссэн функцийг нь ажиллуулна</a:t>
            </a:r>
            <a:endParaRPr lang="en-US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07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133480" y="609480"/>
            <a:ext cx="777168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z="2800" spc="-1" dirty="0" err="1">
                <a:solidFill>
                  <a:srgbClr val="990000"/>
                </a:solidFill>
                <a:latin typeface="Arial Mon"/>
                <a:ea typeface="DejaVu Sans"/>
              </a:rPr>
              <a:t>Холбоо</a:t>
            </a:r>
            <a:r>
              <a:rPr lang="en-US" sz="2800" spc="-1" dirty="0">
                <a:solidFill>
                  <a:srgbClr val="990000"/>
                </a:solidFill>
                <a:latin typeface="Arial Mon"/>
                <a:ea typeface="DejaVu Sans"/>
              </a:rPr>
              <a:t> - ASSOCIATION</a:t>
            </a:r>
            <a:endParaRPr lang="en-US" sz="2800" spc="-1" dirty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190880" y="274320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2286120" y="137160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Энгийн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FF0066"/>
                </a:solidFill>
                <a:latin typeface="Arial Mon"/>
                <a:ea typeface="DejaVu Sans"/>
              </a:rPr>
              <a:t>харьцааг</a:t>
            </a:r>
            <a:r>
              <a:rPr lang="en-US" spc="-1" dirty="0">
                <a:solidFill>
                  <a:srgbClr val="FF0066"/>
                </a:solidFill>
                <a:latin typeface="Arial Mon"/>
                <a:ea typeface="DejaVu Sans"/>
              </a:rPr>
              <a:t> </a:t>
            </a:r>
            <a:r>
              <a:rPr lang="en-US" spc="-1" dirty="0">
                <a:solidFill>
                  <a:srgbClr val="990000"/>
                </a:solidFill>
                <a:latin typeface="Arial Mon"/>
                <a:ea typeface="DejaVu Sans"/>
              </a:rPr>
              <a:t>ASSOCIATION </a:t>
            </a:r>
            <a:r>
              <a:rPr lang="en-US" spc="-1" dirty="0" err="1">
                <a:solidFill>
                  <a:srgbClr val="990000"/>
                </a:solidFill>
                <a:latin typeface="Arial Mon"/>
                <a:ea typeface="DejaVu Sans"/>
              </a:rPr>
              <a:t>холбоо</a:t>
            </a:r>
            <a:r>
              <a:rPr lang="en-US" spc="-1" dirty="0">
                <a:solidFill>
                  <a:srgbClr val="990000"/>
                </a:solidFill>
                <a:latin typeface="Arial Mon"/>
                <a:ea typeface="DejaVu Sans"/>
              </a:rPr>
              <a:t> </a:t>
            </a:r>
            <a:r>
              <a:rPr lang="en-US" spc="-1" dirty="0" err="1">
                <a:solidFill>
                  <a:srgbClr val="990000"/>
                </a:solidFill>
                <a:latin typeface="Arial Mon"/>
                <a:ea typeface="DejaVu Sans"/>
              </a:rPr>
              <a:t>гэнэ</a:t>
            </a:r>
            <a:r>
              <a:rPr lang="en-US" spc="-1" dirty="0">
                <a:solidFill>
                  <a:srgbClr val="990000"/>
                </a:solidFill>
                <a:latin typeface="Arial Mon"/>
                <a:ea typeface="DejaVu Sans"/>
              </a:rPr>
              <a:t>.</a:t>
            </a:r>
            <a:endParaRPr lang="en-US" spc="-1" dirty="0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362080" y="1752480"/>
            <a:ext cx="8000280" cy="38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spcBef>
                <a:spcPts val="360"/>
              </a:spcBef>
            </a:pPr>
            <a:r>
              <a:rPr lang="en-US" spc="-1">
                <a:solidFill>
                  <a:srgbClr val="FF0066"/>
                </a:solidFill>
                <a:latin typeface="Arial Mon"/>
                <a:ea typeface="DejaVu Sans"/>
              </a:rPr>
              <a:t>Жолооч, машин, 2 зорчигч</a:t>
            </a:r>
            <a:endParaRPr lang="en-US" spc="-1">
              <a:latin typeface="Arial"/>
            </a:endParaRPr>
          </a:p>
        </p:txBody>
      </p:sp>
      <p:pic>
        <p:nvPicPr>
          <p:cNvPr id="149" name="Picture 18"/>
          <p:cNvPicPr/>
          <p:nvPr/>
        </p:nvPicPr>
        <p:blipFill>
          <a:blip r:embed="rId2"/>
          <a:stretch/>
        </p:blipFill>
        <p:spPr>
          <a:xfrm>
            <a:off x="2286120" y="2209680"/>
            <a:ext cx="5562000" cy="304740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691381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13E988B4-D7DF-4036-8A6D-2C99EA5A1876}"/>
</file>

<file path=customXml/itemProps2.xml><?xml version="1.0" encoding="utf-8"?>
<ds:datastoreItem xmlns:ds="http://schemas.openxmlformats.org/officeDocument/2006/customXml" ds:itemID="{63D7C020-84B7-48F8-ACD9-3AA79AC742B9}"/>
</file>

<file path=customXml/itemProps3.xml><?xml version="1.0" encoding="utf-8"?>
<ds:datastoreItem xmlns:ds="http://schemas.openxmlformats.org/officeDocument/2006/customXml" ds:itemID="{3159EFC5-7790-4C10-ABFD-97C1D60A4971}"/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1093</Words>
  <Application>Microsoft Macintosh PowerPoint</Application>
  <PresentationFormat>Widescreen</PresentationFormat>
  <Paragraphs>161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Black</vt:lpstr>
      <vt:lpstr>Arial Mon</vt:lpstr>
      <vt:lpstr>Calibri</vt:lpstr>
      <vt:lpstr>Calibri Light</vt:lpstr>
      <vt:lpstr>Courier New</vt:lpstr>
      <vt:lpstr>DejaVu Sans</vt:lpstr>
      <vt:lpstr>Noto Sans CJK SC Regular</vt:lpstr>
      <vt:lpstr>Tahoma</vt:lpstr>
      <vt:lpstr>Times New Roman</vt:lpstr>
      <vt:lpstr>Office Theme</vt:lpstr>
      <vt:lpstr>Класс, объект хоорондын харилцаа</vt:lpstr>
      <vt:lpstr>Сэдэв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56</cp:revision>
  <dcterms:created xsi:type="dcterms:W3CDTF">2020-09-07T14:16:10Z</dcterms:created>
  <dcterms:modified xsi:type="dcterms:W3CDTF">2021-04-20T13:15:44Z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961200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