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6405"/>
  </p:normalViewPr>
  <p:slideViewPr>
    <p:cSldViewPr snapToGrid="0" snapToObjects="1">
      <p:cViewPr varScale="1">
        <p:scale>
          <a:sx n="88" d="100"/>
          <a:sy n="88" d="100"/>
        </p:scale>
        <p:origin x="19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872CE-3DF2-5D42-9178-EC8D054A031E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D6374-8FA5-1F47-9B8B-235DE09BF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8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13111A92-FC23-4C70-AE0B-1196E3A9D16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6A622090-B053-4433-A819-CD20598DAAD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499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008569A0-1579-4187-82A4-083CD2605C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96D14963-B77E-4A99-8ACE-C16D8B4A591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903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2F221EE-15EF-4D66-B17D-C2E1229B03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89819D5B-1FD8-4663-89C8-36744E94F2A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25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CDD125E9-FE31-4704-9A6C-11889CF13F0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660375D6-2583-475B-9B1D-873A9B1E4E1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86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8CFEC2F8-3E46-41C9-BEB7-EE847153FE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FA3419C5-E5C5-47C0-AE66-81F43D17EFC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892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AD1D809F-00BB-459D-A761-55AE8867E7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1377C792-F12D-474F-809D-808AD67FC8A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6709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BB8271E2-068D-45B4-9E98-ADC053C86D6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DC548B4E-E1F1-47BF-BEB6-430535C4F0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30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18EBC2CE-F695-455C-9680-FEA4E61CCBB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027FABB2-7E9C-43F9-9F51-319641031E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642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A02AD730-4D61-43AB-AF13-9A06D985487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13468987-8A80-4026-9E15-6AFC066DE17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945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A33F6592-696E-48AC-99B0-E90D874BD86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7ECB11F8-210E-43D7-93B2-11E74344C37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780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>
            <a:extLst>
              <a:ext uri="{FF2B5EF4-FFF2-40B4-BE49-F238E27FC236}">
                <a16:creationId xmlns:a16="http://schemas.microsoft.com/office/drawing/2014/main" id="{1F1B4DCC-33B0-4087-BB6C-CCE83287A46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EFA7461A-003B-42D1-90E5-DA9AD55DD2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47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5882-FAC8-5445-977F-4F257F0CB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9AAB6-8DA5-4A4F-9F37-255138935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68BA-B1EB-F24C-8075-6A2DAE74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F05E-CFD5-B145-BA28-666E8314CE24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4D1D9-CE1E-D34B-A122-FF996C49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07696-7701-C047-AC8A-FF91170D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7C89-2C32-1144-9E8B-8465F47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7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4C5E-5EF2-964E-9D22-4742B7DD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19B83-0513-DC4C-B964-44290B72C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43D3B-E088-D645-B931-84F2AC7C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F05E-CFD5-B145-BA28-666E8314CE24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F1BA-AE9A-2C40-A7CA-7FDB3679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454EE-A1C5-FB47-9A61-846F6664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7C89-2C32-1144-9E8B-8465F47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8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3AF30-1448-7542-BA34-BE1FC7F18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576AF-16FD-7E47-9052-C308AD14D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EC64C-D4D5-8543-89BF-E92A57A6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F05E-CFD5-B145-BA28-666E8314CE24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071E5-B654-8E41-A97F-A34DDBAC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8BBF5-EDFB-BC40-AD2F-461B2EE6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7C89-2C32-1144-9E8B-8465F47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6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7DA8-23EB-FC44-9903-807FC864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D6D2-40E8-0743-A991-F2D7BFAE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7E426-F6D7-1341-BA39-B2B1AC52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F05E-CFD5-B145-BA28-666E8314CE24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D8AC5-1339-254B-8072-AED95BFF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461AC-1F26-3147-8405-8399E95C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7C89-2C32-1144-9E8B-8465F47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1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5A6C-DE27-8C46-A714-98D534E8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42085-0C19-6C43-A427-0378361AA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99E07-84FF-F645-9068-187E5364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F05E-CFD5-B145-BA28-666E8314CE24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C167D-2AB2-CE45-8ABE-3EF28E96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03F5E-D853-FB41-AC5D-8C7AD456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7C89-2C32-1144-9E8B-8465F47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3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6E76-279D-4F45-9715-86A0A657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D1F4-A529-3842-BFF8-C1FD5CDAB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16991-AEA9-E24F-A60C-DC5575BA8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11810-2274-FB45-A707-66F69A0A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F05E-CFD5-B145-BA28-666E8314CE24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C8AF0-4B7E-4943-922F-AFECDB7D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2EB6F-0FFA-7548-85C4-68617D98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7C89-2C32-1144-9E8B-8465F47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0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3586-BCE4-8345-BA91-3D87EA4D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E0777-772B-1746-9902-B87EA504A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258F5-2E41-B545-8DC4-E15BB7CAB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91E86-6823-E94E-9B4B-B06B0C4E3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557D6-84AF-4E41-A8C0-83E6E3301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13056-0858-2F4B-8939-EFAC0D71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F05E-CFD5-B145-BA28-666E8314CE24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D248A-FFA6-7A4B-A771-0AD54630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53F03-92C4-9644-9DA1-CBD43B79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7C89-2C32-1144-9E8B-8465F47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7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2BD6-FCFF-A045-A462-1C61B009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F88F6-1D25-7F47-9761-5089CA4B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F05E-CFD5-B145-BA28-666E8314CE24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A6E7E-130B-2942-8BA1-9AE3396E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6BA05-BBDA-3446-A51F-9866D40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7C89-2C32-1144-9E8B-8465F47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1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25874-12D8-4A4C-AC5C-367D1952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F05E-CFD5-B145-BA28-666E8314CE24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C3C34-79E7-F043-96D7-FCB42006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90B61-237A-DB42-A15D-E4E3C08F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7C89-2C32-1144-9E8B-8465F47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7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AA1C-4230-FE48-AB7B-DA38F72F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F6AD6-DE59-EF40-AEDA-158EC1C33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43FEB-9070-5B4B-849A-58220A42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0068D-2612-9044-ADAB-8865F5E2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F05E-CFD5-B145-BA28-666E8314CE24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23F1A-E3AB-8E4E-B66A-CB593473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A5B73-5C15-8441-B536-71F42C02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7C89-2C32-1144-9E8B-8465F47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8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8891-CAC3-3349-8F9D-81F79899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BC23A-72E4-8A48-B847-BDF2CAE0C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B2880-8AC8-1947-936C-BE2D750C2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35CE-1E34-B54C-9DB9-C6DDFE89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F05E-CFD5-B145-BA28-666E8314CE24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656C9-549D-F445-80D3-F8DA1889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A9715-B8E7-DE4A-B19D-59033477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7C89-2C32-1144-9E8B-8465F47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7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170F5-7DEB-B14E-BB7A-F23F6453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E226B-5E8D-C545-8DAD-3E54A1608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B0ADB-80BD-804F-B792-925F78851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F05E-CFD5-B145-BA28-666E8314CE24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33768-8CB8-F245-B1F5-72A2224F2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B473-8457-B247-9638-2B37F8B59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7C89-2C32-1144-9E8B-8465F47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4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E645-9776-554F-8DEE-14454BCDD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Загвар</a:t>
            </a:r>
            <a:r>
              <a:rPr lang="en-US" dirty="0"/>
              <a:t> </a:t>
            </a:r>
            <a:r>
              <a:rPr lang="en-US" dirty="0" err="1"/>
              <a:t>функц</a:t>
            </a:r>
            <a:r>
              <a:rPr lang="en-US" dirty="0"/>
              <a:t>, </a:t>
            </a:r>
            <a:r>
              <a:rPr lang="en-US" dirty="0" err="1"/>
              <a:t>класс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A1D2F-7538-0A41-A04C-979CD0A64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7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>
            <a:extLst>
              <a:ext uri="{FF2B5EF4-FFF2-40B4-BE49-F238E27FC236}">
                <a16:creationId xmlns:a16="http://schemas.microsoft.com/office/drawing/2014/main" id="{C327310A-6D8C-4609-9F5E-9A662C15A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Template \Загвар\ класс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-3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8F48F38-7A21-45A2-8416-8F18C4527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990601"/>
            <a:ext cx="8610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Times New Roman" panose="02020603050405020304" pitchFamily="18" charset="0"/>
              </a:rPr>
              <a:t>Загвар классын хувьд class тусгай </a:t>
            </a:r>
            <a:r>
              <a:rPr lang="en-GB" altLang="en-US" sz="2000">
                <a:cs typeface="Times New Roman" panose="02020603050405020304" pitchFamily="18" charset="0"/>
              </a:rPr>
              <a:t>ү</a:t>
            </a:r>
            <a:r>
              <a:rPr lang="mn-MN" altLang="en-US" sz="2000">
                <a:cs typeface="Times New Roman" panose="02020603050405020304" pitchFamily="18" charset="0"/>
              </a:rPr>
              <a:t>гийг С</a:t>
            </a:r>
            <a:r>
              <a:rPr lang="en-US" altLang="en-US" sz="2000">
                <a:cs typeface="Times New Roman" panose="02020603050405020304" pitchFamily="18" charset="0"/>
              </a:rPr>
              <a:t>++</a:t>
            </a:r>
            <a:r>
              <a:rPr lang="mn-MN" altLang="en-US" sz="2000">
                <a:cs typeface="Times New Roman" panose="02020603050405020304" pitchFamily="18" charset="0"/>
              </a:rPr>
              <a:t> хэлний дотоод </a:t>
            </a:r>
            <a:r>
              <a:rPr lang="en-GB" altLang="en-US" sz="2000">
                <a:cs typeface="Times New Roman" panose="02020603050405020304" pitchFamily="18" charset="0"/>
              </a:rPr>
              <a:t>ү</a:t>
            </a:r>
            <a:r>
              <a:rPr lang="mn-MN" altLang="en-US" sz="2000">
                <a:cs typeface="Times New Roman" panose="02020603050405020304" pitchFamily="18" charset="0"/>
              </a:rPr>
              <a:t>ндсэн төрлийн хамт хэрэглэж болох</a:t>
            </a:r>
            <a:r>
              <a:rPr lang="en-GB" altLang="en-US" sz="200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1E9D054-3770-456A-8BAD-6C2DDD9C5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828800"/>
            <a:ext cx="81534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template &lt;class </a:t>
            </a:r>
            <a:r>
              <a:rPr lang="mn-MN" altLang="en-US" sz="2000" b="1">
                <a:solidFill>
                  <a:srgbClr val="6633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, </a:t>
            </a:r>
            <a:r>
              <a:rPr lang="mn-MN" altLang="en-US" sz="2000">
                <a:solidFill>
                  <a:srgbClr val="33339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</a:t>
            </a:r>
            <a:r>
              <a:rPr lang="mn-MN" altLang="en-US" sz="2000">
                <a:solidFill>
                  <a:srgbClr val="FF33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N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&gt;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array {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private: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mn-MN" altLang="en-US" sz="2000" b="1">
                <a:solidFill>
                  <a:srgbClr val="6633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memblock[</a:t>
            </a:r>
            <a:r>
              <a:rPr lang="mn-MN" altLang="en-US" sz="2000">
                <a:solidFill>
                  <a:srgbClr val="FF33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N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]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public: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setmember(int x, </a:t>
            </a:r>
            <a:r>
              <a:rPr lang="mn-MN" altLang="en-US" sz="2000" b="1">
                <a:solidFill>
                  <a:srgbClr val="6633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value)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mn-MN" altLang="en-US" sz="2000" b="1">
                <a:solidFill>
                  <a:srgbClr val="6633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getmember(int x)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};</a:t>
            </a:r>
          </a:p>
          <a:p>
            <a:pPr algn="just">
              <a:buClrTx/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22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>
            <a:extLst>
              <a:ext uri="{FF2B5EF4-FFF2-40B4-BE49-F238E27FC236}">
                <a16:creationId xmlns:a16="http://schemas.microsoft.com/office/drawing/2014/main" id="{6CDDC2CF-C7CA-4E13-8889-6DE934476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Template \Загвар\ класс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E4175B7-AF19-45C7-9629-97E1F430E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762000"/>
            <a:ext cx="81534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template &lt;class T, int N&gt;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array&lt;T,N&gt;::setmember(int x, T value)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memblock[x] = value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return 0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483D746-4512-4140-AE26-27347C6FA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971800"/>
            <a:ext cx="81534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template &lt;class T, int N&gt;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T array&lt;T,N&gt;::getmember(int x)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return memblock[x] 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330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>
            <a:extLst>
              <a:ext uri="{FF2B5EF4-FFF2-40B4-BE49-F238E27FC236}">
                <a16:creationId xmlns:a16="http://schemas.microsoft.com/office/drawing/2014/main" id="{5EB837B2-F839-4250-9FB0-6D7A218D2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Template \Загвар\ класс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-5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AF02D6E5-94C8-4196-AF45-74688728E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762000"/>
            <a:ext cx="81534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main()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array &lt;int,5&gt; myints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array &lt;float, 5&gt; myfloats;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myints.setmember(0, 100);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pPr algn="just">
              <a:buClrTx/>
              <a:buFontTx/>
              <a:buNone/>
            </a:pPr>
            <a:endParaRPr lang="mn-MN" altLang="en-US" sz="200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myfloats.setmember(3.0, 3.14);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cout&lt;&lt;myints.getmember(0);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cout&lt;&lt;endl;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cout&lt;&lt;myfloats.getmember(3);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return 0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graphicFrame>
        <p:nvGraphicFramePr>
          <p:cNvPr id="43011" name="Object 3">
            <a:extLst>
              <a:ext uri="{FF2B5EF4-FFF2-40B4-BE49-F238E27FC236}">
                <a16:creationId xmlns:a16="http://schemas.microsoft.com/office/drawing/2014/main" id="{A1CE5F19-8F46-468B-BF29-9D162D9D9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0" y="5791200"/>
          <a:ext cx="1066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4" imgW="876190" imgH="333333" progId="">
                  <p:embed/>
                </p:oleObj>
              </mc:Choice>
              <mc:Fallback>
                <p:oleObj r:id="rId4" imgW="876190" imgH="333333" progId="">
                  <p:embed/>
                  <p:pic>
                    <p:nvPicPr>
                      <p:cNvPr id="43011" name="Object 3">
                        <a:extLst>
                          <a:ext uri="{FF2B5EF4-FFF2-40B4-BE49-F238E27FC236}">
                            <a16:creationId xmlns:a16="http://schemas.microsoft.com/office/drawing/2014/main" id="{A1CE5F19-8F46-468B-BF29-9D162D9D93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5791200"/>
                        <a:ext cx="1066800" cy="609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4854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>
            <a:extLst>
              <a:ext uri="{FF2B5EF4-FFF2-40B4-BE49-F238E27FC236}">
                <a16:creationId xmlns:a16="http://schemas.microsoft.com/office/drawing/2014/main" id="{655D85A1-5FE8-4A01-8018-D4EBA13B9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TEMPLATE</a:t>
            </a: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\ЗАГВАР\ ФУНКЦ БА КЛАСС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B5DD62B8-96F7-4FD3-AAC5-39016316A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914401"/>
            <a:ext cx="83058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solidFill>
                  <a:srgbClr val="663300"/>
                </a:solidFill>
                <a:cs typeface="Times New Roman" panose="02020603050405020304" pitchFamily="18" charset="0"/>
              </a:rPr>
              <a:t>Template</a:t>
            </a:r>
            <a:r>
              <a:rPr lang="mn-MN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Times New Roman" panose="02020603050405020304" pitchFamily="18" charset="0"/>
              </a:rPr>
              <a:t>/  </a:t>
            </a:r>
            <a:r>
              <a:rPr lang="mn-MN" altLang="en-US" sz="2000">
                <a:cs typeface="Times New Roman" panose="02020603050405020304" pitchFamily="18" charset="0"/>
              </a:rPr>
              <a:t>загвар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ANSI </a:t>
            </a:r>
            <a:r>
              <a:rPr lang="en-GB" altLang="en-US" sz="2000">
                <a:cs typeface="Times New Roman" panose="02020603050405020304" pitchFamily="18" charset="0"/>
              </a:rPr>
              <a:t>С</a:t>
            </a:r>
            <a:r>
              <a:rPr lang="en-US" altLang="en-US" sz="2000">
                <a:cs typeface="Times New Roman" panose="02020603050405020304" pitchFamily="18" charset="0"/>
              </a:rPr>
              <a:t>++ </a:t>
            </a:r>
            <a:r>
              <a:rPr lang="en-GB" altLang="en-US" sz="2000">
                <a:cs typeface="Times New Roman" panose="02020603050405020304" pitchFamily="18" charset="0"/>
              </a:rPr>
              <a:t>хэлний шинэ шинж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7743D46-109B-43DD-91FA-2E6DB4169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057401"/>
            <a:ext cx="83058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generic (</a:t>
            </a:r>
            <a:r>
              <a:rPr lang="en-GB" altLang="en-US" sz="2000">
                <a:cs typeface="Times New Roman" panose="02020603050405020304" pitchFamily="18" charset="0"/>
              </a:rPr>
              <a:t>ерөнхий</a:t>
            </a:r>
            <a:r>
              <a:rPr lang="en-US" altLang="en-US" sz="2000">
                <a:cs typeface="Times New Roman" panose="02020603050405020304" pitchFamily="18" charset="0"/>
              </a:rPr>
              <a:t>) </a:t>
            </a:r>
            <a:r>
              <a:rPr lang="en-GB" altLang="en-US" sz="2000">
                <a:cs typeface="Times New Roman" panose="02020603050405020304" pitchFamily="18" charset="0"/>
              </a:rPr>
              <a:t>буюу</a:t>
            </a:r>
            <a:r>
              <a:rPr lang="en-US" altLang="en-US" sz="2000">
                <a:cs typeface="Times New Roman" panose="02020603050405020304" pitchFamily="18" charset="0"/>
              </a:rPr>
              <a:t> parameterized (</a:t>
            </a:r>
            <a:r>
              <a:rPr lang="en-GB" altLang="en-US" sz="2000">
                <a:cs typeface="Times New Roman" panose="02020603050405020304" pitchFamily="18" charset="0"/>
              </a:rPr>
              <a:t>параметржсэн</a:t>
            </a:r>
            <a:r>
              <a:rPr lang="en-US" altLang="en-US" sz="2000">
                <a:cs typeface="Times New Roman" panose="02020603050405020304" pitchFamily="18" charset="0"/>
              </a:rPr>
              <a:t>) </a:t>
            </a:r>
            <a:r>
              <a:rPr lang="en-GB" altLang="en-US" sz="2000">
                <a:cs typeface="Times New Roman" panose="02020603050405020304" pitchFamily="18" charset="0"/>
              </a:rPr>
              <a:t>гэсэн утгыг илэрхийлнэ 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8705E49B-C16D-49F4-AE75-D7E011E63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48001"/>
            <a:ext cx="8153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C++</a:t>
            </a:r>
            <a:r>
              <a:rPr lang="mn-MN" altLang="en-US" sz="2000">
                <a:cs typeface="Times New Roman" panose="02020603050405020304" pitchFamily="18" charset="0"/>
              </a:rPr>
              <a:t> компайлерын</a:t>
            </a:r>
            <a:r>
              <a:rPr lang="en-GB" altLang="en-US" sz="2000">
                <a:cs typeface="Times New Roman" panose="02020603050405020304" pitchFamily="18" charset="0"/>
              </a:rPr>
              <a:t> хувьд загвар функц, загвар класс нь ердийн функц, ердийн класс биш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FE3843B1-88CC-4C09-B358-F3E2B667F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962401"/>
            <a:ext cx="8686800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/>
              <a:t>Зөвхөн загвар</a:t>
            </a:r>
            <a:r>
              <a:rPr lang="en-US" altLang="en-US" sz="2000"/>
              <a:t>.</a:t>
            </a:r>
            <a:r>
              <a:rPr lang="mn-MN" altLang="en-US" sz="2000"/>
              <a:t> </a:t>
            </a:r>
          </a:p>
          <a:p>
            <a:pPr>
              <a:buClrTx/>
              <a:buFontTx/>
              <a:buNone/>
            </a:pPr>
            <a:endParaRPr lang="mn-MN" altLang="en-US" sz="2000"/>
          </a:p>
          <a:p>
            <a:pPr>
              <a:buClrTx/>
              <a:buFontTx/>
              <a:buNone/>
            </a:pPr>
            <a:r>
              <a:rPr lang="mn-MN" altLang="en-US" sz="2000"/>
              <a:t>учир нь </a:t>
            </a:r>
            <a:r>
              <a:rPr lang="en-GB" altLang="en-US" sz="2000">
                <a:cs typeface="Times New Roman" panose="02020603050405020304" pitchFamily="18" charset="0"/>
              </a:rPr>
              <a:t>тэдгээрийг бодитойгоор хэрэглэх хүртэл ийм загвар функцийн, ийм загвар классын кодыг үүсгэдэггүй. 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968EA47A-F68C-4E9A-97C4-2BF589E79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562601"/>
            <a:ext cx="79248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 b="1">
                <a:solidFill>
                  <a:srgbClr val="996633"/>
                </a:solidFill>
                <a:cs typeface="Times New Roman" panose="02020603050405020304" pitchFamily="18" charset="0"/>
              </a:rPr>
              <a:t>Мөн </a:t>
            </a:r>
            <a:r>
              <a:rPr lang="en-US" altLang="en-US" sz="2000" b="1">
                <a:solidFill>
                  <a:srgbClr val="996633"/>
                </a:solidFill>
                <a:cs typeface="Times New Roman" panose="02020603050405020304" pitchFamily="18" charset="0"/>
              </a:rPr>
              <a:t>template</a:t>
            </a:r>
            <a:r>
              <a:rPr lang="mn-MN" altLang="en-US" sz="2000" b="1">
                <a:solidFill>
                  <a:srgbClr val="996633"/>
                </a:solidFill>
                <a:cs typeface="Times New Roman" panose="02020603050405020304" pitchFamily="18" charset="0"/>
              </a:rPr>
              <a:t> функцийн болон классын тодорхойлолт ба тэдгээрийн  хэрэглээ хамтдаа нэг файлд байх ёстой.</a:t>
            </a:r>
            <a:r>
              <a:rPr lang="mn-M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791071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E906FFCB-B8F6-4EE9-A553-F388F10C8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TEMPLATE \ЗАГВАР\ ФУНКЦ 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C32F3CCE-E37C-4663-973C-6728C7DE3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914401"/>
            <a:ext cx="83058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Times New Roman" panose="02020603050405020304" pitchFamily="18" charset="0"/>
              </a:rPr>
              <a:t>Функцийг дахин тодорхойлохын оронд </a:t>
            </a:r>
            <a:r>
              <a:rPr lang="en-US" altLang="en-US" sz="2000" b="1">
                <a:solidFill>
                  <a:srgbClr val="996633"/>
                </a:solidFill>
                <a:cs typeface="Times New Roman" panose="02020603050405020304" pitchFamily="18" charset="0"/>
              </a:rPr>
              <a:t>template</a:t>
            </a:r>
            <a:r>
              <a:rPr lang="mn-MN" altLang="en-US" sz="2000">
                <a:cs typeface="Times New Roman" panose="02020603050405020304" pitchFamily="18" charset="0"/>
              </a:rPr>
              <a:t> т</a:t>
            </a:r>
            <a:r>
              <a:rPr lang="mn-MN" altLang="en-US" sz="2000"/>
              <a:t>усгай</a:t>
            </a:r>
            <a:r>
              <a:rPr lang="mn-MN" altLang="en-US" sz="2000">
                <a:cs typeface="Times New Roman" panose="02020603050405020304" pitchFamily="18" charset="0"/>
              </a:rPr>
              <a:t> </a:t>
            </a:r>
            <a:r>
              <a:rPr lang="en-GB" altLang="en-US" sz="2000">
                <a:cs typeface="Times New Roman" panose="02020603050405020304" pitchFamily="18" charset="0"/>
              </a:rPr>
              <a:t>ү</a:t>
            </a:r>
            <a:r>
              <a:rPr lang="mn-MN" altLang="en-US" sz="2000">
                <a:cs typeface="Times New Roman" panose="02020603050405020304" pitchFamily="18" charset="0"/>
              </a:rPr>
              <a:t>гийг хэрэглэн дурын төрлийн өгөгдөл авах буцаах ерөнхий функц, ерөнхий класс тодорхойлох боломжтой.</a:t>
            </a:r>
            <a:r>
              <a:rPr lang="en-GB" altLang="en-US" sz="200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0FBBD27-269E-408D-AE8B-7C80D4231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133601"/>
            <a:ext cx="8153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Иймд 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template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 нь макро функцтэй төстэй.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AC7DF265-F9D4-4C6C-9977-70FDF4829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819401"/>
            <a:ext cx="8153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>
                <a:cs typeface="Times New Roman" panose="02020603050405020304" pitchFamily="18" charset="0"/>
              </a:rPr>
              <a:t>Загвар функц</a:t>
            </a:r>
            <a:r>
              <a:rPr lang="mn-MN" altLang="en-US" sz="2000"/>
              <a:t>ийг</a:t>
            </a:r>
            <a:r>
              <a:rPr lang="mn-MN" altLang="en-US" sz="2000">
                <a:cs typeface="Times New Roman" panose="02020603050405020304" pitchFamily="18" charset="0"/>
              </a:rPr>
              <a:t> тодорхойлох</a:t>
            </a:r>
            <a:r>
              <a:rPr lang="mn-MN" altLang="en-US" sz="2000"/>
              <a:t> </a:t>
            </a:r>
            <a:r>
              <a:rPr lang="mn-MN" altLang="en-US" sz="2000">
                <a:cs typeface="Times New Roman" panose="02020603050405020304" pitchFamily="18" charset="0"/>
              </a:rPr>
              <a:t>д</a:t>
            </a:r>
            <a:r>
              <a:rPr lang="en-GB" altLang="en-US" sz="2000">
                <a:cs typeface="Times New Roman" panose="02020603050405020304" pitchFamily="18" charset="0"/>
              </a:rPr>
              <a:t>ү</a:t>
            </a:r>
            <a:r>
              <a:rPr lang="mn-MN" altLang="en-US" sz="2000">
                <a:cs typeface="Times New Roman" panose="02020603050405020304" pitchFamily="18" charset="0"/>
              </a:rPr>
              <a:t>р</a:t>
            </a:r>
            <a:r>
              <a:rPr lang="mn-MN" altLang="en-US" sz="2000"/>
              <a:t>э</a:t>
            </a:r>
            <a:r>
              <a:rPr lang="mn-MN" altLang="en-US" sz="2000">
                <a:cs typeface="Times New Roman" panose="02020603050405020304" pitchFamily="18" charset="0"/>
              </a:rPr>
              <a:t>м</a:t>
            </a:r>
            <a:r>
              <a:rPr lang="en-GB" altLang="en-US" sz="2000"/>
              <a:t> 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48D853D7-9C9E-4AB6-B6A8-21C4D91E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429001"/>
            <a:ext cx="7924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996633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template &lt;class identifier&gt; function_declaration ;</a:t>
            </a:r>
            <a:r>
              <a:rPr lang="en-GB" altLang="en-US" sz="2000" b="1">
                <a:solidFill>
                  <a:srgbClr val="9966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B7672B9A-9B96-45E2-9825-E5B76953A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022726"/>
            <a:ext cx="7848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Хоёр тооноос ихийг нь олох 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GetMax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функцийг өмнөх загварын дагуу тодорхойлбол:</a:t>
            </a:r>
          </a:p>
        </p:txBody>
      </p:sp>
    </p:spTree>
    <p:extLst>
      <p:ext uri="{BB962C8B-B14F-4D97-AF65-F5344CB8AC3E}">
        <p14:creationId xmlns:p14="http://schemas.microsoft.com/office/powerpoint/2010/main" val="2064532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>
            <a:extLst>
              <a:ext uri="{FF2B5EF4-FFF2-40B4-BE49-F238E27FC236}">
                <a16:creationId xmlns:a16="http://schemas.microsoft.com/office/drawing/2014/main" id="{766E316C-3819-4317-8E3B-95674E063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Template \Загвар\ функц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</a:t>
            </a: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81B9DB1A-EB77-4A4B-88AC-29C9E6F16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2590801"/>
            <a:ext cx="830580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 b="1">
                <a:solidFill>
                  <a:srgbClr val="9966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GenericType</a:t>
            </a:r>
            <a:r>
              <a:rPr lang="mn-M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ямар нэгэн тодорхой төрлийг заа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гүй тул функцийг дуудахдаа өгөгдлийн төрлийг нь дараах загвараар зааж өгнө: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EAE7D5B-0B50-4764-B688-3E14A936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914400"/>
            <a:ext cx="80010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template &lt;class </a:t>
            </a:r>
            <a:r>
              <a:rPr lang="en-US" altLang="en-US" sz="2000" b="1">
                <a:solidFill>
                  <a:srgbClr val="996633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GenericType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&gt;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996633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GenericType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GetMax(</a:t>
            </a:r>
            <a:r>
              <a:rPr lang="en-US" altLang="en-US" sz="2000" b="1">
                <a:solidFill>
                  <a:srgbClr val="996633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GenericType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a, </a:t>
            </a:r>
            <a:r>
              <a:rPr lang="en-US" altLang="en-US" sz="2000" b="1">
                <a:solidFill>
                  <a:srgbClr val="996633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GenericType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b)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return (a&gt;b?a:b); 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A95C0083-BABE-4ADC-8B77-0213C455D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429001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pattern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>
                <a:latin typeface="Wingdings" panose="05000000000000000000" pitchFamily="2" charset="2"/>
              </a:rPr>
              <a:t>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Функц рүү гаднаас дамжуулах өгөгдлийн төрлийг заах ба функцийн тодорхойлолтонд байх </a:t>
            </a:r>
            <a:r>
              <a:rPr lang="en-US" altLang="en-US" sz="2000" b="1">
                <a:solidFill>
                  <a:srgbClr val="3333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GenericType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ү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гийн оронд бичигдэнэ</a:t>
            </a:r>
            <a:r>
              <a:rPr lang="mn-M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6AE96F35-401C-49A6-8653-DDA75765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419601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int x, y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GetMax &lt;</a:t>
            </a:r>
            <a:r>
              <a:rPr lang="en-US" altLang="en-US" sz="2000">
                <a:solidFill>
                  <a:srgbClr val="333399"/>
                </a:solidFill>
                <a:cs typeface="Arial" panose="020B0604020202020204" pitchFamily="34" charset="0"/>
              </a:rPr>
              <a:t>int</a:t>
            </a:r>
            <a:r>
              <a:rPr lang="en-US" altLang="en-US" sz="2000">
                <a:cs typeface="Arial" panose="020B0604020202020204" pitchFamily="34" charset="0"/>
              </a:rPr>
              <a:t>&gt; (x,y) ;</a:t>
            </a: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B47C81BA-E2C0-4D87-BFE7-F3C803214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57801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float x, y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GetMax &lt;float&gt; (x,y) ;</a:t>
            </a: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8596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>
            <a:extLst>
              <a:ext uri="{FF2B5EF4-FFF2-40B4-BE49-F238E27FC236}">
                <a16:creationId xmlns:a16="http://schemas.microsoft.com/office/drawing/2014/main" id="{F5D2E100-238C-41BB-9DF0-E2B84528C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Template \Загвар\ функц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EC301ABE-3573-4A48-A049-AF5247C71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914400"/>
            <a:ext cx="6667500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//function template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#include &lt;iostream.h&gt;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solidFill>
                  <a:srgbClr val="33339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template &lt;class T&gt;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solidFill>
                  <a:srgbClr val="33339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 GetMax(T a, T b) {</a:t>
            </a:r>
          </a:p>
          <a:p>
            <a:pPr>
              <a:buClrTx/>
              <a:buFontTx/>
              <a:buNone/>
            </a:pPr>
            <a:r>
              <a:rPr lang="mn-MN" altLang="en-US" sz="2000">
                <a:solidFill>
                  <a:srgbClr val="33339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return (a&gt;b ? a: b);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solidFill>
                  <a:srgbClr val="33339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main()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int i=5, j=6, k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long l=10, m=5, n;</a:t>
            </a:r>
          </a:p>
          <a:p>
            <a:pPr>
              <a:buClrTx/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k = GetMax (i, j)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n = GetMax(l,m);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 &lt;&lt; k &lt;&lt; endl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 &lt;&lt; n &lt;&lt; endl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return 0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2A52D4B5-89EA-4826-BF48-E862D70E49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0" y="6096000"/>
          <a:ext cx="1295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866896" imgH="380852" progId="">
                  <p:embed/>
                </p:oleObj>
              </mc:Choice>
              <mc:Fallback>
                <p:oleObj r:id="rId4" imgW="866896" imgH="380852" progId="">
                  <p:embed/>
                  <p:pic>
                    <p:nvPicPr>
                      <p:cNvPr id="35843" name="Object 3">
                        <a:extLst>
                          <a:ext uri="{FF2B5EF4-FFF2-40B4-BE49-F238E27FC236}">
                            <a16:creationId xmlns:a16="http://schemas.microsoft.com/office/drawing/2014/main" id="{2A52D4B5-89EA-4826-BF48-E862D70E49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6096000"/>
                        <a:ext cx="1295400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488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>
            <a:extLst>
              <a:ext uri="{FF2B5EF4-FFF2-40B4-BE49-F238E27FC236}">
                <a16:creationId xmlns:a16="http://schemas.microsoft.com/office/drawing/2014/main" id="{AE6552D5-EDCF-4433-B6C7-F6DBCE23D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Template \Загвар\ функц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01416C70-E860-4E64-B542-608BD3AD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914401"/>
            <a:ext cx="85344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/>
              <a:t>Авах </a:t>
            </a:r>
            <a:r>
              <a:rPr lang="mn-MN" altLang="en-US" sz="2000">
                <a:cs typeface="Times New Roman" panose="02020603050405020304" pitchFamily="18" charset="0"/>
              </a:rPr>
              <a:t>өгөгдлийн төрлийг </a:t>
            </a:r>
            <a:r>
              <a:rPr lang="en-US" altLang="en-US" sz="2000">
                <a:cs typeface="Times New Roman" panose="02020603050405020304" pitchFamily="18" charset="0"/>
              </a:rPr>
              <a:t>&lt;&gt;</a:t>
            </a:r>
            <a:r>
              <a:rPr lang="mn-MN" altLang="en-US" sz="2000">
                <a:cs typeface="Times New Roman" panose="02020603050405020304" pitchFamily="18" charset="0"/>
              </a:rPr>
              <a:t> хаалт дотор бичиж өгөхг</a:t>
            </a:r>
            <a:r>
              <a:rPr lang="en-GB" altLang="en-US" sz="2000">
                <a:cs typeface="Times New Roman" panose="02020603050405020304" pitchFamily="18" charset="0"/>
              </a:rPr>
              <a:t>ү</a:t>
            </a:r>
            <a:r>
              <a:rPr lang="mn-MN" altLang="en-US" sz="2000">
                <a:cs typeface="Times New Roman" panose="02020603050405020304" pitchFamily="18" charset="0"/>
              </a:rPr>
              <a:t>й ба систем т</a:t>
            </a:r>
            <a:r>
              <a:rPr lang="en-GB" altLang="en-US" sz="2000">
                <a:cs typeface="Times New Roman" panose="02020603050405020304" pitchFamily="18" charset="0"/>
              </a:rPr>
              <a:t>үү</a:t>
            </a:r>
            <a:r>
              <a:rPr lang="mn-MN" altLang="en-US" sz="2000">
                <a:cs typeface="Times New Roman" panose="02020603050405020304" pitchFamily="18" charset="0"/>
              </a:rPr>
              <a:t>нийг гаднаас авах аргумент дээр тулгуурлан тодорхойлж кодонд нэмж бичдэг.</a:t>
            </a:r>
            <a:r>
              <a:rPr lang="en-GB" altLang="en-US" sz="200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28EC3EA-B19F-4906-AB43-F17109B53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09801"/>
            <a:ext cx="8382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GetMax()</a:t>
            </a:r>
            <a:r>
              <a:rPr lang="mn-MN" altLang="en-US" sz="2000">
                <a:cs typeface="Times New Roman" panose="02020603050405020304" pitchFamily="18" charset="0"/>
              </a:rPr>
              <a:t> функцийн хоёр аргумент нэгэн ижил төрлийнх байх ёстой.</a:t>
            </a:r>
            <a:r>
              <a:rPr lang="en-GB" altLang="en-US" sz="2000"/>
              <a:t> 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9CCFBBE2-2E08-439F-9A91-F4795077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667001"/>
            <a:ext cx="8077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ндоо төрлийн хоёр аргумент авах функцийн загвар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4E86756F-F93A-40B6-8E31-98A956F5E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276600"/>
            <a:ext cx="67818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template &lt;class </a:t>
            </a:r>
            <a:r>
              <a:rPr lang="en-US" altLang="en-US" sz="2000" b="1">
                <a:solidFill>
                  <a:srgbClr val="996633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, class </a:t>
            </a:r>
            <a:r>
              <a:rPr lang="en-US" altLang="en-US" sz="2000" b="1">
                <a:solidFill>
                  <a:srgbClr val="00999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U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&gt;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996633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GetMin(</a:t>
            </a:r>
            <a:r>
              <a:rPr lang="en-US" altLang="en-US" sz="2000" b="1">
                <a:solidFill>
                  <a:srgbClr val="996633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a, </a:t>
            </a:r>
            <a:r>
              <a:rPr lang="en-US" altLang="en-US" sz="2000" b="1">
                <a:solidFill>
                  <a:srgbClr val="00999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U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b)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return (a&lt;b?a:b); 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5125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>
            <a:extLst>
              <a:ext uri="{FF2B5EF4-FFF2-40B4-BE49-F238E27FC236}">
                <a16:creationId xmlns:a16="http://schemas.microsoft.com/office/drawing/2014/main" id="{9469F34A-5CAB-4669-8E74-FD1BF773A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Template \Загвар\ функц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4C8B6168-E408-452F-B289-4D3E4BF0F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914400"/>
            <a:ext cx="8458200" cy="5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//function template 2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#include &lt;iostream.h&gt;</a:t>
            </a:r>
          </a:p>
          <a:p>
            <a:pPr>
              <a:buClrTx/>
              <a:buFontTx/>
              <a:buNone/>
            </a:pPr>
            <a:endParaRPr lang="mn-MN" altLang="en-US" sz="200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template &lt;class </a:t>
            </a:r>
            <a:r>
              <a:rPr lang="mn-MN" altLang="en-US" sz="2000" b="1">
                <a:solidFill>
                  <a:srgbClr val="00999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, class </a:t>
            </a:r>
            <a:r>
              <a:rPr lang="mn-MN" altLang="en-US" sz="2000" b="1">
                <a:solidFill>
                  <a:srgbClr val="996633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U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&gt;</a:t>
            </a:r>
          </a:p>
          <a:p>
            <a:pPr>
              <a:buClrTx/>
              <a:buFontTx/>
              <a:buNone/>
            </a:pPr>
            <a:r>
              <a:rPr lang="mn-MN" altLang="en-US" sz="2000" b="1">
                <a:solidFill>
                  <a:srgbClr val="00999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GetMin(</a:t>
            </a:r>
            <a:r>
              <a:rPr lang="mn-MN" altLang="en-US" sz="2000" b="1">
                <a:solidFill>
                  <a:srgbClr val="00999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a, </a:t>
            </a:r>
            <a:r>
              <a:rPr lang="mn-MN" altLang="en-US" sz="2000" b="1">
                <a:solidFill>
                  <a:srgbClr val="996633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U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b) {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return (a&lt;b ? a: b);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>
              <a:buClrTx/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main()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int i=5, k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long l=10, m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k = GetMin (i, l)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m = GetMin (l, i)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 &lt;&lt; k &lt;&lt; endl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 &lt;&lt; m &lt;&lt; endl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return 0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BC882B5C-BC99-44C6-BB49-DEE659810B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5791200"/>
          <a:ext cx="1295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4" imgW="828791" imgH="400000" progId="">
                  <p:embed/>
                </p:oleObj>
              </mc:Choice>
              <mc:Fallback>
                <p:oleObj r:id="rId4" imgW="828791" imgH="400000" progId="">
                  <p:embed/>
                  <p:pic>
                    <p:nvPicPr>
                      <p:cNvPr id="37891" name="Object 3">
                        <a:extLst>
                          <a:ext uri="{FF2B5EF4-FFF2-40B4-BE49-F238E27FC236}">
                            <a16:creationId xmlns:a16="http://schemas.microsoft.com/office/drawing/2014/main" id="{BC882B5C-BC99-44C6-BB49-DEE659810B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5791200"/>
                        <a:ext cx="1295400" cy="762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52525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>
            <a:extLst>
              <a:ext uri="{FF2B5EF4-FFF2-40B4-BE49-F238E27FC236}">
                <a16:creationId xmlns:a16="http://schemas.microsoft.com/office/drawing/2014/main" id="{722D5AF8-4FF7-4F99-9CAB-08B0CBA19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Template \Загвар\ класс 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C687830F-DBB0-425F-BE41-A724545A1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914401"/>
            <a:ext cx="8001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000">
                <a:cs typeface="Times New Roman" panose="02020603050405020304" pitchFamily="18" charset="0"/>
              </a:rPr>
              <a:t>Зарим өгөгдлийн төрөл нь классын тодорхойлолтын т</a:t>
            </a:r>
            <a:r>
              <a:rPr lang="mn-MN" altLang="en-US" sz="2000">
                <a:cs typeface="Times New Roman" panose="02020603050405020304" pitchFamily="18" charset="0"/>
              </a:rPr>
              <a:t>ү</a:t>
            </a:r>
            <a:r>
              <a:rPr lang="en-GB" altLang="en-US" sz="2000">
                <a:cs typeface="Times New Roman" panose="02020603050405020304" pitchFamily="18" charset="0"/>
              </a:rPr>
              <a:t>вшинд тодорхой биш байх классыг загвар классаар тодорхойлж бол</a:t>
            </a:r>
            <a:r>
              <a:rPr lang="mn-MN" altLang="en-US" sz="2000">
                <a:cs typeface="Times New Roman" panose="02020603050405020304" pitchFamily="18" charset="0"/>
              </a:rPr>
              <a:t>дог</a:t>
            </a:r>
            <a:r>
              <a:rPr lang="en-GB" altLang="en-US" sz="2000">
                <a:cs typeface="Arial" panose="020B0604020202020204" pitchFamily="34" charset="0"/>
              </a:rPr>
              <a:t>.</a:t>
            </a:r>
            <a:r>
              <a:rPr lang="en-GB" altLang="en-US" sz="200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D2E5F6E-8E43-417F-BAB6-013F3F62F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828800"/>
            <a:ext cx="53340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#include &lt;iostream.h&gt;</a:t>
            </a:r>
          </a:p>
          <a:p>
            <a:pPr>
              <a:buClrTx/>
              <a:buFontTx/>
              <a:buNone/>
            </a:pPr>
            <a:endParaRPr lang="en-US" altLang="en-US" sz="2000">
              <a:cs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template &lt;class </a:t>
            </a:r>
            <a:r>
              <a:rPr lang="en-US" altLang="en-US" sz="2000" b="1">
                <a:solidFill>
                  <a:srgbClr val="996633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&gt;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pair 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private: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    </a:t>
            </a:r>
            <a:r>
              <a:rPr lang="en-US" altLang="en-US" sz="2000" b="1">
                <a:solidFill>
                  <a:srgbClr val="996633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value1[2]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public: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 pair(</a:t>
            </a:r>
            <a:r>
              <a:rPr lang="en-US" altLang="en-US" sz="2000" b="1">
                <a:solidFill>
                  <a:srgbClr val="996633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first, </a:t>
            </a:r>
            <a:r>
              <a:rPr lang="en-US" altLang="en-US" sz="2000" b="1">
                <a:solidFill>
                  <a:srgbClr val="996633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second)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value1[0] = first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value1[1] = second;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  }</a:t>
            </a:r>
          </a:p>
          <a:p>
            <a:pPr>
              <a:buClrTx/>
              <a:buFontTx/>
              <a:buNone/>
            </a:pPr>
            <a:r>
              <a:rPr lang="mn-MN" altLang="en-US" sz="2000" b="1">
                <a:solidFill>
                  <a:srgbClr val="996633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rgbClr val="996633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getMax()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9EADD7CB-8E68-47CB-9DC7-F39C1D8EA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905001"/>
            <a:ext cx="38862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&lt;class T&gt; </a:t>
            </a:r>
            <a:r>
              <a:rPr lang="mn-MN" altLang="en-US" sz="2000"/>
              <a:t>бол </a:t>
            </a:r>
            <a:r>
              <a:rPr lang="en-US" altLang="en-US" sz="2000"/>
              <a:t>class </a:t>
            </a:r>
            <a:r>
              <a:rPr lang="mn-MN" altLang="en-US" sz="2000"/>
              <a:t>төрлийн нэг параметртэй гэсэн утгыг илэрхийлдэг</a:t>
            </a:r>
          </a:p>
        </p:txBody>
      </p:sp>
    </p:spTree>
    <p:extLst>
      <p:ext uri="{BB962C8B-B14F-4D97-AF65-F5344CB8AC3E}">
        <p14:creationId xmlns:p14="http://schemas.microsoft.com/office/powerpoint/2010/main" val="2301102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>
            <a:extLst>
              <a:ext uri="{FF2B5EF4-FFF2-40B4-BE49-F238E27FC236}">
                <a16:creationId xmlns:a16="http://schemas.microsoft.com/office/drawing/2014/main" id="{B020B0AA-0837-4E41-B691-17136F7EF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Template \Загвар\ класс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-2</a:t>
            </a: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242F1A3B-8F6C-4BAD-9D91-A20452957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990600"/>
            <a:ext cx="89154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template &lt;class </a:t>
            </a:r>
            <a:r>
              <a:rPr lang="en-US" altLang="en-US" sz="2000" b="1">
                <a:solidFill>
                  <a:srgbClr val="996633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</a:t>
            </a:r>
            <a:r>
              <a:rPr lang="en-US" altLang="en-US" sz="2000">
                <a:solidFill>
                  <a:srgbClr val="33339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&gt;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996633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pair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&lt;T&gt;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::getMax()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return (value1[0] &gt; value1[1] ? value1[0]:value1[1]);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00D53E6-CC16-4123-AE2E-8244E65DA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50" y="3810000"/>
            <a:ext cx="82677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main()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 pair </a:t>
            </a:r>
            <a:r>
              <a:rPr lang="en-US" altLang="en-US" sz="2000" b="1">
                <a:solidFill>
                  <a:srgbClr val="FF3300"/>
                </a:solidFill>
                <a:cs typeface="Arial" panose="020B0604020202020204" pitchFamily="34" charset="0"/>
              </a:rPr>
              <a:t>&lt;int&gt;</a:t>
            </a:r>
            <a:r>
              <a:rPr lang="en-US" altLang="en-US" sz="2000">
                <a:cs typeface="Arial" panose="020B0604020202020204" pitchFamily="34" charset="0"/>
              </a:rPr>
              <a:t> myObj (115, 36);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 pair </a:t>
            </a:r>
            <a:r>
              <a:rPr lang="en-US" altLang="en-US" sz="2000" b="1">
                <a:solidFill>
                  <a:srgbClr val="FF3300"/>
                </a:solidFill>
                <a:cs typeface="Arial" panose="020B0604020202020204" pitchFamily="34" charset="0"/>
              </a:rPr>
              <a:t>&lt;float&gt;</a:t>
            </a:r>
            <a:r>
              <a:rPr lang="en-US" altLang="en-US" sz="2000">
                <a:cs typeface="Arial" panose="020B0604020202020204" pitchFamily="34" charset="0"/>
              </a:rPr>
              <a:t> myObj2 (3.3, 2.18);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 cout &lt;&lt; myObj.getMax() &lt;&lt; endl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 cout &lt;&lt; myObj2.getMax()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return 0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}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D63BE582-3933-4518-BE5E-791244539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819401"/>
            <a:ext cx="8153400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Гиш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үү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н функцийг классын гадна тодорхойлохдоо </a:t>
            </a:r>
            <a:r>
              <a:rPr lang="en-US" altLang="en-US" sz="2000" b="1">
                <a:solidFill>
                  <a:srgbClr val="3333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template &lt;</a:t>
            </a:r>
            <a:r>
              <a:rPr lang="mn-MN" altLang="en-US" sz="2000" b="1">
                <a:solidFill>
                  <a:srgbClr val="3333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...</a:t>
            </a:r>
            <a:r>
              <a:rPr lang="en-US" altLang="en-US" sz="2000" b="1">
                <a:solidFill>
                  <a:srgbClr val="3333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 угтварыг заавал өмнөх жишээ програмд 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ү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з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үү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лсэний адилаар хэрэглэнэ. </a:t>
            </a:r>
          </a:p>
          <a:p>
            <a:pPr>
              <a:buClrTx/>
              <a:buFontTx/>
              <a:buNone/>
            </a:pPr>
            <a:endParaRPr lang="en-GB" altLang="en-US" sz="2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ADBB57DF-38EE-40E0-BE1B-3AB1A8907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5867400"/>
            <a:ext cx="762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115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3.3</a:t>
            </a:r>
          </a:p>
        </p:txBody>
      </p:sp>
    </p:spTree>
    <p:extLst>
      <p:ext uri="{BB962C8B-B14F-4D97-AF65-F5344CB8AC3E}">
        <p14:creationId xmlns:p14="http://schemas.microsoft.com/office/powerpoint/2010/main" val="2676938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Props1.xml><?xml version="1.0" encoding="utf-8"?>
<ds:datastoreItem xmlns:ds="http://schemas.openxmlformats.org/officeDocument/2006/customXml" ds:itemID="{3254527E-B3A1-4631-A558-7CBB40E45B52}"/>
</file>

<file path=customXml/itemProps2.xml><?xml version="1.0" encoding="utf-8"?>
<ds:datastoreItem xmlns:ds="http://schemas.openxmlformats.org/officeDocument/2006/customXml" ds:itemID="{FE9323BD-E436-4BA2-A337-29121FFC6269}"/>
</file>

<file path=customXml/itemProps3.xml><?xml version="1.0" encoding="utf-8"?>
<ds:datastoreItem xmlns:ds="http://schemas.openxmlformats.org/officeDocument/2006/customXml" ds:itemID="{B2AE1770-FA43-4CD8-912D-29834240784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Microsoft Macintosh PowerPoint</Application>
  <PresentationFormat>Widescreen</PresentationFormat>
  <Paragraphs>145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Noto Sans CJK SC Regular</vt:lpstr>
      <vt:lpstr>Tahoma</vt:lpstr>
      <vt:lpstr>Times New Roman</vt:lpstr>
      <vt:lpstr>Wingdings</vt:lpstr>
      <vt:lpstr>Office Theme</vt:lpstr>
      <vt:lpstr>Загвар функц, класс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2020-09-07T14:51:45Z</dcterms:created>
  <dcterms:modified xsi:type="dcterms:W3CDTF">2020-09-07T14:52:23Z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961100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