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0" r:id="rId6"/>
    <p:sldId id="268"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3A479FB-4091-45AD-B47F-E48CD5B2F464}" type="datetimeFigureOut">
              <a:rPr lang="he-IL" smtClean="0"/>
              <a:t>ט'/תשרי/תשפ"ו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432403-2135-47B6-94BD-199613B33942}" type="slidenum">
              <a:rPr lang="he-IL" smtClean="0"/>
              <a:t>‹#›</a:t>
            </a:fld>
            <a:endParaRPr lang="he-IL"/>
          </a:p>
        </p:txBody>
      </p:sp>
    </p:spTree>
    <p:extLst>
      <p:ext uri="{BB962C8B-B14F-4D97-AF65-F5344CB8AC3E}">
        <p14:creationId xmlns:p14="http://schemas.microsoft.com/office/powerpoint/2010/main" val="289880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3A479FB-4091-45AD-B47F-E48CD5B2F464}" type="datetimeFigureOut">
              <a:rPr lang="he-IL" smtClean="0"/>
              <a:t>ט'/תשרי/תשפ"ו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432403-2135-47B6-94BD-199613B33942}" type="slidenum">
              <a:rPr lang="he-IL" smtClean="0"/>
              <a:t>‹#›</a:t>
            </a:fld>
            <a:endParaRPr lang="he-IL"/>
          </a:p>
        </p:txBody>
      </p:sp>
    </p:spTree>
    <p:extLst>
      <p:ext uri="{BB962C8B-B14F-4D97-AF65-F5344CB8AC3E}">
        <p14:creationId xmlns:p14="http://schemas.microsoft.com/office/powerpoint/2010/main" val="2831831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3A479FB-4091-45AD-B47F-E48CD5B2F464}" type="datetimeFigureOut">
              <a:rPr lang="he-IL" smtClean="0"/>
              <a:t>ט'/תשרי/תשפ"ו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432403-2135-47B6-94BD-199613B33942}"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04274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3A479FB-4091-45AD-B47F-E48CD5B2F464}" type="datetimeFigureOut">
              <a:rPr lang="he-IL" smtClean="0"/>
              <a:t>ט'/תשרי/תשפ"ו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432403-2135-47B6-94BD-199613B33942}" type="slidenum">
              <a:rPr lang="he-IL" smtClean="0"/>
              <a:t>‹#›</a:t>
            </a:fld>
            <a:endParaRPr lang="he-IL"/>
          </a:p>
        </p:txBody>
      </p:sp>
    </p:spTree>
    <p:extLst>
      <p:ext uri="{BB962C8B-B14F-4D97-AF65-F5344CB8AC3E}">
        <p14:creationId xmlns:p14="http://schemas.microsoft.com/office/powerpoint/2010/main" val="3107682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3A479FB-4091-45AD-B47F-E48CD5B2F464}" type="datetimeFigureOut">
              <a:rPr lang="he-IL" smtClean="0"/>
              <a:t>ט'/תשרי/תשפ"ו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432403-2135-47B6-94BD-199613B33942}"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1087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3A479FB-4091-45AD-B47F-E48CD5B2F464}" type="datetimeFigureOut">
              <a:rPr lang="he-IL" smtClean="0"/>
              <a:t>ט'/תשרי/תשפ"ו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432403-2135-47B6-94BD-199613B33942}" type="slidenum">
              <a:rPr lang="he-IL" smtClean="0"/>
              <a:t>‹#›</a:t>
            </a:fld>
            <a:endParaRPr lang="he-IL"/>
          </a:p>
        </p:txBody>
      </p:sp>
    </p:spTree>
    <p:extLst>
      <p:ext uri="{BB962C8B-B14F-4D97-AF65-F5344CB8AC3E}">
        <p14:creationId xmlns:p14="http://schemas.microsoft.com/office/powerpoint/2010/main" val="2396292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3A479FB-4091-45AD-B47F-E48CD5B2F464}" type="datetimeFigureOut">
              <a:rPr lang="he-IL" smtClean="0"/>
              <a:t>ט'/תשרי/תשפ"ו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432403-2135-47B6-94BD-199613B33942}" type="slidenum">
              <a:rPr lang="he-IL" smtClean="0"/>
              <a:t>‹#›</a:t>
            </a:fld>
            <a:endParaRPr lang="he-IL"/>
          </a:p>
        </p:txBody>
      </p:sp>
    </p:spTree>
    <p:extLst>
      <p:ext uri="{BB962C8B-B14F-4D97-AF65-F5344CB8AC3E}">
        <p14:creationId xmlns:p14="http://schemas.microsoft.com/office/powerpoint/2010/main" val="3297306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3A479FB-4091-45AD-B47F-E48CD5B2F464}" type="datetimeFigureOut">
              <a:rPr lang="he-IL" smtClean="0"/>
              <a:t>ט'/תשרי/תשפ"ו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432403-2135-47B6-94BD-199613B33942}" type="slidenum">
              <a:rPr lang="he-IL" smtClean="0"/>
              <a:t>‹#›</a:t>
            </a:fld>
            <a:endParaRPr lang="he-IL"/>
          </a:p>
        </p:txBody>
      </p:sp>
    </p:spTree>
    <p:extLst>
      <p:ext uri="{BB962C8B-B14F-4D97-AF65-F5344CB8AC3E}">
        <p14:creationId xmlns:p14="http://schemas.microsoft.com/office/powerpoint/2010/main" val="2836198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3A479FB-4091-45AD-B47F-E48CD5B2F464}" type="datetimeFigureOut">
              <a:rPr lang="he-IL" smtClean="0"/>
              <a:t>ט'/תשרי/תשפ"ו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432403-2135-47B6-94BD-199613B33942}" type="slidenum">
              <a:rPr lang="he-IL" smtClean="0"/>
              <a:t>‹#›</a:t>
            </a:fld>
            <a:endParaRPr lang="he-IL"/>
          </a:p>
        </p:txBody>
      </p:sp>
    </p:spTree>
    <p:extLst>
      <p:ext uri="{BB962C8B-B14F-4D97-AF65-F5344CB8AC3E}">
        <p14:creationId xmlns:p14="http://schemas.microsoft.com/office/powerpoint/2010/main" val="1340219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3A479FB-4091-45AD-B47F-E48CD5B2F464}" type="datetimeFigureOut">
              <a:rPr lang="he-IL" smtClean="0"/>
              <a:t>ט'/תשרי/תשפ"ו</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4432403-2135-47B6-94BD-199613B33942}" type="slidenum">
              <a:rPr lang="he-IL" smtClean="0"/>
              <a:t>‹#›</a:t>
            </a:fld>
            <a:endParaRPr lang="he-IL"/>
          </a:p>
        </p:txBody>
      </p:sp>
    </p:spTree>
    <p:extLst>
      <p:ext uri="{BB962C8B-B14F-4D97-AF65-F5344CB8AC3E}">
        <p14:creationId xmlns:p14="http://schemas.microsoft.com/office/powerpoint/2010/main" val="406984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73A479FB-4091-45AD-B47F-E48CD5B2F464}" type="datetimeFigureOut">
              <a:rPr lang="he-IL" smtClean="0"/>
              <a:t>ט'/תשרי/תשפ"ו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4432403-2135-47B6-94BD-199613B33942}" type="slidenum">
              <a:rPr lang="he-IL" smtClean="0"/>
              <a:t>‹#›</a:t>
            </a:fld>
            <a:endParaRPr lang="he-IL"/>
          </a:p>
        </p:txBody>
      </p:sp>
    </p:spTree>
    <p:extLst>
      <p:ext uri="{BB962C8B-B14F-4D97-AF65-F5344CB8AC3E}">
        <p14:creationId xmlns:p14="http://schemas.microsoft.com/office/powerpoint/2010/main" val="3815945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73A479FB-4091-45AD-B47F-E48CD5B2F464}" type="datetimeFigureOut">
              <a:rPr lang="he-IL" smtClean="0"/>
              <a:t>ט'/תשרי/תשפ"ו</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4432403-2135-47B6-94BD-199613B33942}" type="slidenum">
              <a:rPr lang="he-IL" smtClean="0"/>
              <a:t>‹#›</a:t>
            </a:fld>
            <a:endParaRPr lang="he-IL"/>
          </a:p>
        </p:txBody>
      </p:sp>
    </p:spTree>
    <p:extLst>
      <p:ext uri="{BB962C8B-B14F-4D97-AF65-F5344CB8AC3E}">
        <p14:creationId xmlns:p14="http://schemas.microsoft.com/office/powerpoint/2010/main" val="322740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3A479FB-4091-45AD-B47F-E48CD5B2F464}" type="datetimeFigureOut">
              <a:rPr lang="he-IL" smtClean="0"/>
              <a:t>ט'/תשרי/תשפ"ו</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4432403-2135-47B6-94BD-199613B33942}" type="slidenum">
              <a:rPr lang="he-IL" smtClean="0"/>
              <a:t>‹#›</a:t>
            </a:fld>
            <a:endParaRPr lang="he-IL"/>
          </a:p>
        </p:txBody>
      </p:sp>
    </p:spTree>
    <p:extLst>
      <p:ext uri="{BB962C8B-B14F-4D97-AF65-F5344CB8AC3E}">
        <p14:creationId xmlns:p14="http://schemas.microsoft.com/office/powerpoint/2010/main" val="88036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479FB-4091-45AD-B47F-E48CD5B2F464}" type="datetimeFigureOut">
              <a:rPr lang="he-IL" smtClean="0"/>
              <a:t>ט'/תשרי/תשפ"ו</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4432403-2135-47B6-94BD-199613B33942}" type="slidenum">
              <a:rPr lang="he-IL" smtClean="0"/>
              <a:t>‹#›</a:t>
            </a:fld>
            <a:endParaRPr lang="he-IL"/>
          </a:p>
        </p:txBody>
      </p:sp>
    </p:spTree>
    <p:extLst>
      <p:ext uri="{BB962C8B-B14F-4D97-AF65-F5344CB8AC3E}">
        <p14:creationId xmlns:p14="http://schemas.microsoft.com/office/powerpoint/2010/main" val="1117579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3A479FB-4091-45AD-B47F-E48CD5B2F464}" type="datetimeFigureOut">
              <a:rPr lang="he-IL" smtClean="0"/>
              <a:t>ט'/תשרי/תשפ"ו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4432403-2135-47B6-94BD-199613B33942}" type="slidenum">
              <a:rPr lang="he-IL" smtClean="0"/>
              <a:t>‹#›</a:t>
            </a:fld>
            <a:endParaRPr lang="he-IL"/>
          </a:p>
        </p:txBody>
      </p:sp>
    </p:spTree>
    <p:extLst>
      <p:ext uri="{BB962C8B-B14F-4D97-AF65-F5344CB8AC3E}">
        <p14:creationId xmlns:p14="http://schemas.microsoft.com/office/powerpoint/2010/main" val="959990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3A479FB-4091-45AD-B47F-E48CD5B2F464}" type="datetimeFigureOut">
              <a:rPr lang="he-IL" smtClean="0"/>
              <a:t>ט'/תשרי/תשפ"ו</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4432403-2135-47B6-94BD-199613B33942}" type="slidenum">
              <a:rPr lang="he-IL" smtClean="0"/>
              <a:t>‹#›</a:t>
            </a:fld>
            <a:endParaRPr lang="he-IL"/>
          </a:p>
        </p:txBody>
      </p:sp>
    </p:spTree>
    <p:extLst>
      <p:ext uri="{BB962C8B-B14F-4D97-AF65-F5344CB8AC3E}">
        <p14:creationId xmlns:p14="http://schemas.microsoft.com/office/powerpoint/2010/main" val="1984848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A479FB-4091-45AD-B47F-E48CD5B2F464}" type="datetimeFigureOut">
              <a:rPr lang="he-IL" smtClean="0"/>
              <a:t>ט'/תשרי/תשפ"ו</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432403-2135-47B6-94BD-199613B33942}" type="slidenum">
              <a:rPr lang="he-IL" smtClean="0"/>
              <a:t>‹#›</a:t>
            </a:fld>
            <a:endParaRPr lang="he-IL"/>
          </a:p>
        </p:txBody>
      </p:sp>
    </p:spTree>
    <p:extLst>
      <p:ext uri="{BB962C8B-B14F-4D97-AF65-F5344CB8AC3E}">
        <p14:creationId xmlns:p14="http://schemas.microsoft.com/office/powerpoint/2010/main" val="6467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7ED069-52BF-4E83-8F59-2B646F59ACA7}"/>
              </a:ext>
            </a:extLst>
          </p:cNvPr>
          <p:cNvSpPr>
            <a:spLocks noGrp="1"/>
          </p:cNvSpPr>
          <p:nvPr>
            <p:ph type="ctrTitle"/>
          </p:nvPr>
        </p:nvSpPr>
        <p:spPr>
          <a:xfrm>
            <a:off x="1284645" y="1025398"/>
            <a:ext cx="7998883" cy="819152"/>
          </a:xfrm>
        </p:spPr>
        <p:txBody>
          <a:bodyPr/>
          <a:lstStyle/>
          <a:p>
            <a:pPr algn="ctr"/>
            <a:r>
              <a:rPr lang="he-IL" sz="4400" dirty="0"/>
              <a:t>רובוט לניקוי חופים-</a:t>
            </a:r>
            <a:r>
              <a:rPr lang="en-US" sz="4400" dirty="0"/>
              <a:t>beach cleaner</a:t>
            </a:r>
            <a:endParaRPr lang="he-IL" sz="4400" dirty="0"/>
          </a:p>
        </p:txBody>
      </p:sp>
      <p:sp>
        <p:nvSpPr>
          <p:cNvPr id="3" name="כותרת משנה 2">
            <a:extLst>
              <a:ext uri="{FF2B5EF4-FFF2-40B4-BE49-F238E27FC236}">
                <a16:creationId xmlns:a16="http://schemas.microsoft.com/office/drawing/2014/main" id="{70841E3F-7C4F-4F8D-BDD8-1E8CCF05546A}"/>
              </a:ext>
            </a:extLst>
          </p:cNvPr>
          <p:cNvSpPr>
            <a:spLocks noGrp="1"/>
          </p:cNvSpPr>
          <p:nvPr>
            <p:ph type="subTitle" idx="1"/>
          </p:nvPr>
        </p:nvSpPr>
        <p:spPr>
          <a:xfrm>
            <a:off x="489122" y="5585650"/>
            <a:ext cx="5235403" cy="1096899"/>
          </a:xfrm>
        </p:spPr>
        <p:txBody>
          <a:bodyPr>
            <a:normAutofit fontScale="85000" lnSpcReduction="10000"/>
          </a:bodyPr>
          <a:lstStyle/>
          <a:p>
            <a:r>
              <a:rPr lang="he-IL" sz="2800" dirty="0">
                <a:solidFill>
                  <a:schemeClr val="tx1"/>
                </a:solidFill>
              </a:rPr>
              <a:t>מגיש: </a:t>
            </a:r>
            <a:r>
              <a:rPr lang="he-IL" sz="2800" dirty="0">
                <a:solidFill>
                  <a:schemeClr val="tx1"/>
                </a:solidFill>
                <a:effectLst/>
                <a:ea typeface="Times New Roman" panose="02020603050405020304" pitchFamily="18" charset="0"/>
                <a:cs typeface="Arial" panose="020B0604020202020204" pitchFamily="34" charset="0"/>
              </a:rPr>
              <a:t>מוחמד מחמיד</a:t>
            </a:r>
            <a:endParaRPr lang="he-IL" sz="2800" dirty="0">
              <a:solidFill>
                <a:schemeClr val="tx1"/>
              </a:solidFill>
            </a:endParaRPr>
          </a:p>
          <a:p>
            <a:r>
              <a:rPr lang="he-IL" sz="28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מרצים :ד"ר איציק ספיר ומר אילן זילברמן</a:t>
            </a:r>
            <a:endParaRPr lang="en-US" sz="28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4" name="תמונה 3" descr="תמונה שמכילה טקסט&#10;&#10;התיאור נוצר באופן אוטומטי">
            <a:extLst>
              <a:ext uri="{FF2B5EF4-FFF2-40B4-BE49-F238E27FC236}">
                <a16:creationId xmlns:a16="http://schemas.microsoft.com/office/drawing/2014/main" id="{8659C762-D14E-47BF-96C4-3AD88E10472B}"/>
              </a:ext>
            </a:extLst>
          </p:cNvPr>
          <p:cNvPicPr>
            <a:picLocks noChangeAspect="1"/>
          </p:cNvPicPr>
          <p:nvPr/>
        </p:nvPicPr>
        <p:blipFill>
          <a:blip r:embed="rId2"/>
          <a:stretch>
            <a:fillRect/>
          </a:stretch>
        </p:blipFill>
        <p:spPr>
          <a:xfrm>
            <a:off x="-114300" y="-153228"/>
            <a:ext cx="4490007" cy="1178626"/>
          </a:xfrm>
          <a:prstGeom prst="rect">
            <a:avLst/>
          </a:prstGeom>
        </p:spPr>
      </p:pic>
      <p:pic>
        <p:nvPicPr>
          <p:cNvPr id="5" name="תמונה 4">
            <a:extLst>
              <a:ext uri="{FF2B5EF4-FFF2-40B4-BE49-F238E27FC236}">
                <a16:creationId xmlns:a16="http://schemas.microsoft.com/office/drawing/2014/main" id="{33D71E30-5740-4EE4-A9FC-127B4D65758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134" y="1844550"/>
            <a:ext cx="8390466" cy="3670425"/>
          </a:xfrm>
          <a:prstGeom prst="rect">
            <a:avLst/>
          </a:prstGeom>
          <a:noFill/>
          <a:ln>
            <a:noFill/>
          </a:ln>
        </p:spPr>
      </p:pic>
    </p:spTree>
    <p:extLst>
      <p:ext uri="{BB962C8B-B14F-4D97-AF65-F5344CB8AC3E}">
        <p14:creationId xmlns:p14="http://schemas.microsoft.com/office/powerpoint/2010/main" val="3616032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C488907-2814-4A29-A800-723664AF1B19}"/>
              </a:ext>
            </a:extLst>
          </p:cNvPr>
          <p:cNvSpPr>
            <a:spLocks noGrp="1"/>
          </p:cNvSpPr>
          <p:nvPr>
            <p:ph type="title"/>
          </p:nvPr>
        </p:nvSpPr>
        <p:spPr/>
        <p:txBody>
          <a:bodyPr/>
          <a:lstStyle/>
          <a:p>
            <a:pPr algn="r"/>
            <a:r>
              <a:rPr lang="he-IL" dirty="0"/>
              <a:t>אנליזת חוזק על השלדה</a:t>
            </a:r>
          </a:p>
        </p:txBody>
      </p:sp>
      <p:pic>
        <p:nvPicPr>
          <p:cNvPr id="4" name="תמונה 3">
            <a:extLst>
              <a:ext uri="{FF2B5EF4-FFF2-40B4-BE49-F238E27FC236}">
                <a16:creationId xmlns:a16="http://schemas.microsoft.com/office/drawing/2014/main" id="{1A1B10DB-C0EF-44BD-8076-FBCC2663FB1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0152" y="1485901"/>
            <a:ext cx="7943850" cy="3337242"/>
          </a:xfrm>
          <a:prstGeom prst="rect">
            <a:avLst/>
          </a:prstGeom>
          <a:noFill/>
          <a:ln>
            <a:noFill/>
          </a:ln>
        </p:spPr>
      </p:pic>
      <p:sp>
        <p:nvSpPr>
          <p:cNvPr id="6" name="תיבת טקסט 5">
            <a:extLst>
              <a:ext uri="{FF2B5EF4-FFF2-40B4-BE49-F238E27FC236}">
                <a16:creationId xmlns:a16="http://schemas.microsoft.com/office/drawing/2014/main" id="{9D65925E-780F-4CDE-A57D-2B1586590747}"/>
              </a:ext>
            </a:extLst>
          </p:cNvPr>
          <p:cNvSpPr txBox="1"/>
          <p:nvPr/>
        </p:nvSpPr>
        <p:spPr>
          <a:xfrm>
            <a:off x="2146743" y="4960780"/>
            <a:ext cx="6105524" cy="1477328"/>
          </a:xfrm>
          <a:prstGeom prst="rect">
            <a:avLst/>
          </a:prstGeom>
          <a:noFill/>
        </p:spPr>
        <p:txBody>
          <a:bodyPr wrap="square">
            <a:spAutoFit/>
          </a:bodyPr>
          <a:lstStyle/>
          <a:p>
            <a:pPr algn="r"/>
            <a:r>
              <a:rPr lang="he-IL" dirty="0"/>
              <a:t>במהלך העבודה ביצענו מספר אנליזות חוזק על השלדה, ביצוע האנליזות נתן לנו מידע על החלקים המועמסים יותר או פחות בשלדה. ביצוע האנליזות נתן לנו מידע על היכן צריך להוסיף חיזוקים במבנה שלה וכך הגענו למבנה סופי שעמד בחוזק הנדרש כפי שניתן לראות באנליזה הסופית</a:t>
            </a:r>
          </a:p>
        </p:txBody>
      </p:sp>
      <p:pic>
        <p:nvPicPr>
          <p:cNvPr id="7" name="תמונה 6" descr="תמונה שמכילה טקסט&#10;&#10;התיאור נוצר באופן אוטומטי">
            <a:extLst>
              <a:ext uri="{FF2B5EF4-FFF2-40B4-BE49-F238E27FC236}">
                <a16:creationId xmlns:a16="http://schemas.microsoft.com/office/drawing/2014/main" id="{D91BE1A7-0159-4053-A6D3-FBC42CCAEEE6}"/>
              </a:ext>
            </a:extLst>
          </p:cNvPr>
          <p:cNvPicPr>
            <a:picLocks noChangeAspect="1"/>
          </p:cNvPicPr>
          <p:nvPr/>
        </p:nvPicPr>
        <p:blipFill>
          <a:blip r:embed="rId3"/>
          <a:stretch>
            <a:fillRect/>
          </a:stretch>
        </p:blipFill>
        <p:spPr>
          <a:xfrm>
            <a:off x="-89954" y="-131985"/>
            <a:ext cx="4829594" cy="1103753"/>
          </a:xfrm>
          <a:prstGeom prst="rect">
            <a:avLst/>
          </a:prstGeom>
        </p:spPr>
      </p:pic>
    </p:spTree>
    <p:extLst>
      <p:ext uri="{BB962C8B-B14F-4D97-AF65-F5344CB8AC3E}">
        <p14:creationId xmlns:p14="http://schemas.microsoft.com/office/powerpoint/2010/main" val="145610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830ADB-9D85-41A8-A4A7-11E2A24DD2AB}"/>
              </a:ext>
            </a:extLst>
          </p:cNvPr>
          <p:cNvSpPr>
            <a:spLocks noGrp="1"/>
          </p:cNvSpPr>
          <p:nvPr>
            <p:ph type="title"/>
          </p:nvPr>
        </p:nvSpPr>
        <p:spPr/>
        <p:txBody>
          <a:bodyPr/>
          <a:lstStyle/>
          <a:p>
            <a:pPr algn="r"/>
            <a:r>
              <a:rPr lang="he-IL"/>
              <a:t>מבנה הרובוט הסופי </a:t>
            </a:r>
            <a:endParaRPr lang="he-IL" dirty="0"/>
          </a:p>
        </p:txBody>
      </p:sp>
      <p:pic>
        <p:nvPicPr>
          <p:cNvPr id="4" name="תמונה 3">
            <a:extLst>
              <a:ext uri="{FF2B5EF4-FFF2-40B4-BE49-F238E27FC236}">
                <a16:creationId xmlns:a16="http://schemas.microsoft.com/office/drawing/2014/main" id="{CCCA6235-9233-4FFB-B12D-BC396A849F3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19625" y="2095500"/>
            <a:ext cx="5037455" cy="2907033"/>
          </a:xfrm>
          <a:prstGeom prst="rect">
            <a:avLst/>
          </a:prstGeom>
          <a:noFill/>
          <a:ln>
            <a:noFill/>
          </a:ln>
        </p:spPr>
      </p:pic>
      <p:pic>
        <p:nvPicPr>
          <p:cNvPr id="5" name="תמונה 4">
            <a:extLst>
              <a:ext uri="{FF2B5EF4-FFF2-40B4-BE49-F238E27FC236}">
                <a16:creationId xmlns:a16="http://schemas.microsoft.com/office/drawing/2014/main" id="{8ADDFBA6-78C8-407B-A53F-88216AA1472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259" y="1588136"/>
            <a:ext cx="3590290" cy="2337437"/>
          </a:xfrm>
          <a:prstGeom prst="rect">
            <a:avLst/>
          </a:prstGeom>
          <a:noFill/>
          <a:ln>
            <a:noFill/>
          </a:ln>
        </p:spPr>
      </p:pic>
      <p:pic>
        <p:nvPicPr>
          <p:cNvPr id="21" name="תמונה 20">
            <a:extLst>
              <a:ext uri="{FF2B5EF4-FFF2-40B4-BE49-F238E27FC236}">
                <a16:creationId xmlns:a16="http://schemas.microsoft.com/office/drawing/2014/main" id="{09F318F1-A3AC-47E0-AF80-33E4D27FB9D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259" y="4256409"/>
            <a:ext cx="3590290" cy="2109786"/>
          </a:xfrm>
          <a:prstGeom prst="rect">
            <a:avLst/>
          </a:prstGeom>
          <a:noFill/>
          <a:ln>
            <a:noFill/>
          </a:ln>
        </p:spPr>
      </p:pic>
      <p:pic>
        <p:nvPicPr>
          <p:cNvPr id="22" name="תמונה 21" descr="תמונה שמכילה טקסט&#10;&#10;התיאור נוצר באופן אוטומטי">
            <a:extLst>
              <a:ext uri="{FF2B5EF4-FFF2-40B4-BE49-F238E27FC236}">
                <a16:creationId xmlns:a16="http://schemas.microsoft.com/office/drawing/2014/main" id="{04CA67E6-9C70-4B88-AF1C-32B0DEC6AE33}"/>
              </a:ext>
            </a:extLst>
          </p:cNvPr>
          <p:cNvPicPr>
            <a:picLocks noChangeAspect="1"/>
          </p:cNvPicPr>
          <p:nvPr/>
        </p:nvPicPr>
        <p:blipFill>
          <a:blip r:embed="rId5"/>
          <a:stretch>
            <a:fillRect/>
          </a:stretch>
        </p:blipFill>
        <p:spPr>
          <a:xfrm>
            <a:off x="-161393" y="-24826"/>
            <a:ext cx="4829594" cy="1103753"/>
          </a:xfrm>
          <a:prstGeom prst="rect">
            <a:avLst/>
          </a:prstGeom>
        </p:spPr>
      </p:pic>
    </p:spTree>
    <p:extLst>
      <p:ext uri="{BB962C8B-B14F-4D97-AF65-F5344CB8AC3E}">
        <p14:creationId xmlns:p14="http://schemas.microsoft.com/office/powerpoint/2010/main" val="402363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FEC6682-BA6D-4D93-AE9D-9B120AAFF43A}"/>
              </a:ext>
            </a:extLst>
          </p:cNvPr>
          <p:cNvSpPr>
            <a:spLocks noGrp="1"/>
          </p:cNvSpPr>
          <p:nvPr>
            <p:ph type="title"/>
          </p:nvPr>
        </p:nvSpPr>
        <p:spPr/>
        <p:txBody>
          <a:bodyPr/>
          <a:lstStyle/>
          <a:p>
            <a:pPr algn="r"/>
            <a:r>
              <a:rPr lang="he-IL" dirty="0"/>
              <a:t>דרישות מערכת בקרה</a:t>
            </a:r>
          </a:p>
        </p:txBody>
      </p:sp>
      <p:sp>
        <p:nvSpPr>
          <p:cNvPr id="3" name="מציין מיקום תוכן 2">
            <a:extLst>
              <a:ext uri="{FF2B5EF4-FFF2-40B4-BE49-F238E27FC236}">
                <a16:creationId xmlns:a16="http://schemas.microsoft.com/office/drawing/2014/main" id="{78E1CE56-9D58-4D29-A90D-A626B7C5200C}"/>
              </a:ext>
            </a:extLst>
          </p:cNvPr>
          <p:cNvSpPr>
            <a:spLocks noGrp="1"/>
          </p:cNvSpPr>
          <p:nvPr>
            <p:ph idx="1"/>
          </p:nvPr>
        </p:nvSpPr>
        <p:spPr>
          <a:xfrm>
            <a:off x="810684" y="1722439"/>
            <a:ext cx="8596668" cy="3880773"/>
          </a:xfrm>
        </p:spPr>
        <p:txBody>
          <a:bodyPr/>
          <a:lstStyle/>
          <a:p>
            <a:pPr marL="342900" lvl="0" indent="-342900" algn="r" rtl="1">
              <a:lnSpc>
                <a:spcPct val="107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mj-cs"/>
              </a:rPr>
              <a:t>יכולת שליטה על מהירות הרובוט בטווח המהירות אותו הגדרנו בדרישות לרובוט.</a:t>
            </a:r>
            <a:endParaRPr lang="en-US" sz="1800" dirty="0">
              <a:effectLst/>
              <a:latin typeface="Calibri" panose="020F0502020204030204" pitchFamily="34" charset="0"/>
              <a:ea typeface="Calibri" panose="020F0502020204030204" pitchFamily="34" charset="0"/>
              <a:cs typeface="+mj-cs"/>
            </a:endParaRPr>
          </a:p>
          <a:p>
            <a:pPr marL="342900" lvl="0" indent="-342900" algn="r" rtl="1">
              <a:lnSpc>
                <a:spcPct val="107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mj-cs"/>
              </a:rPr>
              <a:t>חיישן משיב מיקום לטובת מציאת הרובוט במקרה של גניבה .</a:t>
            </a:r>
            <a:endParaRPr lang="en-US" sz="1800" dirty="0">
              <a:effectLst/>
              <a:latin typeface="Calibri" panose="020F0502020204030204" pitchFamily="34" charset="0"/>
              <a:ea typeface="Calibri" panose="020F0502020204030204" pitchFamily="34" charset="0"/>
              <a:cs typeface="+mj-cs"/>
            </a:endParaRPr>
          </a:p>
          <a:p>
            <a:pPr marL="342900" lvl="0" indent="-342900" algn="r" rtl="1">
              <a:lnSpc>
                <a:spcPct val="107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mj-cs"/>
              </a:rPr>
              <a:t>ממשק נוח למשתמש הנותן יכולת בקרה על נתונים באופן ישיר.</a:t>
            </a:r>
            <a:endParaRPr lang="en-US" sz="1800" dirty="0">
              <a:effectLst/>
              <a:latin typeface="Calibri" panose="020F0502020204030204" pitchFamily="34" charset="0"/>
              <a:ea typeface="Calibri" panose="020F0502020204030204" pitchFamily="34" charset="0"/>
              <a:cs typeface="+mj-cs"/>
            </a:endParaRPr>
          </a:p>
          <a:p>
            <a:pPr marL="342900" lvl="0" indent="-342900" algn="r" rtl="1">
              <a:lnSpc>
                <a:spcPct val="107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mj-cs"/>
              </a:rPr>
              <a:t>יכולת לבצע סיבוב דיפרנציאלי של הגלגלים לצורך פניות.</a:t>
            </a:r>
            <a:endParaRPr lang="en-US" sz="1800" dirty="0">
              <a:effectLst/>
              <a:latin typeface="Calibri" panose="020F0502020204030204" pitchFamily="34" charset="0"/>
              <a:ea typeface="Calibri" panose="020F0502020204030204" pitchFamily="34" charset="0"/>
              <a:cs typeface="+mj-cs"/>
            </a:endParaRPr>
          </a:p>
          <a:p>
            <a:pPr marL="342900" lvl="0" indent="-342900" algn="r" rtl="1">
              <a:lnSpc>
                <a:spcPct val="107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mj-cs"/>
              </a:rPr>
              <a:t>יכולת שליטה על תזוזת הרובוט באמצעות השלט.</a:t>
            </a:r>
            <a:endParaRPr lang="en-US" sz="1800" dirty="0">
              <a:effectLst/>
              <a:latin typeface="Calibri" panose="020F0502020204030204" pitchFamily="34" charset="0"/>
              <a:ea typeface="Calibri" panose="020F0502020204030204" pitchFamily="34" charset="0"/>
              <a:cs typeface="+mj-cs"/>
            </a:endParaRPr>
          </a:p>
          <a:p>
            <a:pPr marL="342900" lvl="0" indent="-342900" algn="r" rtl="1">
              <a:lnSpc>
                <a:spcPct val="107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mj-cs"/>
              </a:rPr>
              <a:t>יכולת שליטה על מסוע ההרמה לצורך איסוף הזבל.</a:t>
            </a:r>
            <a:endParaRPr lang="en-US" sz="1800" dirty="0">
              <a:effectLst/>
              <a:latin typeface="Calibri" panose="020F0502020204030204" pitchFamily="34" charset="0"/>
              <a:ea typeface="Calibri" panose="020F0502020204030204" pitchFamily="34" charset="0"/>
              <a:cs typeface="+mj-cs"/>
            </a:endParaRPr>
          </a:p>
          <a:p>
            <a:pPr marL="342900" lvl="0" indent="-342900" algn="r" rtl="1">
              <a:lnSpc>
                <a:spcPct val="107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mj-cs"/>
              </a:rPr>
              <a:t>קישור כל פונקציות השלט למערכות הרובוט.</a:t>
            </a:r>
            <a:endParaRPr lang="en-US" sz="1800" dirty="0">
              <a:effectLst/>
              <a:latin typeface="Calibri" panose="020F0502020204030204" pitchFamily="34" charset="0"/>
              <a:ea typeface="Calibri" panose="020F0502020204030204" pitchFamily="34" charset="0"/>
              <a:cs typeface="+mj-cs"/>
            </a:endParaRPr>
          </a:p>
          <a:p>
            <a:pPr marL="342900" lvl="0" indent="-342900" algn="r" rtl="1">
              <a:lnSpc>
                <a:spcPct val="107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mj-cs"/>
              </a:rPr>
              <a:t>זיהוי תקלה עצמית כולל הודעה למפעיל.</a:t>
            </a:r>
            <a:endParaRPr lang="en-US" sz="1800" dirty="0">
              <a:effectLst/>
              <a:latin typeface="Calibri" panose="020F0502020204030204" pitchFamily="34" charset="0"/>
              <a:ea typeface="Calibri" panose="020F0502020204030204" pitchFamily="34" charset="0"/>
              <a:cs typeface="+mj-cs"/>
            </a:endParaRPr>
          </a:p>
          <a:p>
            <a:pPr marL="342900" lvl="0" indent="-342900" algn="r" rtl="1">
              <a:lnSpc>
                <a:spcPct val="107000"/>
              </a:lnSpc>
              <a:spcAft>
                <a:spcPts val="8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mj-cs"/>
              </a:rPr>
              <a:t>ממשק בקרה ידידותי וקל לתפעול וקישורו לשלט ייעודי.</a:t>
            </a:r>
            <a:endParaRPr lang="en-US" sz="1800" dirty="0">
              <a:effectLst/>
              <a:latin typeface="Calibri" panose="020F0502020204030204" pitchFamily="34" charset="0"/>
              <a:ea typeface="Calibri" panose="020F0502020204030204" pitchFamily="34" charset="0"/>
              <a:cs typeface="+mj-cs"/>
            </a:endParaRPr>
          </a:p>
        </p:txBody>
      </p:sp>
      <p:pic>
        <p:nvPicPr>
          <p:cNvPr id="4" name="תמונה 3" descr="תמונה שמכילה טקסט&#10;&#10;התיאור נוצר באופן אוטומטי">
            <a:extLst>
              <a:ext uri="{FF2B5EF4-FFF2-40B4-BE49-F238E27FC236}">
                <a16:creationId xmlns:a16="http://schemas.microsoft.com/office/drawing/2014/main" id="{7A60DBB0-1ACA-4B69-9D03-938813A40098}"/>
              </a:ext>
            </a:extLst>
          </p:cNvPr>
          <p:cNvPicPr>
            <a:picLocks noChangeAspect="1"/>
          </p:cNvPicPr>
          <p:nvPr/>
        </p:nvPicPr>
        <p:blipFill>
          <a:blip r:embed="rId2"/>
          <a:stretch>
            <a:fillRect/>
          </a:stretch>
        </p:blipFill>
        <p:spPr>
          <a:xfrm>
            <a:off x="-109004" y="-119504"/>
            <a:ext cx="4829594" cy="1103753"/>
          </a:xfrm>
          <a:prstGeom prst="rect">
            <a:avLst/>
          </a:prstGeom>
        </p:spPr>
      </p:pic>
    </p:spTree>
    <p:extLst>
      <p:ext uri="{BB962C8B-B14F-4D97-AF65-F5344CB8AC3E}">
        <p14:creationId xmlns:p14="http://schemas.microsoft.com/office/powerpoint/2010/main" val="794657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3539080-B0F6-49DD-BEED-D7FB75E94F09}"/>
              </a:ext>
            </a:extLst>
          </p:cNvPr>
          <p:cNvSpPr>
            <a:spLocks noGrp="1"/>
          </p:cNvSpPr>
          <p:nvPr>
            <p:ph type="title"/>
          </p:nvPr>
        </p:nvSpPr>
        <p:spPr>
          <a:xfrm>
            <a:off x="677334" y="939800"/>
            <a:ext cx="8596668" cy="1320800"/>
          </a:xfrm>
        </p:spPr>
        <p:txBody>
          <a:bodyPr/>
          <a:lstStyle/>
          <a:p>
            <a:pPr algn="r"/>
            <a:r>
              <a:rPr lang="he-IL" dirty="0"/>
              <a:t>רשימת פיתוחים עתידים וסיכום</a:t>
            </a:r>
          </a:p>
        </p:txBody>
      </p:sp>
      <p:sp>
        <p:nvSpPr>
          <p:cNvPr id="3" name="מציין מיקום תוכן 2">
            <a:extLst>
              <a:ext uri="{FF2B5EF4-FFF2-40B4-BE49-F238E27FC236}">
                <a16:creationId xmlns:a16="http://schemas.microsoft.com/office/drawing/2014/main" id="{A301C25F-E8AD-4024-8B2F-C510196E7C3E}"/>
              </a:ext>
            </a:extLst>
          </p:cNvPr>
          <p:cNvSpPr>
            <a:spLocks noGrp="1"/>
          </p:cNvSpPr>
          <p:nvPr>
            <p:ph idx="1"/>
          </p:nvPr>
        </p:nvSpPr>
        <p:spPr>
          <a:xfrm>
            <a:off x="439208" y="1754628"/>
            <a:ext cx="8596667" cy="3880773"/>
          </a:xfrm>
        </p:spPr>
        <p:txBody>
          <a:bodyPr>
            <a:normAutofit fontScale="85000" lnSpcReduction="20000"/>
          </a:bodyPr>
          <a:lstStyle/>
          <a:p>
            <a:pPr algn="r" rtl="1">
              <a:lnSpc>
                <a:spcPct val="107000"/>
              </a:lnSpc>
              <a:spcAft>
                <a:spcPts val="800"/>
              </a:spcAft>
            </a:pPr>
            <a:r>
              <a:rPr lang="he-IL" sz="1800" b="1" dirty="0">
                <a:effectLst/>
                <a:latin typeface="Calibri" panose="020F0502020204030204" pitchFamily="34" charset="0"/>
                <a:ea typeface="Calibri" panose="020F0502020204030204" pitchFamily="34" charset="0"/>
                <a:cs typeface="Arial" panose="020B0604020202020204" pitchFamily="34" charset="0"/>
              </a:rPr>
              <a:t>פיתוחים עתידיים</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הפיכת הרובוט למערכת אוטונומית מלאה שתדע לעשות את כל </a:t>
            </a:r>
            <a:r>
              <a:rPr lang="he-IL" sz="1800" dirty="0" err="1">
                <a:effectLst/>
                <a:latin typeface="Calibri" panose="020F0502020204030204" pitchFamily="34" charset="0"/>
                <a:ea typeface="Calibri" panose="020F0502020204030204" pitchFamily="34" charset="0"/>
                <a:cs typeface="Arial" panose="020B0604020202020204" pitchFamily="34" charset="0"/>
              </a:rPr>
              <a:t>הפעולו</a:t>
            </a:r>
            <a:r>
              <a:rPr lang="he-IL" sz="1800" dirty="0">
                <a:effectLst/>
                <a:latin typeface="Calibri" panose="020F0502020204030204" pitchFamily="34" charset="0"/>
                <a:ea typeface="Calibri" panose="020F0502020204030204" pitchFamily="34" charset="0"/>
                <a:cs typeface="Arial" panose="020B0604020202020204" pitchFamily="34" charset="0"/>
              </a:rPr>
              <a:t> באופן </a:t>
            </a:r>
            <a:r>
              <a:rPr lang="he-IL" sz="1800" dirty="0" err="1">
                <a:effectLst/>
                <a:latin typeface="Calibri" panose="020F0502020204030204" pitchFamily="34" charset="0"/>
                <a:ea typeface="Calibri" panose="020F0502020204030204" pitchFamily="34" charset="0"/>
                <a:cs typeface="Arial" panose="020B0604020202020204" pitchFamily="34" charset="0"/>
              </a:rPr>
              <a:t>אוטנומי</a:t>
            </a:r>
            <a:r>
              <a:rPr lang="he-IL" sz="1800" dirty="0">
                <a:effectLst/>
                <a:latin typeface="Calibri" panose="020F0502020204030204" pitchFamily="34" charset="0"/>
                <a:ea typeface="Calibri" panose="020F0502020204030204" pitchFamily="34" charset="0"/>
                <a:cs typeface="Arial" panose="020B0604020202020204" pitchFamily="34" charset="0"/>
              </a:rPr>
              <a:t> ללא צורך במפעיל.</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מציאת פתרון לאיסוף בדלי סיגריות ושאר פסולת בעלת </a:t>
            </a:r>
            <a:r>
              <a:rPr lang="he-IL" sz="1800" dirty="0" err="1">
                <a:effectLst/>
                <a:latin typeface="Calibri" panose="020F0502020204030204" pitchFamily="34" charset="0"/>
                <a:ea typeface="Calibri" panose="020F0502020204030204" pitchFamily="34" charset="0"/>
                <a:cs typeface="Arial" panose="020B0604020202020204" pitchFamily="34" charset="0"/>
              </a:rPr>
              <a:t>מימדים</a:t>
            </a:r>
            <a:r>
              <a:rPr lang="he-IL" sz="1800" dirty="0">
                <a:effectLst/>
                <a:latin typeface="Calibri" panose="020F0502020204030204" pitchFamily="34" charset="0"/>
                <a:ea typeface="Calibri" panose="020F0502020204030204" pitchFamily="34" charset="0"/>
                <a:cs typeface="Arial" panose="020B0604020202020204" pitchFamily="34" charset="0"/>
              </a:rPr>
              <a:t> קטנים יותר ולהטמיע אותו במערכת הקיימת.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מציאת פתרון להורדת משקל הרובוט כדי להגדיל את משקל האשפה שהוא יכול לאסוף.</a:t>
            </a:r>
          </a:p>
          <a:p>
            <a:pPr marL="0" indent="0">
              <a:lnSpc>
                <a:spcPct val="107000"/>
              </a:lnSpc>
              <a:spcAft>
                <a:spcPts val="800"/>
              </a:spcAft>
              <a:buNone/>
            </a:pPr>
            <a:r>
              <a:rPr lang="he-IL" sz="1800" b="1" dirty="0">
                <a:effectLst/>
                <a:latin typeface="Calibri" panose="020F0502020204030204" pitchFamily="34" charset="0"/>
                <a:ea typeface="Calibri" panose="020F0502020204030204" pitchFamily="34" charset="0"/>
                <a:cs typeface="Arial" panose="020B0604020202020204" pitchFamily="34" charset="0"/>
              </a:rPr>
              <a:t>סיכום העבודה</a:t>
            </a:r>
          </a:p>
          <a:p>
            <a:pPr marL="342900" lvl="0" indent="-342900" algn="r" rtl="1">
              <a:lnSpc>
                <a:spcPct val="107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למדנו לנתח באופן כללי מטרה של מוצר ולהביא אותה באופן מעשי לתיק שרטוט מלא באמצעות תוכנת </a:t>
            </a:r>
            <a:r>
              <a:rPr lang="en-US" sz="1800" dirty="0">
                <a:effectLst/>
                <a:latin typeface="Calibri" panose="020F0502020204030204" pitchFamily="34" charset="0"/>
                <a:ea typeface="Calibri" panose="020F0502020204030204" pitchFamily="34" charset="0"/>
                <a:cs typeface="Arial" panose="020B0604020202020204" pitchFamily="34" charset="0"/>
              </a:rPr>
              <a:t>SOLIDWORKS</a:t>
            </a:r>
          </a:p>
          <a:p>
            <a:pPr marL="342900" lvl="0" indent="-342900" algn="r" rtl="1">
              <a:lnSpc>
                <a:spcPct val="107000"/>
              </a:lnSpc>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למדנו על הקשיים והבעיות הרבות בהעברת הרעיון למוצר קונקרטי בר ייצור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Font typeface="Symbol" panose="05050102010706020507" pitchFamily="18" charset="2"/>
              <a:buChar char=""/>
            </a:pPr>
            <a:r>
              <a:rPr lang="he-IL" sz="1800" dirty="0">
                <a:effectLst/>
                <a:latin typeface="Calibri" panose="020F0502020204030204" pitchFamily="34" charset="0"/>
                <a:ea typeface="Calibri" panose="020F0502020204030204" pitchFamily="34" charset="0"/>
                <a:cs typeface="Arial" panose="020B0604020202020204" pitchFamily="34" charset="0"/>
              </a:rPr>
              <a:t>למדנו ליישם באופן מעשי חישובים הנדסיים תיאורטיים לצורך תכנון ופיתוח מערכת</a:t>
            </a:r>
          </a:p>
          <a:p>
            <a:pPr marL="342900" lvl="0" indent="-342900" algn="r" rtl="1">
              <a:lnSpc>
                <a:spcPct val="107000"/>
              </a:lnSpc>
              <a:spcAft>
                <a:spcPts val="800"/>
              </a:spcAft>
              <a:buFont typeface="Symbol" panose="05050102010706020507" pitchFamily="18" charset="2"/>
              <a:buChar char=""/>
            </a:pPr>
            <a:r>
              <a:rPr lang="he-IL" dirty="0">
                <a:latin typeface="Calibri" panose="020F0502020204030204" pitchFamily="34" charset="0"/>
                <a:ea typeface="Calibri" panose="020F0502020204030204" pitchFamily="34" charset="0"/>
                <a:cs typeface="Arial" panose="020B0604020202020204" pitchFamily="34" charset="0"/>
              </a:rPr>
              <a:t>העשרנו את הידע שלנו במערכות הנעה וחלקים תקניים ולמדנו כיצד להתאים אותם ולהזמין אותם מתוך קטלוג לצורך תכנון המערכת באופן מלא</a:t>
            </a: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endParaRPr lang="he-IL" sz="1800" b="1"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r" rtl="1">
              <a:lnSpc>
                <a:spcPct val="107000"/>
              </a:lnSpc>
              <a:spcAft>
                <a:spcPts val="800"/>
              </a:spcAft>
              <a:buNone/>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r" rtl="1">
              <a:lnSpc>
                <a:spcPct val="107000"/>
              </a:lnSpc>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he-IL" dirty="0"/>
          </a:p>
        </p:txBody>
      </p:sp>
      <p:pic>
        <p:nvPicPr>
          <p:cNvPr id="4" name="תמונה 3" descr="תמונה שמכילה טקסט&#10;&#10;התיאור נוצר באופן אוטומטי">
            <a:extLst>
              <a:ext uri="{FF2B5EF4-FFF2-40B4-BE49-F238E27FC236}">
                <a16:creationId xmlns:a16="http://schemas.microsoft.com/office/drawing/2014/main" id="{28130BEC-B55B-4A2D-9FBD-8E64DC2D00A8}"/>
              </a:ext>
            </a:extLst>
          </p:cNvPr>
          <p:cNvPicPr>
            <a:picLocks noChangeAspect="1"/>
          </p:cNvPicPr>
          <p:nvPr/>
        </p:nvPicPr>
        <p:blipFill>
          <a:blip r:embed="rId2"/>
          <a:stretch>
            <a:fillRect/>
          </a:stretch>
        </p:blipFill>
        <p:spPr>
          <a:xfrm>
            <a:off x="-92053" y="-97278"/>
            <a:ext cx="4829594" cy="1103753"/>
          </a:xfrm>
          <a:prstGeom prst="rect">
            <a:avLst/>
          </a:prstGeom>
        </p:spPr>
      </p:pic>
    </p:spTree>
    <p:extLst>
      <p:ext uri="{BB962C8B-B14F-4D97-AF65-F5344CB8AC3E}">
        <p14:creationId xmlns:p14="http://schemas.microsoft.com/office/powerpoint/2010/main" val="1400745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CE9F1D2-30DC-4CB5-9FD9-1B47452F1B25}"/>
              </a:ext>
            </a:extLst>
          </p:cNvPr>
          <p:cNvSpPr>
            <a:spLocks noGrp="1"/>
          </p:cNvSpPr>
          <p:nvPr>
            <p:ph type="title"/>
          </p:nvPr>
        </p:nvSpPr>
        <p:spPr>
          <a:xfrm>
            <a:off x="3686175" y="609600"/>
            <a:ext cx="5587826" cy="1320800"/>
          </a:xfrm>
        </p:spPr>
        <p:txBody>
          <a:bodyPr anchor="ctr">
            <a:normAutofit/>
          </a:bodyPr>
          <a:lstStyle/>
          <a:p>
            <a:r>
              <a:rPr lang="he-IL" dirty="0"/>
              <a:t>מבוא ומטרת הפרויקט</a:t>
            </a:r>
          </a:p>
        </p:txBody>
      </p:sp>
      <p:pic>
        <p:nvPicPr>
          <p:cNvPr id="4" name="תמונה 3" descr="תמונה שמכילה טקסט&#10;&#10;התיאור נוצר באופן אוטומטי">
            <a:extLst>
              <a:ext uri="{FF2B5EF4-FFF2-40B4-BE49-F238E27FC236}">
                <a16:creationId xmlns:a16="http://schemas.microsoft.com/office/drawing/2014/main" id="{77C3E909-618F-4363-8BEC-05F3CE83FE32}"/>
              </a:ext>
            </a:extLst>
          </p:cNvPr>
          <p:cNvPicPr>
            <a:picLocks noChangeAspect="1"/>
          </p:cNvPicPr>
          <p:nvPr/>
        </p:nvPicPr>
        <p:blipFill>
          <a:blip r:embed="rId2"/>
          <a:stretch>
            <a:fillRect/>
          </a:stretch>
        </p:blipFill>
        <p:spPr>
          <a:xfrm>
            <a:off x="0" y="-115128"/>
            <a:ext cx="4490007" cy="1178626"/>
          </a:xfrm>
          <a:prstGeom prst="rect">
            <a:avLst/>
          </a:prstGeom>
        </p:spPr>
      </p:pic>
      <p:sp>
        <p:nvSpPr>
          <p:cNvPr id="3" name="מציין מיקום תוכן 2">
            <a:extLst>
              <a:ext uri="{FF2B5EF4-FFF2-40B4-BE49-F238E27FC236}">
                <a16:creationId xmlns:a16="http://schemas.microsoft.com/office/drawing/2014/main" id="{47067BC5-3151-4F21-A0A1-13BA2739EF94}"/>
              </a:ext>
            </a:extLst>
          </p:cNvPr>
          <p:cNvSpPr>
            <a:spLocks noGrp="1"/>
          </p:cNvSpPr>
          <p:nvPr>
            <p:ph idx="1"/>
          </p:nvPr>
        </p:nvSpPr>
        <p:spPr>
          <a:xfrm>
            <a:off x="571962" y="1788226"/>
            <a:ext cx="8702039" cy="3739698"/>
          </a:xfrm>
        </p:spPr>
        <p:txBody>
          <a:bodyPr>
            <a:normAutofit lnSpcReduction="10000"/>
          </a:bodyPr>
          <a:lstStyle/>
          <a:p>
            <a:pPr marL="0" indent="0">
              <a:lnSpc>
                <a:spcPct val="90000"/>
              </a:lnSpc>
              <a:buNone/>
            </a:pPr>
            <a:endParaRPr lang="he-IL" sz="1700" dirty="0">
              <a:latin typeface="Calibri" panose="020F0502020204030204" pitchFamily="34" charset="0"/>
              <a:ea typeface="Calibri" panose="020F0502020204030204" pitchFamily="34" charset="0"/>
              <a:cs typeface="Arial" panose="020B0604020202020204" pitchFamily="34" charset="0"/>
            </a:endParaRPr>
          </a:p>
          <a:p>
            <a:pPr marL="0" indent="0">
              <a:lnSpc>
                <a:spcPct val="90000"/>
              </a:lnSpc>
              <a:buNone/>
            </a:pPr>
            <a:r>
              <a:rPr lang="he-IL" sz="2400" dirty="0">
                <a:effectLst/>
                <a:latin typeface="Calibri" panose="020F0502020204030204" pitchFamily="34" charset="0"/>
                <a:ea typeface="Calibri" panose="020F0502020204030204" pitchFamily="34" charset="0"/>
                <a:cs typeface="Arial" panose="020B0604020202020204" pitchFamily="34" charset="0"/>
              </a:rPr>
              <a:t>כ90 אחוז מאשפה שנמצאת כיום בחופי הרחצה מורכבת מבקבוקים ושקיות פלסטיק. כידוע פלסטיק הוא חומר שלא מתפרק ולכן אי איסוף שלו יגרום לזיהום היבשה, הים ופגיעה ביצורים החיים במעמקי הים כמו גם על קו החוף לאורך מיליוני שנים. הפרויקט שלנו מגיע לתת מעלה יעיל לאיסוף האשפה הזאת באופן רובוטי ולא ידני. </a:t>
            </a:r>
          </a:p>
          <a:p>
            <a:pPr marL="0" indent="0">
              <a:lnSpc>
                <a:spcPct val="90000"/>
              </a:lnSpc>
              <a:buNone/>
            </a:pPr>
            <a:endParaRPr lang="he-IL" sz="2400" dirty="0">
              <a:latin typeface="Calibri" panose="020F0502020204030204" pitchFamily="34" charset="0"/>
              <a:ea typeface="Calibri" panose="020F0502020204030204" pitchFamily="34" charset="0"/>
              <a:cs typeface="Arial" panose="020B0604020202020204" pitchFamily="34" charset="0"/>
            </a:endParaRPr>
          </a:p>
          <a:p>
            <a:pPr marL="0" indent="0">
              <a:lnSpc>
                <a:spcPct val="90000"/>
              </a:lnSpc>
              <a:buNone/>
            </a:pPr>
            <a:r>
              <a:rPr lang="he-IL" sz="2400" dirty="0">
                <a:effectLst/>
                <a:latin typeface="Calibri" panose="020F0502020204030204" pitchFamily="34" charset="0"/>
                <a:ea typeface="Calibri" panose="020F0502020204030204" pitchFamily="34" charset="0"/>
                <a:cs typeface="Arial" panose="020B0604020202020204" pitchFamily="34" charset="0"/>
              </a:rPr>
              <a:t> המטרה העיקרית שלנו היא ייצור רובוט נשלט מרחוק שיצליח </a:t>
            </a:r>
            <a:r>
              <a:rPr lang="he-IL" sz="2400" dirty="0" err="1">
                <a:effectLst/>
                <a:latin typeface="Calibri" panose="020F0502020204030204" pitchFamily="34" charset="0"/>
                <a:ea typeface="Calibri" panose="020F0502020204030204" pitchFamily="34" charset="0"/>
                <a:cs typeface="Arial" panose="020B0604020202020204" pitchFamily="34" charset="0"/>
              </a:rPr>
              <a:t>לסוע</a:t>
            </a:r>
            <a:r>
              <a:rPr lang="he-IL" sz="2400" dirty="0">
                <a:effectLst/>
                <a:latin typeface="Calibri" panose="020F0502020204030204" pitchFamily="34" charset="0"/>
                <a:ea typeface="Calibri" panose="020F0502020204030204" pitchFamily="34" charset="0"/>
                <a:cs typeface="Arial" panose="020B0604020202020204" pitchFamily="34" charset="0"/>
              </a:rPr>
              <a:t> בתנאים הקשים יחסית של חוף הים ויבצע איסוף פסולת מחוף הים. הרובוט יתוכנן לאסוף את האשפה בצורה היעילה ביותר תוך התגברות על התנאים הקשים של עבודה זו בסביבת הים.</a:t>
            </a:r>
          </a:p>
          <a:p>
            <a:pPr marL="0" indent="0">
              <a:lnSpc>
                <a:spcPct val="90000"/>
              </a:lnSpc>
              <a:buNone/>
            </a:pP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90000"/>
              </a:lnSpc>
              <a:buNone/>
            </a:pP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a:lnSpc>
                <a:spcPct val="90000"/>
              </a:lnSpc>
            </a:pPr>
            <a:endParaRPr lang="he-IL" sz="1700" dirty="0"/>
          </a:p>
        </p:txBody>
      </p:sp>
    </p:spTree>
    <p:extLst>
      <p:ext uri="{BB962C8B-B14F-4D97-AF65-F5344CB8AC3E}">
        <p14:creationId xmlns:p14="http://schemas.microsoft.com/office/powerpoint/2010/main" val="1406849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5E6F7D2-2080-41AB-96A5-83DD19EE994C}"/>
              </a:ext>
            </a:extLst>
          </p:cNvPr>
          <p:cNvSpPr>
            <a:spLocks noGrp="1"/>
          </p:cNvSpPr>
          <p:nvPr>
            <p:ph type="title"/>
          </p:nvPr>
        </p:nvSpPr>
        <p:spPr>
          <a:xfrm>
            <a:off x="1976436" y="120649"/>
            <a:ext cx="9134476" cy="835025"/>
          </a:xfrm>
        </p:spPr>
        <p:txBody>
          <a:bodyPr/>
          <a:lstStyle/>
          <a:p>
            <a:pPr algn="ctr"/>
            <a:r>
              <a:rPr lang="he-IL" dirty="0"/>
              <a:t>סקר מצב קיים</a:t>
            </a:r>
          </a:p>
        </p:txBody>
      </p:sp>
      <p:sp>
        <p:nvSpPr>
          <p:cNvPr id="3" name="מציין מיקום תוכן 2">
            <a:extLst>
              <a:ext uri="{FF2B5EF4-FFF2-40B4-BE49-F238E27FC236}">
                <a16:creationId xmlns:a16="http://schemas.microsoft.com/office/drawing/2014/main" id="{8EF21D53-7BE1-474B-BBF7-EF573972D2FF}"/>
              </a:ext>
            </a:extLst>
          </p:cNvPr>
          <p:cNvSpPr>
            <a:spLocks noGrp="1"/>
          </p:cNvSpPr>
          <p:nvPr>
            <p:ph idx="1"/>
          </p:nvPr>
        </p:nvSpPr>
        <p:spPr>
          <a:xfrm>
            <a:off x="800100" y="1095375"/>
            <a:ext cx="10734675" cy="2762250"/>
          </a:xfrm>
        </p:spPr>
        <p:txBody>
          <a:bodyPr>
            <a:normAutofit/>
          </a:bodyPr>
          <a:lstStyle/>
          <a:p>
            <a:pPr marL="0" indent="0" algn="ctr" rtl="1">
              <a:spcBef>
                <a:spcPts val="1200"/>
              </a:spcBef>
              <a:spcAft>
                <a:spcPts val="300"/>
              </a:spcAft>
              <a:buNone/>
              <a:tabLst>
                <a:tab pos="228600" algn="l"/>
                <a:tab pos="457200" algn="l"/>
              </a:tabLst>
            </a:pPr>
            <a:r>
              <a:rPr lang="he-IL" sz="2100" b="0" kern="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במהלך סקר השוק שערכנו מצאנו מספר דוגמאות לרובוטים לניקוי חופים שמסווגים למערכות רובוטיות ומערכות ידניות:</a:t>
            </a:r>
          </a:p>
          <a:p>
            <a:pPr marL="0" indent="0" rtl="1">
              <a:spcBef>
                <a:spcPts val="1200"/>
              </a:spcBef>
              <a:spcAft>
                <a:spcPts val="300"/>
              </a:spcAft>
              <a:buNone/>
              <a:tabLst>
                <a:tab pos="228600" algn="l"/>
                <a:tab pos="457200" algn="l"/>
              </a:tabLst>
            </a:pPr>
            <a:r>
              <a:rPr lang="he-IL" sz="2100" kern="1600"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he-IL" sz="2100" b="1" u="sng" kern="1600" dirty="0">
                <a:solidFill>
                  <a:srgbClr val="000000"/>
                </a:solidFill>
                <a:latin typeface="Arial" panose="020B0604020202020204" pitchFamily="34" charset="0"/>
                <a:ea typeface="Calibri" panose="020F0502020204030204" pitchFamily="34" charset="0"/>
                <a:cs typeface="Arial" panose="020B0604020202020204" pitchFamily="34" charset="0"/>
              </a:rPr>
              <a:t>מערכות רובוטיות</a:t>
            </a:r>
            <a:r>
              <a:rPr lang="he-IL" sz="2100" b="1" kern="1600"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he-IL" sz="2100" b="1" u="sng" kern="1600" dirty="0">
                <a:solidFill>
                  <a:srgbClr val="000000"/>
                </a:solidFill>
                <a:latin typeface="Arial" panose="020B0604020202020204" pitchFamily="34" charset="0"/>
                <a:ea typeface="Calibri" panose="020F0502020204030204" pitchFamily="34" charset="0"/>
                <a:cs typeface="Arial" panose="020B0604020202020204" pitchFamily="34" charset="0"/>
              </a:rPr>
              <a:t>מערכות ידניות</a:t>
            </a:r>
            <a:r>
              <a:rPr lang="en-US" sz="2100" b="1" u="sng" kern="1600" dirty="0">
                <a:solidFill>
                  <a:srgbClr val="000000"/>
                </a:solidFill>
                <a:latin typeface="Arial" panose="020B0604020202020204" pitchFamily="34" charset="0"/>
                <a:ea typeface="Calibri" panose="020F0502020204030204" pitchFamily="34" charset="0"/>
                <a:cs typeface="Arial" panose="020B0604020202020204" pitchFamily="34" charset="0"/>
              </a:rPr>
              <a:t>/</a:t>
            </a:r>
            <a:r>
              <a:rPr lang="he-IL" sz="2100" b="1" u="sng" kern="1600" dirty="0">
                <a:solidFill>
                  <a:srgbClr val="000000"/>
                </a:solidFill>
                <a:latin typeface="Arial" panose="020B0604020202020204" pitchFamily="34" charset="0"/>
                <a:ea typeface="Calibri" panose="020F0502020204030204" pitchFamily="34" charset="0"/>
                <a:cs typeface="Arial" panose="020B0604020202020204" pitchFamily="34" charset="0"/>
              </a:rPr>
              <a:t> חצי רובוטיות</a:t>
            </a:r>
            <a:endParaRPr lang="en-US" sz="2100" b="1" u="sng"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he-IL" dirty="0"/>
          </a:p>
        </p:txBody>
      </p:sp>
      <p:pic>
        <p:nvPicPr>
          <p:cNvPr id="4" name="תמונה 3" descr="הצג את תמונת המקור">
            <a:extLst>
              <a:ext uri="{FF2B5EF4-FFF2-40B4-BE49-F238E27FC236}">
                <a16:creationId xmlns:a16="http://schemas.microsoft.com/office/drawing/2014/main" id="{E14D5BC2-0098-415E-AACA-020C894B836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8672" y="2460625"/>
            <a:ext cx="2330131" cy="1936750"/>
          </a:xfrm>
          <a:prstGeom prst="rect">
            <a:avLst/>
          </a:prstGeom>
          <a:noFill/>
          <a:ln>
            <a:noFill/>
          </a:ln>
        </p:spPr>
      </p:pic>
      <p:pic>
        <p:nvPicPr>
          <p:cNvPr id="5" name="תמונה 4" descr="הצג את תמונת המקור">
            <a:extLst>
              <a:ext uri="{FF2B5EF4-FFF2-40B4-BE49-F238E27FC236}">
                <a16:creationId xmlns:a16="http://schemas.microsoft.com/office/drawing/2014/main" id="{C0688941-1F6F-4E59-B34D-BAF6F7B1842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1767" y="4917737"/>
            <a:ext cx="2709228" cy="1597024"/>
          </a:xfrm>
          <a:prstGeom prst="rect">
            <a:avLst/>
          </a:prstGeom>
          <a:noFill/>
          <a:ln>
            <a:noFill/>
          </a:ln>
        </p:spPr>
      </p:pic>
      <p:pic>
        <p:nvPicPr>
          <p:cNvPr id="6" name="תמונה 5" descr="הצג את תמונת המקור">
            <a:extLst>
              <a:ext uri="{FF2B5EF4-FFF2-40B4-BE49-F238E27FC236}">
                <a16:creationId xmlns:a16="http://schemas.microsoft.com/office/drawing/2014/main" id="{4596B93B-AE9E-429F-A071-5A61421F567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3498" y="4838857"/>
            <a:ext cx="3012757" cy="1504949"/>
          </a:xfrm>
          <a:prstGeom prst="rect">
            <a:avLst/>
          </a:prstGeom>
          <a:noFill/>
          <a:ln>
            <a:noFill/>
          </a:ln>
        </p:spPr>
      </p:pic>
      <p:pic>
        <p:nvPicPr>
          <p:cNvPr id="7" name="תמונה 6" descr="הצג את תמונת המקור">
            <a:extLst>
              <a:ext uri="{FF2B5EF4-FFF2-40B4-BE49-F238E27FC236}">
                <a16:creationId xmlns:a16="http://schemas.microsoft.com/office/drawing/2014/main" id="{3A44F7DA-7B4E-4EB4-B6C6-949256469D0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97823" y="2349502"/>
            <a:ext cx="2698432" cy="1685924"/>
          </a:xfrm>
          <a:prstGeom prst="rect">
            <a:avLst/>
          </a:prstGeom>
          <a:noFill/>
          <a:ln>
            <a:noFill/>
          </a:ln>
        </p:spPr>
      </p:pic>
      <p:pic>
        <p:nvPicPr>
          <p:cNvPr id="8" name="תמונה 7" descr="הצג את תמונת המקור">
            <a:extLst>
              <a:ext uri="{FF2B5EF4-FFF2-40B4-BE49-F238E27FC236}">
                <a16:creationId xmlns:a16="http://schemas.microsoft.com/office/drawing/2014/main" id="{9C92CF18-858A-4B4F-A2C2-726081D3893A}"/>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21773" y="2707781"/>
            <a:ext cx="2002630" cy="1373402"/>
          </a:xfrm>
          <a:prstGeom prst="rect">
            <a:avLst/>
          </a:prstGeom>
          <a:noFill/>
          <a:ln>
            <a:noFill/>
          </a:ln>
        </p:spPr>
      </p:pic>
      <p:sp>
        <p:nvSpPr>
          <p:cNvPr id="10" name="תיבת טקסט 9">
            <a:extLst>
              <a:ext uri="{FF2B5EF4-FFF2-40B4-BE49-F238E27FC236}">
                <a16:creationId xmlns:a16="http://schemas.microsoft.com/office/drawing/2014/main" id="{1A4F446B-8001-40B9-805D-2275D2F1B4CB}"/>
              </a:ext>
            </a:extLst>
          </p:cNvPr>
          <p:cNvSpPr txBox="1"/>
          <p:nvPr/>
        </p:nvSpPr>
        <p:spPr>
          <a:xfrm>
            <a:off x="5719761" y="4472890"/>
            <a:ext cx="1647825" cy="369332"/>
          </a:xfrm>
          <a:prstGeom prst="rect">
            <a:avLst/>
          </a:prstGeom>
          <a:noFill/>
        </p:spPr>
        <p:txBody>
          <a:bodyPr wrap="square">
            <a:spAutoFit/>
          </a:bodyPr>
          <a:lstStyle/>
          <a:p>
            <a:r>
              <a:rPr lang="en-US" dirty="0">
                <a:effectLst/>
                <a:ea typeface="Calibri" panose="020F0502020204030204" pitchFamily="34" charset="0"/>
              </a:rPr>
              <a:t>     PTTEP </a:t>
            </a:r>
            <a:endParaRPr lang="he-IL" dirty="0"/>
          </a:p>
        </p:txBody>
      </p:sp>
      <p:sp>
        <p:nvSpPr>
          <p:cNvPr id="12" name="תיבת טקסט 11">
            <a:extLst>
              <a:ext uri="{FF2B5EF4-FFF2-40B4-BE49-F238E27FC236}">
                <a16:creationId xmlns:a16="http://schemas.microsoft.com/office/drawing/2014/main" id="{0D0DCD9E-BAE1-42FC-8D0C-AC42A78A7429}"/>
              </a:ext>
            </a:extLst>
          </p:cNvPr>
          <p:cNvSpPr txBox="1"/>
          <p:nvPr/>
        </p:nvSpPr>
        <p:spPr>
          <a:xfrm>
            <a:off x="5836446" y="6514761"/>
            <a:ext cx="1985327"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4ocean-bebot</a:t>
            </a:r>
            <a:r>
              <a:rPr lang="en-US" sz="1800" dirty="0">
                <a:effectLst/>
                <a:latin typeface="Arial" panose="020B0604020202020204" pitchFamily="34" charset="0"/>
                <a:ea typeface="Calibri" panose="020F0502020204030204" pitchFamily="34" charset="0"/>
              </a:rPr>
              <a:t> </a:t>
            </a:r>
            <a:endParaRPr lang="he-IL" dirty="0"/>
          </a:p>
        </p:txBody>
      </p:sp>
      <p:sp>
        <p:nvSpPr>
          <p:cNvPr id="14" name="תיבת טקסט 13">
            <a:extLst>
              <a:ext uri="{FF2B5EF4-FFF2-40B4-BE49-F238E27FC236}">
                <a16:creationId xmlns:a16="http://schemas.microsoft.com/office/drawing/2014/main" id="{0BAD0C91-F5D6-477C-828F-FB459F60DAA8}"/>
              </a:ext>
            </a:extLst>
          </p:cNvPr>
          <p:cNvSpPr txBox="1"/>
          <p:nvPr/>
        </p:nvSpPr>
        <p:spPr>
          <a:xfrm>
            <a:off x="8177208" y="4130128"/>
            <a:ext cx="1647195" cy="369332"/>
          </a:xfrm>
          <a:prstGeom prst="rect">
            <a:avLst/>
          </a:prstGeom>
          <a:noFill/>
        </p:spPr>
        <p:txBody>
          <a:bodyPr wrap="square">
            <a:spAutoFit/>
          </a:bodyPr>
          <a:lstStyle/>
          <a:p>
            <a:r>
              <a:rPr lang="en-US" sz="1800" dirty="0">
                <a:effectLst/>
                <a:ea typeface="Calibri" panose="020F0502020204030204" pitchFamily="34" charset="0"/>
                <a:cs typeface="Arial" panose="020B0604020202020204" pitchFamily="34" charset="0"/>
              </a:rPr>
              <a:t>Project BB    </a:t>
            </a:r>
            <a:endParaRPr lang="he-IL" dirty="0"/>
          </a:p>
        </p:txBody>
      </p:sp>
      <p:sp>
        <p:nvSpPr>
          <p:cNvPr id="16" name="תיבת טקסט 15">
            <a:extLst>
              <a:ext uri="{FF2B5EF4-FFF2-40B4-BE49-F238E27FC236}">
                <a16:creationId xmlns:a16="http://schemas.microsoft.com/office/drawing/2014/main" id="{A3F4BCE3-C11F-41F0-A49B-73F6F2169AA4}"/>
              </a:ext>
            </a:extLst>
          </p:cNvPr>
          <p:cNvSpPr txBox="1"/>
          <p:nvPr/>
        </p:nvSpPr>
        <p:spPr>
          <a:xfrm>
            <a:off x="1283498" y="4090586"/>
            <a:ext cx="3204529" cy="671915"/>
          </a:xfrm>
          <a:prstGeom prst="rect">
            <a:avLst/>
          </a:prstGeom>
          <a:noFill/>
        </p:spPr>
        <p:txBody>
          <a:bodyPr wrap="square">
            <a:spAutoFit/>
          </a:bodyPr>
          <a:lstStyle/>
          <a:p>
            <a:pPr algn="ctr" rtl="1">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RF controlled beach cleaner robotic </a:t>
            </a:r>
            <a:r>
              <a:rPr lang="en-US" sz="1800" dirty="0" err="1">
                <a:effectLst/>
                <a:latin typeface="Calibri" panose="020F0502020204030204" pitchFamily="34" charset="0"/>
                <a:ea typeface="Calibri" panose="020F0502020204030204" pitchFamily="34" charset="0"/>
                <a:cs typeface="Arial" panose="020B0604020202020204" pitchFamily="34" charset="0"/>
              </a:rPr>
              <a:t>vechicle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8" name="תיבת טקסט 17">
            <a:extLst>
              <a:ext uri="{FF2B5EF4-FFF2-40B4-BE49-F238E27FC236}">
                <a16:creationId xmlns:a16="http://schemas.microsoft.com/office/drawing/2014/main" id="{948217E0-0F86-4518-8C69-76BD61298A54}"/>
              </a:ext>
            </a:extLst>
          </p:cNvPr>
          <p:cNvSpPr txBox="1"/>
          <p:nvPr/>
        </p:nvSpPr>
        <p:spPr>
          <a:xfrm>
            <a:off x="1514475" y="6368019"/>
            <a:ext cx="2514599" cy="369332"/>
          </a:xfrm>
          <a:prstGeom prst="rect">
            <a:avLst/>
          </a:prstGeom>
          <a:noFill/>
        </p:spPr>
        <p:txBody>
          <a:bodyPr wrap="square">
            <a:spAutoFit/>
          </a:bodyPr>
          <a:lstStyle/>
          <a:p>
            <a:r>
              <a:rPr lang="he-IL" sz="1800" dirty="0">
                <a:effectLst/>
                <a:latin typeface="Calibri" panose="020F0502020204030204" pitchFamily="34" charset="0"/>
                <a:ea typeface="Calibri" panose="020F0502020204030204" pitchFamily="34" charset="0"/>
                <a:cs typeface="Arial" panose="020B0604020202020204" pitchFamily="34" charset="0"/>
              </a:rPr>
              <a:t>מערכת ניקוי ידנית פשוטה</a:t>
            </a:r>
            <a:endParaRPr lang="he-IL" dirty="0"/>
          </a:p>
        </p:txBody>
      </p:sp>
      <p:pic>
        <p:nvPicPr>
          <p:cNvPr id="19" name="תמונה 18" descr="תמונה שמכילה טקסט&#10;&#10;התיאור נוצר באופן אוטומטי">
            <a:extLst>
              <a:ext uri="{FF2B5EF4-FFF2-40B4-BE49-F238E27FC236}">
                <a16:creationId xmlns:a16="http://schemas.microsoft.com/office/drawing/2014/main" id="{1125EC49-46E1-44E0-9651-9D1B3D695E54}"/>
              </a:ext>
            </a:extLst>
          </p:cNvPr>
          <p:cNvPicPr>
            <a:picLocks noChangeAspect="1"/>
          </p:cNvPicPr>
          <p:nvPr/>
        </p:nvPicPr>
        <p:blipFill>
          <a:blip r:embed="rId7"/>
          <a:stretch>
            <a:fillRect/>
          </a:stretch>
        </p:blipFill>
        <p:spPr>
          <a:xfrm>
            <a:off x="-128054" y="-186179"/>
            <a:ext cx="4829594" cy="1103753"/>
          </a:xfrm>
          <a:prstGeom prst="rect">
            <a:avLst/>
          </a:prstGeom>
        </p:spPr>
      </p:pic>
    </p:spTree>
    <p:extLst>
      <p:ext uri="{BB962C8B-B14F-4D97-AF65-F5344CB8AC3E}">
        <p14:creationId xmlns:p14="http://schemas.microsoft.com/office/powerpoint/2010/main" val="67531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690C03-067B-4709-AAE5-31BE06434AAF}"/>
              </a:ext>
            </a:extLst>
          </p:cNvPr>
          <p:cNvSpPr>
            <a:spLocks noGrp="1"/>
          </p:cNvSpPr>
          <p:nvPr>
            <p:ph type="title"/>
          </p:nvPr>
        </p:nvSpPr>
        <p:spPr>
          <a:xfrm>
            <a:off x="753534" y="816638"/>
            <a:ext cx="8596668" cy="1320800"/>
          </a:xfrm>
        </p:spPr>
        <p:txBody>
          <a:bodyPr/>
          <a:lstStyle/>
          <a:p>
            <a:pPr algn="r"/>
            <a:r>
              <a:rPr lang="he-IL" dirty="0"/>
              <a:t>     מפרט דרישות ואפיון מערכתי</a:t>
            </a:r>
          </a:p>
        </p:txBody>
      </p:sp>
      <p:sp>
        <p:nvSpPr>
          <p:cNvPr id="3" name="מציין מיקום תוכן 2">
            <a:extLst>
              <a:ext uri="{FF2B5EF4-FFF2-40B4-BE49-F238E27FC236}">
                <a16:creationId xmlns:a16="http://schemas.microsoft.com/office/drawing/2014/main" id="{981E5CAE-8E3D-4B3D-933D-47892FDA5938}"/>
              </a:ext>
            </a:extLst>
          </p:cNvPr>
          <p:cNvSpPr>
            <a:spLocks noGrp="1"/>
          </p:cNvSpPr>
          <p:nvPr>
            <p:ph idx="1"/>
          </p:nvPr>
        </p:nvSpPr>
        <p:spPr>
          <a:xfrm>
            <a:off x="753534" y="1522414"/>
            <a:ext cx="8596668" cy="4802186"/>
          </a:xfrm>
        </p:spPr>
        <p:txBody>
          <a:bodyPr>
            <a:normAutofit fontScale="25000" lnSpcReduction="20000"/>
          </a:bodyPr>
          <a:lstStyle/>
          <a:p>
            <a:pPr algn="r" rtl="1">
              <a:lnSpc>
                <a:spcPct val="107000"/>
              </a:lnSpc>
              <a:spcAft>
                <a:spcPts val="800"/>
              </a:spcAft>
            </a:pPr>
            <a:r>
              <a:rPr lang="he-IL" sz="6400" b="1" dirty="0">
                <a:effectLst/>
                <a:latin typeface="Calibri" panose="020F0502020204030204" pitchFamily="34" charset="0"/>
                <a:ea typeface="Calibri" panose="020F0502020204030204" pitchFamily="34" charset="0"/>
                <a:cs typeface="Arial" panose="020B0604020202020204" pitchFamily="34" charset="0"/>
              </a:rPr>
              <a:t>דרישות ביצוע של הרכב</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buFont typeface="Symbol" panose="05050102010706020507" pitchFamily="18" charset="2"/>
              <a:buChar char=""/>
            </a:pPr>
            <a:r>
              <a:rPr lang="he-IL" sz="6400" dirty="0">
                <a:effectLst/>
                <a:latin typeface="Calibri" panose="020F0502020204030204" pitchFamily="34" charset="0"/>
                <a:ea typeface="Calibri" panose="020F0502020204030204" pitchFamily="34" charset="0"/>
                <a:cs typeface="Arial" panose="020B0604020202020204" pitchFamily="34" charset="0"/>
              </a:rPr>
              <a:t>מנוע חשמלי </a:t>
            </a:r>
            <a:r>
              <a:rPr lang="en-US" sz="6400" dirty="0">
                <a:effectLst/>
                <a:latin typeface="Calibri" panose="020F0502020204030204" pitchFamily="34" charset="0"/>
                <a:ea typeface="Calibri" panose="020F0502020204030204" pitchFamily="34" charset="0"/>
                <a:cs typeface="Arial" panose="020B0604020202020204" pitchFamily="34" charset="0"/>
              </a:rPr>
              <a:t>DC</a:t>
            </a:r>
            <a:r>
              <a:rPr lang="he-IL" sz="6400" dirty="0">
                <a:effectLst/>
                <a:latin typeface="Calibri" panose="020F0502020204030204" pitchFamily="34" charset="0"/>
                <a:ea typeface="Calibri" panose="020F0502020204030204" pitchFamily="34" charset="0"/>
                <a:cs typeface="Arial" panose="020B0604020202020204" pitchFamily="34" charset="0"/>
              </a:rPr>
              <a:t> שיוכלו לסחוב את משקל הרכב שיהיה עשוי מפלסטיק+ 3-6 ק"ג של אשפה.</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buFont typeface="Symbol" panose="05050102010706020507" pitchFamily="18" charset="2"/>
              <a:buChar char=""/>
            </a:pPr>
            <a:r>
              <a:rPr lang="he-IL" sz="6400" dirty="0">
                <a:effectLst/>
                <a:latin typeface="Calibri" panose="020F0502020204030204" pitchFamily="34" charset="0"/>
                <a:ea typeface="Calibri" panose="020F0502020204030204" pitchFamily="34" charset="0"/>
                <a:cs typeface="Arial" panose="020B0604020202020204" pitchFamily="34" charset="0"/>
              </a:rPr>
              <a:t>יכולת לעבודה רצופה של שעתיים בתוואי שטח יחסית קשה כמו חול ים.</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buFont typeface="Symbol" panose="05050102010706020507" pitchFamily="18" charset="2"/>
              <a:buChar char=""/>
            </a:pPr>
            <a:r>
              <a:rPr lang="he-IL" sz="6400" dirty="0">
                <a:effectLst/>
                <a:latin typeface="Calibri" panose="020F0502020204030204" pitchFamily="34" charset="0"/>
                <a:ea typeface="Calibri" panose="020F0502020204030204" pitchFamily="34" charset="0"/>
                <a:cs typeface="Arial" panose="020B0604020202020204" pitchFamily="34" charset="0"/>
              </a:rPr>
              <a:t>שליטה מרחוק ע"י שלט רחוק שיהיה בטווח של עד 50 מטר מהרובוט.</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buFont typeface="Symbol" panose="05050102010706020507" pitchFamily="18" charset="2"/>
              <a:buChar char=""/>
            </a:pPr>
            <a:r>
              <a:rPr lang="he-IL" sz="6400" dirty="0">
                <a:effectLst/>
                <a:latin typeface="Calibri" panose="020F0502020204030204" pitchFamily="34" charset="0"/>
                <a:ea typeface="Calibri" panose="020F0502020204030204" pitchFamily="34" charset="0"/>
                <a:cs typeface="Arial" panose="020B0604020202020204" pitchFamily="34" charset="0"/>
              </a:rPr>
              <a:t>יכולת שליטה על מהירות שתוכל להיברר ע"י המפעיל בטווח של 0-7 קמ"ש.</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buFont typeface="Symbol" panose="05050102010706020507" pitchFamily="18" charset="2"/>
              <a:buChar char=""/>
            </a:pPr>
            <a:r>
              <a:rPr lang="he-IL" sz="6400" dirty="0">
                <a:effectLst/>
                <a:latin typeface="Calibri" panose="020F0502020204030204" pitchFamily="34" charset="0"/>
                <a:ea typeface="Calibri" panose="020F0502020204030204" pitchFamily="34" charset="0"/>
                <a:cs typeface="Arial" panose="020B0604020202020204" pitchFamily="34" charset="0"/>
              </a:rPr>
              <a:t>יכולת עבודה בטווח של 8-40 מעלות צלזיוס.</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buFont typeface="Symbol" panose="05050102010706020507" pitchFamily="18" charset="2"/>
              <a:buChar char=""/>
            </a:pPr>
            <a:r>
              <a:rPr lang="he-IL" sz="6400" dirty="0">
                <a:effectLst/>
                <a:latin typeface="Calibri" panose="020F0502020204030204" pitchFamily="34" charset="0"/>
                <a:ea typeface="Calibri" panose="020F0502020204030204" pitchFamily="34" charset="0"/>
                <a:cs typeface="Arial" panose="020B0604020202020204" pitchFamily="34" charset="0"/>
              </a:rPr>
              <a:t>מערכת העברת כוח מהמנוע לגלגלים.</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Font typeface="Symbol" panose="05050102010706020507" pitchFamily="18" charset="2"/>
              <a:buChar char=""/>
            </a:pPr>
            <a:r>
              <a:rPr lang="he-IL" sz="6400" dirty="0">
                <a:effectLst/>
                <a:latin typeface="Calibri" panose="020F0502020204030204" pitchFamily="34" charset="0"/>
                <a:ea typeface="Calibri" panose="020F0502020204030204" pitchFamily="34" charset="0"/>
                <a:cs typeface="Arial" panose="020B0604020202020204" pitchFamily="34" charset="0"/>
              </a:rPr>
              <a:t>מערכת העברת כוח מהמנוע למסוע בעל כפות ההרמה.</a:t>
            </a:r>
            <a:r>
              <a:rPr lang="he-IL" sz="6400" b="1" dirty="0">
                <a:effectLst/>
                <a:latin typeface="Calibri" panose="020F0502020204030204" pitchFamily="34" charset="0"/>
                <a:ea typeface="Calibri" panose="020F0502020204030204" pitchFamily="34" charset="0"/>
                <a:cs typeface="Arial" panose="020B0604020202020204" pitchFamily="34" charset="0"/>
              </a:rPr>
              <a:t> </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6400" b="1" dirty="0">
                <a:effectLst/>
                <a:latin typeface="Calibri" panose="020F0502020204030204" pitchFamily="34" charset="0"/>
                <a:ea typeface="Calibri" panose="020F0502020204030204" pitchFamily="34" charset="0"/>
                <a:cs typeface="Arial" panose="020B0604020202020204" pitchFamily="34" charset="0"/>
              </a:rPr>
              <a:t>דרישות טכניות של הרכב</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buFont typeface="Symbol" panose="05050102010706020507" pitchFamily="18" charset="2"/>
              <a:buChar char=""/>
            </a:pPr>
            <a:r>
              <a:rPr lang="he-IL" sz="6400" dirty="0">
                <a:effectLst/>
                <a:latin typeface="Calibri" panose="020F0502020204030204" pitchFamily="34" charset="0"/>
                <a:ea typeface="Calibri" panose="020F0502020204030204" pitchFamily="34" charset="0"/>
                <a:cs typeface="Arial" panose="020B0604020202020204" pitchFamily="34" charset="0"/>
              </a:rPr>
              <a:t>מידות כללית של הרכב אורך 1.5 מטר, רוחב 70 ס"מ, גובה 50 ס"מ לפחות (ללא גלגלים) כדי שנוכל לתאם את המיכל בתוך מרכב הרכב.</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buFont typeface="Symbol" panose="05050102010706020507" pitchFamily="18" charset="2"/>
              <a:buChar char=""/>
            </a:pPr>
            <a:r>
              <a:rPr lang="he-IL" sz="6400" dirty="0">
                <a:effectLst/>
                <a:latin typeface="Calibri" panose="020F0502020204030204" pitchFamily="34" charset="0"/>
                <a:ea typeface="Calibri" panose="020F0502020204030204" pitchFamily="34" charset="0"/>
                <a:cs typeface="Arial" panose="020B0604020202020204" pitchFamily="34" charset="0"/>
              </a:rPr>
              <a:t>עשוי מפלסטיק משיקולי משקל ויכולת להתמודד עם תנאי עבודה בחוף (</a:t>
            </a:r>
            <a:r>
              <a:rPr lang="he-IL" sz="6400" dirty="0" err="1">
                <a:effectLst/>
                <a:latin typeface="Calibri" panose="020F0502020204030204" pitchFamily="34" charset="0"/>
                <a:ea typeface="Calibri" panose="020F0502020204030204" pitchFamily="34" charset="0"/>
                <a:cs typeface="Arial" panose="020B0604020202020204" pitchFamily="34" charset="0"/>
              </a:rPr>
              <a:t>מליחות,רטיבות</a:t>
            </a:r>
            <a:r>
              <a:rPr lang="he-IL" sz="6400" dirty="0">
                <a:effectLst/>
                <a:latin typeface="Calibri" panose="020F0502020204030204" pitchFamily="34" charset="0"/>
                <a:ea typeface="Calibri" panose="020F0502020204030204" pitchFamily="34" charset="0"/>
                <a:cs typeface="Arial" panose="020B0604020202020204" pitchFamily="34" charset="0"/>
              </a:rPr>
              <a:t>).</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Font typeface="Symbol" panose="05050102010706020507" pitchFamily="18" charset="2"/>
              <a:buChar char=""/>
            </a:pPr>
            <a:r>
              <a:rPr lang="he-IL" sz="6400" dirty="0">
                <a:effectLst/>
                <a:latin typeface="Calibri" panose="020F0502020204030204" pitchFamily="34" charset="0"/>
                <a:ea typeface="Calibri" panose="020F0502020204030204" pitchFamily="34" charset="0"/>
                <a:cs typeface="Arial" panose="020B0604020202020204" pitchFamily="34" charset="0"/>
              </a:rPr>
              <a:t>שלדת אלומיניום לצורך חיסכון במשקל.</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he-IL" dirty="0"/>
          </a:p>
        </p:txBody>
      </p:sp>
      <p:pic>
        <p:nvPicPr>
          <p:cNvPr id="4" name="תמונה 3" descr="תמונה שמכילה טקסט&#10;&#10;התיאור נוצר באופן אוטומטי">
            <a:extLst>
              <a:ext uri="{FF2B5EF4-FFF2-40B4-BE49-F238E27FC236}">
                <a16:creationId xmlns:a16="http://schemas.microsoft.com/office/drawing/2014/main" id="{6DA40187-4FB8-4B39-9AD2-ADE1701DEFC0}"/>
              </a:ext>
            </a:extLst>
          </p:cNvPr>
          <p:cNvPicPr>
            <a:picLocks noChangeAspect="1"/>
          </p:cNvPicPr>
          <p:nvPr/>
        </p:nvPicPr>
        <p:blipFill>
          <a:blip r:embed="rId2"/>
          <a:stretch>
            <a:fillRect/>
          </a:stretch>
        </p:blipFill>
        <p:spPr>
          <a:xfrm>
            <a:off x="-166154" y="-115889"/>
            <a:ext cx="4829594" cy="1103753"/>
          </a:xfrm>
          <a:prstGeom prst="rect">
            <a:avLst/>
          </a:prstGeom>
        </p:spPr>
      </p:pic>
    </p:spTree>
    <p:extLst>
      <p:ext uri="{BB962C8B-B14F-4D97-AF65-F5344CB8AC3E}">
        <p14:creationId xmlns:p14="http://schemas.microsoft.com/office/powerpoint/2010/main" val="1863962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EE867D-7023-4609-84EF-B2A0DDE50B94}"/>
              </a:ext>
            </a:extLst>
          </p:cNvPr>
          <p:cNvSpPr>
            <a:spLocks noGrp="1"/>
          </p:cNvSpPr>
          <p:nvPr>
            <p:ph type="title"/>
          </p:nvPr>
        </p:nvSpPr>
        <p:spPr>
          <a:xfrm>
            <a:off x="871182" y="813831"/>
            <a:ext cx="8596668" cy="1320800"/>
          </a:xfrm>
        </p:spPr>
        <p:txBody>
          <a:bodyPr/>
          <a:lstStyle/>
          <a:p>
            <a:pPr algn="r"/>
            <a:r>
              <a:rPr lang="he-IL" dirty="0"/>
              <a:t>בחינת חלופות והצגת חלופה סופית</a:t>
            </a:r>
          </a:p>
        </p:txBody>
      </p:sp>
      <p:sp>
        <p:nvSpPr>
          <p:cNvPr id="3" name="מציין מיקום תוכן 2">
            <a:extLst>
              <a:ext uri="{FF2B5EF4-FFF2-40B4-BE49-F238E27FC236}">
                <a16:creationId xmlns:a16="http://schemas.microsoft.com/office/drawing/2014/main" id="{5BF9490D-6F65-40B0-87B5-188A9222D238}"/>
              </a:ext>
            </a:extLst>
          </p:cNvPr>
          <p:cNvSpPr>
            <a:spLocks noGrp="1"/>
          </p:cNvSpPr>
          <p:nvPr>
            <p:ph idx="1"/>
          </p:nvPr>
        </p:nvSpPr>
        <p:spPr>
          <a:xfrm>
            <a:off x="982134" y="1415092"/>
            <a:ext cx="8596668" cy="3880773"/>
          </a:xfrm>
        </p:spPr>
        <p:txBody>
          <a:bodyPr/>
          <a:lstStyle/>
          <a:p>
            <a:pPr marL="0" indent="0">
              <a:buNone/>
            </a:pPr>
            <a:r>
              <a:rPr lang="he-IL" sz="2400" dirty="0">
                <a:solidFill>
                  <a:schemeClr val="tx1"/>
                </a:solidFill>
                <a:cs typeface="+mj-cs"/>
              </a:rPr>
              <a:t>לאחר בחינת מספר חלופות לפתרון הגענו לבחירה סופית בין 2 חלופות</a:t>
            </a:r>
            <a:r>
              <a:rPr lang="he-IL" dirty="0">
                <a:solidFill>
                  <a:schemeClr val="tx1"/>
                </a:solidFill>
                <a:cs typeface="+mj-cs"/>
              </a:rPr>
              <a:t>:</a:t>
            </a:r>
          </a:p>
          <a:p>
            <a:pPr marL="0" indent="0">
              <a:buNone/>
            </a:pPr>
            <a:endParaRPr lang="he-IL" dirty="0"/>
          </a:p>
          <a:p>
            <a:pPr marL="0" indent="0">
              <a:buNone/>
            </a:pPr>
            <a:endParaRPr lang="he-IL" dirty="0"/>
          </a:p>
        </p:txBody>
      </p:sp>
      <p:pic>
        <p:nvPicPr>
          <p:cNvPr id="5" name="תמונה 4" descr="תמונה שמכילה מקרן&#10;&#10;התיאור נוצר באופן אוטומטי">
            <a:extLst>
              <a:ext uri="{FF2B5EF4-FFF2-40B4-BE49-F238E27FC236}">
                <a16:creationId xmlns:a16="http://schemas.microsoft.com/office/drawing/2014/main" id="{713C061E-F8C1-475D-BD5B-E49DC8685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5629" y="2448221"/>
            <a:ext cx="3143173" cy="1814513"/>
          </a:xfrm>
          <a:prstGeom prst="rect">
            <a:avLst/>
          </a:prstGeom>
        </p:spPr>
      </p:pic>
      <p:sp>
        <p:nvSpPr>
          <p:cNvPr id="7" name="תיבת טקסט 6">
            <a:extLst>
              <a:ext uri="{FF2B5EF4-FFF2-40B4-BE49-F238E27FC236}">
                <a16:creationId xmlns:a16="http://schemas.microsoft.com/office/drawing/2014/main" id="{72A6AEC8-C827-48F5-8EC2-B990DBDD7E52}"/>
              </a:ext>
            </a:extLst>
          </p:cNvPr>
          <p:cNvSpPr txBox="1"/>
          <p:nvPr/>
        </p:nvSpPr>
        <p:spPr>
          <a:xfrm>
            <a:off x="5972175" y="4532875"/>
            <a:ext cx="3495675" cy="923330"/>
          </a:xfrm>
          <a:prstGeom prst="rect">
            <a:avLst/>
          </a:prstGeom>
          <a:noFill/>
        </p:spPr>
        <p:txBody>
          <a:bodyPr wrap="square">
            <a:spAutoFit/>
          </a:bodyPr>
          <a:lstStyle/>
          <a:p>
            <a:pPr algn="r"/>
            <a:r>
              <a:rPr lang="he-IL" dirty="0">
                <a:cs typeface="Arial" panose="020B0604020202020204" pitchFamily="34" charset="0"/>
              </a:rPr>
              <a:t>מערכת מבוססת גלגלי טרקטורון בעלת מסילה עם כף איסוף שמיכל האיסוף נמצא בתוך הרובוט</a:t>
            </a:r>
            <a:endParaRPr lang="he-IL" dirty="0"/>
          </a:p>
        </p:txBody>
      </p:sp>
      <p:sp>
        <p:nvSpPr>
          <p:cNvPr id="9" name="תיבת טקסט 8">
            <a:extLst>
              <a:ext uri="{FF2B5EF4-FFF2-40B4-BE49-F238E27FC236}">
                <a16:creationId xmlns:a16="http://schemas.microsoft.com/office/drawing/2014/main" id="{EEEBE8BF-21F8-4753-91A7-F25E58839D6C}"/>
              </a:ext>
            </a:extLst>
          </p:cNvPr>
          <p:cNvSpPr txBox="1"/>
          <p:nvPr/>
        </p:nvSpPr>
        <p:spPr>
          <a:xfrm>
            <a:off x="677334" y="4695700"/>
            <a:ext cx="4349835" cy="1200329"/>
          </a:xfrm>
          <a:prstGeom prst="rect">
            <a:avLst/>
          </a:prstGeom>
          <a:noFill/>
        </p:spPr>
        <p:txBody>
          <a:bodyPr wrap="square">
            <a:spAutoFit/>
          </a:bodyPr>
          <a:lstStyle/>
          <a:p>
            <a:pPr algn="r"/>
            <a:r>
              <a:rPr lang="he-IL" dirty="0">
                <a:cs typeface="Arial" panose="020B0604020202020204" pitchFamily="34" charset="0"/>
              </a:rPr>
              <a:t>מערכת מבוססת זחל בעלת מסילה עם כף איסוף </a:t>
            </a:r>
            <a:r>
              <a:rPr lang="he-IL" dirty="0" err="1">
                <a:cs typeface="Arial" panose="020B0604020202020204" pitchFamily="34" charset="0"/>
              </a:rPr>
              <a:t>דמויית</a:t>
            </a:r>
            <a:r>
              <a:rPr lang="he-IL" dirty="0">
                <a:cs typeface="Arial" panose="020B0604020202020204" pitchFamily="34" charset="0"/>
              </a:rPr>
              <a:t> מגרפה כאשר מיכל האיסוף נמצא בתוך הרובוט. זוהי גם החלופה שנבחרה על ידינו</a:t>
            </a:r>
            <a:endParaRPr lang="he-IL" dirty="0"/>
          </a:p>
        </p:txBody>
      </p:sp>
      <p:pic>
        <p:nvPicPr>
          <p:cNvPr id="10" name="תמונה 9">
            <a:extLst>
              <a:ext uri="{FF2B5EF4-FFF2-40B4-BE49-F238E27FC236}">
                <a16:creationId xmlns:a16="http://schemas.microsoft.com/office/drawing/2014/main" id="{EC8BCA84-AE95-46EA-8413-007C8C1AA4D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134" y="2254009"/>
            <a:ext cx="4507356" cy="2202935"/>
          </a:xfrm>
          <a:prstGeom prst="rect">
            <a:avLst/>
          </a:prstGeom>
          <a:noFill/>
          <a:ln>
            <a:noFill/>
          </a:ln>
        </p:spPr>
      </p:pic>
      <p:pic>
        <p:nvPicPr>
          <p:cNvPr id="11" name="תמונה 10" descr="תמונה שמכילה טקסט&#10;&#10;התיאור נוצר באופן אוטומטי">
            <a:extLst>
              <a:ext uri="{FF2B5EF4-FFF2-40B4-BE49-F238E27FC236}">
                <a16:creationId xmlns:a16="http://schemas.microsoft.com/office/drawing/2014/main" id="{E82A5AD0-DC1F-46BF-B6B0-65E03976E518}"/>
              </a:ext>
            </a:extLst>
          </p:cNvPr>
          <p:cNvPicPr>
            <a:picLocks noChangeAspect="1"/>
          </p:cNvPicPr>
          <p:nvPr/>
        </p:nvPicPr>
        <p:blipFill>
          <a:blip r:embed="rId4"/>
          <a:stretch>
            <a:fillRect/>
          </a:stretch>
        </p:blipFill>
        <p:spPr>
          <a:xfrm>
            <a:off x="-166154" y="-206482"/>
            <a:ext cx="4829594" cy="1103753"/>
          </a:xfrm>
          <a:prstGeom prst="rect">
            <a:avLst/>
          </a:prstGeom>
        </p:spPr>
      </p:pic>
    </p:spTree>
    <p:extLst>
      <p:ext uri="{BB962C8B-B14F-4D97-AF65-F5344CB8AC3E}">
        <p14:creationId xmlns:p14="http://schemas.microsoft.com/office/powerpoint/2010/main" val="2655288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7729BB-1E73-4CC3-A82C-D6A551535031}"/>
              </a:ext>
            </a:extLst>
          </p:cNvPr>
          <p:cNvSpPr>
            <a:spLocks noGrp="1"/>
          </p:cNvSpPr>
          <p:nvPr>
            <p:ph type="title"/>
          </p:nvPr>
        </p:nvSpPr>
        <p:spPr/>
        <p:txBody>
          <a:bodyPr/>
          <a:lstStyle/>
          <a:p>
            <a:pPr algn="r"/>
            <a:r>
              <a:rPr lang="he-IL" dirty="0"/>
              <a:t>מערכת האיסוף הנבחרת</a:t>
            </a:r>
          </a:p>
        </p:txBody>
      </p:sp>
      <p:pic>
        <p:nvPicPr>
          <p:cNvPr id="6" name="תמונה 5" descr="תמונה שמכילה חוץ, מתכת&#10;&#10;התיאור נוצר באופן אוטומטי">
            <a:extLst>
              <a:ext uri="{FF2B5EF4-FFF2-40B4-BE49-F238E27FC236}">
                <a16:creationId xmlns:a16="http://schemas.microsoft.com/office/drawing/2014/main" id="{FB7F5A25-AC28-4C2D-945F-81F0CC0196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025" y="1514475"/>
            <a:ext cx="6787977" cy="4532455"/>
          </a:xfrm>
          <a:prstGeom prst="rect">
            <a:avLst/>
          </a:prstGeom>
        </p:spPr>
      </p:pic>
      <p:pic>
        <p:nvPicPr>
          <p:cNvPr id="7" name="תמונה 6" descr="תמונה שמכילה טקסט&#10;&#10;התיאור נוצר באופן אוטומטי">
            <a:extLst>
              <a:ext uri="{FF2B5EF4-FFF2-40B4-BE49-F238E27FC236}">
                <a16:creationId xmlns:a16="http://schemas.microsoft.com/office/drawing/2014/main" id="{F2BD624B-C1E9-42DD-810D-DDB9CB058A22}"/>
              </a:ext>
            </a:extLst>
          </p:cNvPr>
          <p:cNvPicPr>
            <a:picLocks noChangeAspect="1"/>
          </p:cNvPicPr>
          <p:nvPr/>
        </p:nvPicPr>
        <p:blipFill>
          <a:blip r:embed="rId3"/>
          <a:stretch>
            <a:fillRect/>
          </a:stretch>
        </p:blipFill>
        <p:spPr>
          <a:xfrm>
            <a:off x="-99479" y="-138554"/>
            <a:ext cx="4829594" cy="1103753"/>
          </a:xfrm>
          <a:prstGeom prst="rect">
            <a:avLst/>
          </a:prstGeom>
        </p:spPr>
      </p:pic>
    </p:spTree>
    <p:extLst>
      <p:ext uri="{BB962C8B-B14F-4D97-AF65-F5344CB8AC3E}">
        <p14:creationId xmlns:p14="http://schemas.microsoft.com/office/powerpoint/2010/main" val="3513385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521623C-9886-4B93-8505-AC3BD3860480}"/>
              </a:ext>
            </a:extLst>
          </p:cNvPr>
          <p:cNvSpPr>
            <a:spLocks noGrp="1"/>
          </p:cNvSpPr>
          <p:nvPr>
            <p:ph type="title"/>
          </p:nvPr>
        </p:nvSpPr>
        <p:spPr>
          <a:xfrm>
            <a:off x="5495925" y="990879"/>
            <a:ext cx="4092402" cy="717271"/>
          </a:xfrm>
        </p:spPr>
        <p:txBody>
          <a:bodyPr>
            <a:normAutofit/>
          </a:bodyPr>
          <a:lstStyle/>
          <a:p>
            <a:pPr algn="r"/>
            <a:r>
              <a:rPr lang="he-IL" sz="3200" dirty="0"/>
              <a:t>שרטוט כללי של המערכת</a:t>
            </a:r>
          </a:p>
        </p:txBody>
      </p:sp>
      <p:pic>
        <p:nvPicPr>
          <p:cNvPr id="4" name="תמונה 3">
            <a:extLst>
              <a:ext uri="{FF2B5EF4-FFF2-40B4-BE49-F238E27FC236}">
                <a16:creationId xmlns:a16="http://schemas.microsoft.com/office/drawing/2014/main" id="{7B17E31E-F5C4-4710-BA16-D5634F4DA0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25877" y="1951038"/>
            <a:ext cx="4362450" cy="3335338"/>
          </a:xfrm>
          <a:prstGeom prst="rect">
            <a:avLst/>
          </a:prstGeom>
          <a:noFill/>
          <a:ln>
            <a:noFill/>
          </a:ln>
        </p:spPr>
      </p:pic>
      <p:pic>
        <p:nvPicPr>
          <p:cNvPr id="5" name="תמונה 4">
            <a:extLst>
              <a:ext uri="{FF2B5EF4-FFF2-40B4-BE49-F238E27FC236}">
                <a16:creationId xmlns:a16="http://schemas.microsoft.com/office/drawing/2014/main" id="{0EF8FF16-D34D-4C97-A309-E1DFAE7EEBE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4823" y="2089150"/>
            <a:ext cx="4740102" cy="3562350"/>
          </a:xfrm>
          <a:prstGeom prst="rect">
            <a:avLst/>
          </a:prstGeom>
          <a:noFill/>
          <a:ln>
            <a:noFill/>
          </a:ln>
        </p:spPr>
      </p:pic>
      <p:sp>
        <p:nvSpPr>
          <p:cNvPr id="7" name="תיבת טקסט 6">
            <a:extLst>
              <a:ext uri="{FF2B5EF4-FFF2-40B4-BE49-F238E27FC236}">
                <a16:creationId xmlns:a16="http://schemas.microsoft.com/office/drawing/2014/main" id="{67C228AA-18E0-4555-9B32-3E5F740B620E}"/>
              </a:ext>
            </a:extLst>
          </p:cNvPr>
          <p:cNvSpPr txBox="1"/>
          <p:nvPr/>
        </p:nvSpPr>
        <p:spPr>
          <a:xfrm>
            <a:off x="908930" y="990879"/>
            <a:ext cx="3389485" cy="584775"/>
          </a:xfrm>
          <a:prstGeom prst="rect">
            <a:avLst/>
          </a:prstGeom>
          <a:noFill/>
        </p:spPr>
        <p:txBody>
          <a:bodyPr wrap="square">
            <a:spAutoFit/>
          </a:bodyPr>
          <a:lstStyle/>
          <a:p>
            <a:pPr algn="r"/>
            <a:r>
              <a:rPr lang="he-IL" sz="3200" dirty="0">
                <a:solidFill>
                  <a:schemeClr val="accent1"/>
                </a:solidFill>
                <a:cs typeface="+mj-cs"/>
              </a:rPr>
              <a:t>תכן של גל הנעה</a:t>
            </a:r>
          </a:p>
        </p:txBody>
      </p:sp>
      <p:pic>
        <p:nvPicPr>
          <p:cNvPr id="8" name="תמונה 7" descr="תמונה שמכילה טקסט&#10;&#10;התיאור נוצר באופן אוטומטי">
            <a:extLst>
              <a:ext uri="{FF2B5EF4-FFF2-40B4-BE49-F238E27FC236}">
                <a16:creationId xmlns:a16="http://schemas.microsoft.com/office/drawing/2014/main" id="{BFA912FB-0D51-410D-8CE9-6062090BAEBD}"/>
              </a:ext>
            </a:extLst>
          </p:cNvPr>
          <p:cNvPicPr>
            <a:picLocks noChangeAspect="1"/>
          </p:cNvPicPr>
          <p:nvPr/>
        </p:nvPicPr>
        <p:blipFill>
          <a:blip r:embed="rId4"/>
          <a:stretch>
            <a:fillRect/>
          </a:stretch>
        </p:blipFill>
        <p:spPr>
          <a:xfrm>
            <a:off x="-118529" y="-112874"/>
            <a:ext cx="4829594" cy="1103753"/>
          </a:xfrm>
          <a:prstGeom prst="rect">
            <a:avLst/>
          </a:prstGeom>
        </p:spPr>
      </p:pic>
    </p:spTree>
    <p:extLst>
      <p:ext uri="{BB962C8B-B14F-4D97-AF65-F5344CB8AC3E}">
        <p14:creationId xmlns:p14="http://schemas.microsoft.com/office/powerpoint/2010/main" val="302393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BF14E24-E172-4727-8CFF-B6D8724927B9}"/>
              </a:ext>
            </a:extLst>
          </p:cNvPr>
          <p:cNvSpPr>
            <a:spLocks noGrp="1"/>
          </p:cNvSpPr>
          <p:nvPr>
            <p:ph type="title"/>
          </p:nvPr>
        </p:nvSpPr>
        <p:spPr>
          <a:xfrm>
            <a:off x="667809" y="868880"/>
            <a:ext cx="8596668" cy="1320800"/>
          </a:xfrm>
        </p:spPr>
        <p:txBody>
          <a:bodyPr/>
          <a:lstStyle/>
          <a:p>
            <a:pPr algn="r"/>
            <a:r>
              <a:rPr lang="he-IL" dirty="0"/>
              <a:t>אנליזת חוזק על הגל לפי </a:t>
            </a:r>
            <a:r>
              <a:rPr lang="en-US" dirty="0"/>
              <a:t>von mises</a:t>
            </a:r>
            <a:br>
              <a:rPr lang="en-US" dirty="0"/>
            </a:br>
            <a:endParaRPr lang="he-IL" dirty="0"/>
          </a:p>
        </p:txBody>
      </p:sp>
      <p:pic>
        <p:nvPicPr>
          <p:cNvPr id="5" name="תמונה 4">
            <a:extLst>
              <a:ext uri="{FF2B5EF4-FFF2-40B4-BE49-F238E27FC236}">
                <a16:creationId xmlns:a16="http://schemas.microsoft.com/office/drawing/2014/main" id="{7B36E1FA-EB28-4D05-A0A6-06F2BDEE031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5425" y="1612901"/>
            <a:ext cx="7410450" cy="3314700"/>
          </a:xfrm>
          <a:prstGeom prst="rect">
            <a:avLst/>
          </a:prstGeom>
          <a:noFill/>
          <a:ln>
            <a:noFill/>
          </a:ln>
        </p:spPr>
      </p:pic>
      <p:sp>
        <p:nvSpPr>
          <p:cNvPr id="7" name="תיבת טקסט 6">
            <a:extLst>
              <a:ext uri="{FF2B5EF4-FFF2-40B4-BE49-F238E27FC236}">
                <a16:creationId xmlns:a16="http://schemas.microsoft.com/office/drawing/2014/main" id="{5EBC1B1E-F1A7-44CA-B5D4-4B80433E519B}"/>
              </a:ext>
            </a:extLst>
          </p:cNvPr>
          <p:cNvSpPr txBox="1"/>
          <p:nvPr/>
        </p:nvSpPr>
        <p:spPr>
          <a:xfrm>
            <a:off x="1629727" y="5094843"/>
            <a:ext cx="6200775" cy="1569660"/>
          </a:xfrm>
          <a:prstGeom prst="rect">
            <a:avLst/>
          </a:prstGeom>
          <a:noFill/>
        </p:spPr>
        <p:txBody>
          <a:bodyPr wrap="square">
            <a:spAutoFit/>
          </a:bodyPr>
          <a:lstStyle/>
          <a:p>
            <a:pPr algn="r"/>
            <a:r>
              <a:rPr lang="he-IL" sz="2400" dirty="0">
                <a:cs typeface="+mj-cs"/>
              </a:rPr>
              <a:t>לאחר ביצוע האנליזה ראינו כי תכנון הגל שלנו עומד במאמצים שעליו אנו מפעילים, דבר שנתן לנו פידבק חיובי לגבי תכנון הגל גיאומטרית, בחירת מיקום </a:t>
            </a:r>
            <a:r>
              <a:rPr lang="he-IL" sz="2400" dirty="0" err="1">
                <a:cs typeface="+mj-cs"/>
              </a:rPr>
              <a:t>במיסבים</a:t>
            </a:r>
            <a:r>
              <a:rPr lang="he-IL" sz="2400" dirty="0">
                <a:cs typeface="+mj-cs"/>
              </a:rPr>
              <a:t> ובחירת חומר הגל</a:t>
            </a:r>
          </a:p>
        </p:txBody>
      </p:sp>
      <p:pic>
        <p:nvPicPr>
          <p:cNvPr id="8" name="תמונה 7" descr="תמונה שמכילה טקסט&#10;&#10;התיאור נוצר באופן אוטומטי">
            <a:extLst>
              <a:ext uri="{FF2B5EF4-FFF2-40B4-BE49-F238E27FC236}">
                <a16:creationId xmlns:a16="http://schemas.microsoft.com/office/drawing/2014/main" id="{23B52540-A72D-41A1-AB16-3DAF8DB5B143}"/>
              </a:ext>
            </a:extLst>
          </p:cNvPr>
          <p:cNvPicPr>
            <a:picLocks noChangeAspect="1"/>
          </p:cNvPicPr>
          <p:nvPr/>
        </p:nvPicPr>
        <p:blipFill>
          <a:blip r:embed="rId3"/>
          <a:stretch>
            <a:fillRect/>
          </a:stretch>
        </p:blipFill>
        <p:spPr>
          <a:xfrm>
            <a:off x="-99479" y="-113210"/>
            <a:ext cx="4829594" cy="1103753"/>
          </a:xfrm>
          <a:prstGeom prst="rect">
            <a:avLst/>
          </a:prstGeom>
        </p:spPr>
      </p:pic>
    </p:spTree>
    <p:extLst>
      <p:ext uri="{BB962C8B-B14F-4D97-AF65-F5344CB8AC3E}">
        <p14:creationId xmlns:p14="http://schemas.microsoft.com/office/powerpoint/2010/main" val="2299907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B31C679-0231-4A74-A29A-5586D9CBA9F0}"/>
              </a:ext>
            </a:extLst>
          </p:cNvPr>
          <p:cNvSpPr>
            <a:spLocks noGrp="1"/>
          </p:cNvSpPr>
          <p:nvPr>
            <p:ph type="title"/>
          </p:nvPr>
        </p:nvSpPr>
        <p:spPr>
          <a:xfrm>
            <a:off x="867834" y="923925"/>
            <a:ext cx="8596668" cy="1320800"/>
          </a:xfrm>
        </p:spPr>
        <p:txBody>
          <a:bodyPr/>
          <a:lstStyle/>
          <a:p>
            <a:pPr algn="r"/>
            <a:r>
              <a:rPr lang="he-IL" dirty="0"/>
              <a:t>אנליזת חוזק על גל המסוע לפי </a:t>
            </a:r>
            <a:r>
              <a:rPr lang="en-US" dirty="0"/>
              <a:t>von mises</a:t>
            </a:r>
            <a:endParaRPr lang="he-IL" dirty="0"/>
          </a:p>
        </p:txBody>
      </p:sp>
      <p:pic>
        <p:nvPicPr>
          <p:cNvPr id="4" name="תמונה 3">
            <a:extLst>
              <a:ext uri="{FF2B5EF4-FFF2-40B4-BE49-F238E27FC236}">
                <a16:creationId xmlns:a16="http://schemas.microsoft.com/office/drawing/2014/main" id="{2B8B03BD-D5E4-4FF8-B321-C7C05EBDDBF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8300" y="1895475"/>
            <a:ext cx="7496175" cy="3676649"/>
          </a:xfrm>
          <a:prstGeom prst="rect">
            <a:avLst/>
          </a:prstGeom>
          <a:noFill/>
          <a:ln>
            <a:noFill/>
          </a:ln>
        </p:spPr>
      </p:pic>
      <p:pic>
        <p:nvPicPr>
          <p:cNvPr id="5" name="תמונה 4" descr="תמונה שמכילה טקסט&#10;&#10;התיאור נוצר באופן אוטומטי">
            <a:extLst>
              <a:ext uri="{FF2B5EF4-FFF2-40B4-BE49-F238E27FC236}">
                <a16:creationId xmlns:a16="http://schemas.microsoft.com/office/drawing/2014/main" id="{F843EF25-8F54-4C0E-A926-F4966DFD802B}"/>
              </a:ext>
            </a:extLst>
          </p:cNvPr>
          <p:cNvPicPr>
            <a:picLocks noChangeAspect="1"/>
          </p:cNvPicPr>
          <p:nvPr/>
        </p:nvPicPr>
        <p:blipFill>
          <a:blip r:embed="rId3"/>
          <a:stretch>
            <a:fillRect/>
          </a:stretch>
        </p:blipFill>
        <p:spPr>
          <a:xfrm>
            <a:off x="-99479" y="-94103"/>
            <a:ext cx="4829594" cy="1103753"/>
          </a:xfrm>
          <a:prstGeom prst="rect">
            <a:avLst/>
          </a:prstGeom>
        </p:spPr>
      </p:pic>
    </p:spTree>
    <p:extLst>
      <p:ext uri="{BB962C8B-B14F-4D97-AF65-F5344CB8AC3E}">
        <p14:creationId xmlns:p14="http://schemas.microsoft.com/office/powerpoint/2010/main" val="3674825282"/>
      </p:ext>
    </p:extLst>
  </p:cSld>
  <p:clrMapOvr>
    <a:masterClrMapping/>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108</TotalTime>
  <Words>665</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Symbol</vt:lpstr>
      <vt:lpstr>Times New Roman</vt:lpstr>
      <vt:lpstr>Trebuchet MS</vt:lpstr>
      <vt:lpstr>Wingdings 3</vt:lpstr>
      <vt:lpstr>פיאה</vt:lpstr>
      <vt:lpstr>רובוט לניקוי חופים-beach cleaner</vt:lpstr>
      <vt:lpstr>מבוא ומטרת הפרויקט</vt:lpstr>
      <vt:lpstr>סקר מצב קיים</vt:lpstr>
      <vt:lpstr>     מפרט דרישות ואפיון מערכתי</vt:lpstr>
      <vt:lpstr>בחינת חלופות והצגת חלופה סופית</vt:lpstr>
      <vt:lpstr>מערכת האיסוף הנבחרת</vt:lpstr>
      <vt:lpstr>שרטוט כללי של המערכת</vt:lpstr>
      <vt:lpstr>אנליזת חוזק על הגל לפי von mises </vt:lpstr>
      <vt:lpstr>אנליזת חוזק על גל המסוע לפי von mises</vt:lpstr>
      <vt:lpstr>אנליזת חוזק על השלדה</vt:lpstr>
      <vt:lpstr>מבנה הרובוט הסופי </vt:lpstr>
      <vt:lpstr>דרישות מערכת בקרה</vt:lpstr>
      <vt:lpstr>רשימת פיתוחים עתידים וסיכום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Gal Lavi</dc:creator>
  <cp:lastModifiedBy>מוחמד מחאמיד</cp:lastModifiedBy>
  <cp:revision>17</cp:revision>
  <dcterms:created xsi:type="dcterms:W3CDTF">2022-05-20T10:58:55Z</dcterms:created>
  <dcterms:modified xsi:type="dcterms:W3CDTF">2025-10-01T12:04:58Z</dcterms:modified>
</cp:coreProperties>
</file>