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5" r:id="rId5"/>
    <p:sldId id="277" r:id="rId6"/>
    <p:sldId id="283" r:id="rId7"/>
    <p:sldId id="284" r:id="rId8"/>
    <p:sldId id="285" r:id="rId9"/>
    <p:sldId id="286" r:id="rId10"/>
    <p:sldId id="287" r:id="rId11"/>
    <p:sldId id="288" r:id="rId12"/>
    <p:sldId id="260" r:id="rId13"/>
    <p:sldId id="270" r:id="rId14"/>
    <p:sldId id="271" r:id="rId15"/>
    <p:sldId id="269" r:id="rId16"/>
    <p:sldId id="291" r:id="rId17"/>
    <p:sldId id="290" r:id="rId18"/>
    <p:sldId id="292" r:id="rId19"/>
    <p:sldId id="293" r:id="rId20"/>
    <p:sldId id="294" r:id="rId21"/>
    <p:sldId id="295" r:id="rId22"/>
    <p:sldId id="272" r:id="rId23"/>
    <p:sldId id="274" r:id="rId24"/>
    <p:sldId id="296" r:id="rId25"/>
    <p:sldId id="289" r:id="rId26"/>
    <p:sldId id="264" r:id="rId27"/>
    <p:sldId id="262" r:id="rId28"/>
    <p:sldId id="265" r:id="rId29"/>
    <p:sldId id="267" r:id="rId30"/>
    <p:sldId id="268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1.1 – Strategy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361950"/>
            <a:ext cx="5781675" cy="64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Solution </a:t>
            </a:r>
            <a:r>
              <a:rPr lang="en-US" dirty="0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052637"/>
            <a:ext cx="5791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1209675"/>
            <a:ext cx="1790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Variation by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variations can be modeled as built-in types.</a:t>
            </a:r>
          </a:p>
          <a:p>
            <a:r>
              <a:rPr lang="en-US" dirty="0" smtClean="0"/>
              <a:t>Others with structures.</a:t>
            </a:r>
          </a:p>
          <a:p>
            <a:r>
              <a:rPr lang="en-US" dirty="0" smtClean="0"/>
              <a:t>Call both Plain Old Data (POD) types.</a:t>
            </a:r>
          </a:p>
          <a:p>
            <a:r>
              <a:rPr lang="en-US" dirty="0" smtClean="0"/>
              <a:t>POD types allow us to model variations that can be captured as state.</a:t>
            </a:r>
          </a:p>
          <a:p>
            <a:r>
              <a:rPr lang="en-US" dirty="0" smtClean="0"/>
              <a:t>Consider modeling tax rates that depend on US state.</a:t>
            </a:r>
          </a:p>
          <a:p>
            <a:pPr lvl="1"/>
            <a:r>
              <a:rPr lang="en-US" dirty="0" smtClean="0"/>
              <a:t>namespace </a:t>
            </a:r>
            <a:r>
              <a:rPr lang="en-US" dirty="0" err="1" smtClean="0"/>
              <a:t>antiPattern</a:t>
            </a:r>
            <a:r>
              <a:rPr lang="en-US" dirty="0" smtClean="0"/>
              <a:t>_: client code violates open/closed principle</a:t>
            </a:r>
          </a:p>
          <a:p>
            <a:pPr lvl="1"/>
            <a:r>
              <a:rPr lang="en-US" dirty="0" smtClean="0"/>
              <a:t>namespace abstract_: client code is closed to modification, but state mapping is missing</a:t>
            </a:r>
          </a:p>
          <a:p>
            <a:pPr lvl="1"/>
            <a:r>
              <a:rPr lang="en-US" dirty="0" smtClean="0"/>
              <a:t>namespace vary_: state mapping can be by POD, no need for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414337"/>
            <a:ext cx="5705475" cy="6029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7" y="419100"/>
            <a:ext cx="57054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419100"/>
            <a:ext cx="5695950" cy="601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419100"/>
            <a:ext cx="57054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Variation by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550"/>
          </a:xfrm>
        </p:spPr>
        <p:txBody>
          <a:bodyPr>
            <a:normAutofit/>
          </a:bodyPr>
          <a:lstStyle/>
          <a:p>
            <a:r>
              <a:rPr lang="en-US" dirty="0" smtClean="0"/>
              <a:t>Some variations can NOT be modeled as POD types.</a:t>
            </a:r>
          </a:p>
          <a:p>
            <a:r>
              <a:rPr lang="en-US" dirty="0" smtClean="0"/>
              <a:t>Consider modeling tax algorithms that depend on country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9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000250"/>
            <a:ext cx="5772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Common to the </a:t>
            </a:r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domain is the countries.</a:t>
            </a:r>
            <a:endParaRPr lang="en-US" dirty="0" smtClean="0"/>
          </a:p>
          <a:p>
            <a:r>
              <a:rPr lang="en-US" dirty="0" smtClean="0"/>
              <a:t>The range is the tax strategies.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enums</a:t>
            </a:r>
            <a:r>
              <a:rPr lang="en-US" dirty="0" smtClean="0"/>
              <a:t> and </a:t>
            </a:r>
            <a:r>
              <a:rPr lang="en-US" dirty="0" smtClean="0"/>
              <a:t>arrays result </a:t>
            </a:r>
            <a:r>
              <a:rPr lang="en-US" dirty="0" smtClean="0"/>
              <a:t>in 2 seam </a:t>
            </a:r>
            <a:r>
              <a:rPr lang="en-US" dirty="0" smtClean="0"/>
              <a:t>points where </a:t>
            </a:r>
            <a:r>
              <a:rPr lang="en-US" dirty="0" smtClean="0"/>
              <a:t>existing code has to be modified - violates open/closed principle.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819275"/>
            <a:ext cx="57816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3</a:t>
            </a:r>
            <a:r>
              <a:rPr lang="en-US" baseline="30000" dirty="0" smtClean="0"/>
              <a:t>rd</a:t>
            </a:r>
            <a:r>
              <a:rPr lang="en-US" dirty="0" smtClean="0"/>
              <a:t> seam point, violates open/closed principle.</a:t>
            </a:r>
          </a:p>
          <a:p>
            <a:r>
              <a:rPr lang="en-US" dirty="0" smtClean="0"/>
              <a:t>Requires </a:t>
            </a:r>
            <a:r>
              <a:rPr lang="en-US" dirty="0" smtClean="0"/>
              <a:t>error handling.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771525"/>
            <a:ext cx="5781675" cy="601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           Legacy </a:t>
            </a:r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4195762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361950"/>
            <a:ext cx="5772150" cy="64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Problem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Still have a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seam </a:t>
            </a:r>
            <a:r>
              <a:rPr lang="en-US" dirty="0" smtClean="0"/>
              <a:t>point, violates open/closed principle.</a:t>
            </a:r>
          </a:p>
          <a:p>
            <a:r>
              <a:rPr lang="en-US" dirty="0" smtClean="0"/>
              <a:t>Still </a:t>
            </a:r>
            <a:r>
              <a:rPr lang="en-US" dirty="0" smtClean="0"/>
              <a:t>requires </a:t>
            </a:r>
            <a:r>
              <a:rPr lang="en-US" dirty="0"/>
              <a:t>error handling.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87" y="3900487"/>
            <a:ext cx="2066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Code &amp;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Style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ompressed to fit in vertical space</a:t>
            </a:r>
          </a:p>
          <a:p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Used to support code folding and group evolution of code</a:t>
            </a:r>
          </a:p>
          <a:p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Code presented side-by-side as much as possible</a:t>
            </a:r>
          </a:p>
          <a:p>
            <a:r>
              <a:rPr lang="en-US" dirty="0" smtClean="0"/>
              <a:t>Text and Other Explanations</a:t>
            </a:r>
          </a:p>
          <a:p>
            <a:pPr lvl="1"/>
            <a:r>
              <a:rPr lang="en-US" dirty="0" smtClean="0"/>
              <a:t>Typically on slide before code to maximize space for the code itself</a:t>
            </a:r>
          </a:p>
          <a:p>
            <a:pPr lvl="1"/>
            <a:r>
              <a:rPr lang="en-US" smtClean="0"/>
              <a:t>Expect namespaces: </a:t>
            </a:r>
            <a:r>
              <a:rPr lang="en-US" dirty="0" smtClean="0"/>
              <a:t>&lt;DP&gt;_legacy, &lt;DP&gt;_problem, &lt;DP</a:t>
            </a:r>
            <a:r>
              <a:rPr lang="en-US" smtClean="0"/>
              <a:t>&gt;_solution</a:t>
            </a:r>
            <a:endParaRPr lang="en-US" dirty="0" smtClean="0"/>
          </a:p>
          <a:p>
            <a:pPr lvl="1"/>
            <a:r>
              <a:rPr lang="en-US" dirty="0" smtClean="0"/>
              <a:t>Read the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87" y="1066800"/>
            <a:ext cx="5724525" cy="573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23837"/>
            <a:ext cx="5715000" cy="6581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</a:t>
            </a:r>
            <a:r>
              <a:rPr lang="en-US" dirty="0" smtClean="0"/>
              <a:t>Solution Example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262187"/>
            <a:ext cx="2057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algorithms are varying, use the Strategy pattern to encapsulate the variations.</a:t>
            </a:r>
          </a:p>
          <a:p>
            <a:r>
              <a:rPr lang="en-US" dirty="0" smtClean="0"/>
              <a:t>Large if-else and switch statements are a code smell.</a:t>
            </a:r>
          </a:p>
          <a:p>
            <a:r>
              <a:rPr lang="en-US" dirty="0" smtClean="0"/>
              <a:t>If the variations can be modeled as POD, don’t need a design pattern.</a:t>
            </a:r>
          </a:p>
          <a:p>
            <a:r>
              <a:rPr lang="en-US" dirty="0" smtClean="0"/>
              <a:t>Favor composition over inheritance, particularly when one domain drives multiple ranges:</a:t>
            </a:r>
          </a:p>
          <a:p>
            <a:pPr lvl="1"/>
            <a:r>
              <a:rPr lang="en-US" dirty="0" smtClean="0"/>
              <a:t>Tax algorithm depends on country</a:t>
            </a:r>
          </a:p>
          <a:p>
            <a:pPr lvl="1"/>
            <a:r>
              <a:rPr lang="en-US" dirty="0" smtClean="0"/>
              <a:t>Date format depends on country</a:t>
            </a:r>
          </a:p>
          <a:p>
            <a:pPr lvl="1"/>
            <a:r>
              <a:rPr lang="en-US" dirty="0" smtClean="0"/>
              <a:t>Shipping depends on country.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abstract’n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implement’n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Variation by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550"/>
          </a:xfrm>
        </p:spPr>
        <p:txBody>
          <a:bodyPr>
            <a:normAutofit/>
          </a:bodyPr>
          <a:lstStyle/>
          <a:p>
            <a:r>
              <a:rPr lang="en-US" dirty="0" smtClean="0"/>
              <a:t>Some variations can NOT be modeled as POD types.</a:t>
            </a:r>
          </a:p>
          <a:p>
            <a:r>
              <a:rPr lang="en-US" dirty="0" smtClean="0"/>
              <a:t>Consider modeling tax algorithms that depend on country.</a:t>
            </a:r>
          </a:p>
          <a:p>
            <a:pPr lvl="1"/>
            <a:r>
              <a:rPr lang="en-US" dirty="0" smtClean="0"/>
              <a:t>namespace </a:t>
            </a:r>
            <a:r>
              <a:rPr lang="en-US" dirty="0" err="1" smtClean="0"/>
              <a:t>antiPattern</a:t>
            </a:r>
            <a:r>
              <a:rPr lang="en-US" dirty="0" smtClean="0"/>
              <a:t>_: client code violates open/closed principle</a:t>
            </a:r>
          </a:p>
          <a:p>
            <a:pPr lvl="1"/>
            <a:r>
              <a:rPr lang="en-US" dirty="0" smtClean="0"/>
              <a:t>namespace abstract_: client code is closed to modification, but country mapping is missing</a:t>
            </a:r>
          </a:p>
          <a:p>
            <a:pPr lvl="1"/>
            <a:r>
              <a:rPr lang="en-US" dirty="0" smtClean="0"/>
              <a:t>namespace vary_: country mapping can be done by POD or composition</a:t>
            </a:r>
          </a:p>
          <a:p>
            <a:pPr lvl="2"/>
            <a:r>
              <a:rPr lang="en-US" dirty="0" smtClean="0"/>
              <a:t>But POD scales badly when one domain (country) drives multiple ranges</a:t>
            </a:r>
          </a:p>
          <a:p>
            <a:pPr lvl="3"/>
            <a:r>
              <a:rPr lang="en-US" dirty="0" smtClean="0"/>
              <a:t>Taxes</a:t>
            </a:r>
          </a:p>
          <a:p>
            <a:pPr lvl="3"/>
            <a:r>
              <a:rPr lang="en-US" dirty="0" smtClean="0"/>
              <a:t>Date format</a:t>
            </a:r>
          </a:p>
          <a:p>
            <a:pPr lvl="3"/>
            <a:r>
              <a:rPr lang="en-US" dirty="0" smtClean="0"/>
              <a:t>Shipping</a:t>
            </a:r>
          </a:p>
          <a:p>
            <a:pPr lvl="3"/>
            <a:r>
              <a:rPr lang="en-US" dirty="0" smtClean="0"/>
              <a:t>Etc…</a:t>
            </a:r>
          </a:p>
          <a:p>
            <a:pPr lvl="2"/>
            <a:r>
              <a:rPr lang="en-US" smtClean="0"/>
              <a:t>Prefer composition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0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forces needed by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424112"/>
            <a:ext cx="5715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432" y="61912"/>
            <a:ext cx="5715000" cy="6734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57150"/>
            <a:ext cx="57245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TaxStrategy</a:t>
            </a:r>
            <a:r>
              <a:rPr lang="en-US" dirty="0" smtClean="0"/>
              <a:t> Class Hierarchy Expanded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690688"/>
            <a:ext cx="57912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87" y="347662"/>
            <a:ext cx="5686425" cy="6162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42900"/>
            <a:ext cx="5715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DPE</a:t>
            </a:r>
          </a:p>
          <a:p>
            <a:pPr lvl="1"/>
            <a:r>
              <a:rPr lang="en-US" dirty="0" smtClean="0"/>
              <a:t>Chapter 1 – The Object Oriented Paradigm</a:t>
            </a:r>
          </a:p>
          <a:p>
            <a:pPr lvl="1"/>
            <a:r>
              <a:rPr lang="en-US" dirty="0" smtClean="0"/>
              <a:t>Chapter 3 – A Problem that Cries Out for Flexible Code</a:t>
            </a:r>
          </a:p>
          <a:p>
            <a:pPr lvl="1"/>
            <a:r>
              <a:rPr lang="en-US" dirty="0"/>
              <a:t>Chapter 4 – </a:t>
            </a:r>
            <a:r>
              <a:rPr lang="en-US" dirty="0" smtClean="0"/>
              <a:t>A Standard Object-Oriented Solution</a:t>
            </a:r>
          </a:p>
          <a:p>
            <a:pPr lvl="1"/>
            <a:r>
              <a:rPr lang="en-US" dirty="0" smtClean="0"/>
              <a:t>Chapter 5 – An Introduction to Design Patterns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9 – The Strategy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Class Hierarchy Expanded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781175"/>
            <a:ext cx="5715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Principles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Abstract what varies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Domain (x) versus range(s) (y</a:t>
            </a:r>
            <a:r>
              <a:rPr lang="en-US" dirty="0" smtClean="0"/>
              <a:t>, z, w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Open/closed principle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to addition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Closed to modification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DRY Principle (Don’t Repeat Yourself)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Combinatorial explosions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24331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Algorithms are </a:t>
            </a:r>
            <a:r>
              <a:rPr lang="en-US" dirty="0"/>
              <a:t>varying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Class hierarchy for algorithms.</a:t>
            </a:r>
          </a:p>
          <a:p>
            <a:pPr lvl="1"/>
            <a:r>
              <a:rPr lang="en-US" dirty="0" smtClean="0"/>
              <a:t>One or more virtual methods.</a:t>
            </a:r>
          </a:p>
          <a:p>
            <a:pPr lvl="1"/>
            <a:r>
              <a:rPr lang="en-US" dirty="0" smtClean="0"/>
              <a:t>Domain class.</a:t>
            </a:r>
          </a:p>
          <a:p>
            <a:pPr lvl="1"/>
            <a:r>
              <a:rPr lang="en-US" dirty="0" smtClean="0"/>
              <a:t>Mapping logic.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Client code uses classes </a:t>
            </a:r>
            <a:r>
              <a:rPr lang="en-US" dirty="0" err="1" smtClean="0"/>
              <a:t>polymorphically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Follows open/closed principle.</a:t>
            </a:r>
          </a:p>
          <a:p>
            <a:pPr lvl="1"/>
            <a:r>
              <a:rPr lang="en-US" dirty="0" smtClean="0"/>
              <a:t>Alternatives suffer from coupling, code duplication, multiple seam points, violate open/closed principle, and require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40814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Common to the </a:t>
            </a:r>
            <a:r>
              <a:rPr lang="en-US" dirty="0" smtClean="0"/>
              <a:t>Lecture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domain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709862"/>
            <a:ext cx="5772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Client code mixes domain/range mapping with execution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628650"/>
            <a:ext cx="5762625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dirty="0" smtClean="0"/>
              <a:t>             Legacy </a:t>
            </a: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909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Skeleton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Single inheritance tree.</a:t>
            </a:r>
          </a:p>
          <a:p>
            <a:r>
              <a:rPr lang="en-US" dirty="0" smtClean="0"/>
              <a:t>One or more virtual methods.</a:t>
            </a:r>
          </a:p>
          <a:p>
            <a:r>
              <a:rPr lang="en-US" dirty="0" smtClean="0"/>
              <a:t>Client uses code </a:t>
            </a:r>
            <a:r>
              <a:rPr lang="en-US" dirty="0" err="1" smtClean="0"/>
              <a:t>polymorphically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 hides domain/range mapping.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90700"/>
            <a:ext cx="57816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Problem </a:t>
            </a:r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Multiple seam points.</a:t>
            </a:r>
          </a:p>
          <a:p>
            <a:r>
              <a:rPr lang="en-US" dirty="0" smtClean="0"/>
              <a:t>Strong coupling, DRY,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824037"/>
            <a:ext cx="5753100" cy="444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933700"/>
            <a:ext cx="57721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3988</TotalTime>
  <Words>728</Words>
  <Application>Microsoft Office PowerPoint</Application>
  <PresentationFormat>Widescreen</PresentationFormat>
  <Paragraphs>124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 to Design Patterns</vt:lpstr>
      <vt:lpstr>Notes About Code &amp; Presentation</vt:lpstr>
      <vt:lpstr>Reading</vt:lpstr>
      <vt:lpstr>5 Principles of Design Patterns</vt:lpstr>
      <vt:lpstr>If the Algorithms are varying use the Strategy pattern</vt:lpstr>
      <vt:lpstr>Code Common to the Lecture Examples</vt:lpstr>
      <vt:lpstr>                                         Legacy Example</vt:lpstr>
      <vt:lpstr>                                         Skeleton Example</vt:lpstr>
      <vt:lpstr>                                         Problem Example</vt:lpstr>
      <vt:lpstr>                                         Solution Example</vt:lpstr>
      <vt:lpstr>Output</vt:lpstr>
      <vt:lpstr>Modeling Variation by State</vt:lpstr>
      <vt:lpstr>PowerPoint Presentation</vt:lpstr>
      <vt:lpstr>PowerPoint Presentation</vt:lpstr>
      <vt:lpstr>Modeling Variation by Polymorphism</vt:lpstr>
      <vt:lpstr>Homework</vt:lpstr>
      <vt:lpstr>Code Common to the Homework</vt:lpstr>
      <vt:lpstr>                           Legacy Example </vt:lpstr>
      <vt:lpstr>                                         Problem Example </vt:lpstr>
      <vt:lpstr>                                         Solution Example </vt:lpstr>
      <vt:lpstr>Output</vt:lpstr>
      <vt:lpstr>Summary</vt:lpstr>
      <vt:lpstr>Class Progress</vt:lpstr>
      <vt:lpstr>Backup Slides</vt:lpstr>
      <vt:lpstr>Modeling Variation by Polymorphism</vt:lpstr>
      <vt:lpstr>Contingency forces needed by algorithms</vt:lpstr>
      <vt:lpstr>PowerPoint Presentation</vt:lpstr>
      <vt:lpstr>TaxStrategy Class Hierarchy Expanded</vt:lpstr>
      <vt:lpstr>PowerPoint Presentation</vt:lpstr>
      <vt:lpstr>Country Class Hierarchy Expanded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73</cp:revision>
  <dcterms:created xsi:type="dcterms:W3CDTF">2015-02-09T19:13:46Z</dcterms:created>
  <dcterms:modified xsi:type="dcterms:W3CDTF">2015-02-14T01:18:04Z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niqueId" pid="2">
    <vt:lpwstr>1937338</vt:lpwstr>
  </property>
  <property fmtid="{D5CDD505-2E9C-101B-9397-08002B2CF9AE}" name="Offisync_UpdateToken" pid="3">
    <vt:lpwstr>2</vt:lpwstr>
  </property>
  <property fmtid="{D5CDD505-2E9C-101B-9397-08002B2CF9AE}" name="Jive_VersionGuid" pid="4">
    <vt:lpwstr>cf6095b1-51d6-40f9-9884-efd5c3e8eb7e</vt:lpwstr>
  </property>
  <property fmtid="{D5CDD505-2E9C-101B-9397-08002B2CF9AE}" name="Jive_LatestUserAccountName" pid="5">
    <vt:lpwstr>cho14</vt:lpwstr>
  </property>
  <property fmtid="{D5CDD505-2E9C-101B-9397-08002B2CF9AE}" name="Offisync_ProviderInitializationData" pid="6">
    <vt:lpwstr>https://soco.intel.com</vt:lpwstr>
  </property>
  <property fmtid="{D5CDD505-2E9C-101B-9397-08002B2CF9AE}" name="Offisync_ServerID" pid="7">
    <vt:lpwstr>d001a694-7c66-4352-b53b-895ffdce369f</vt:lpwstr>
  </property>
</Properties>
</file>