
<file path=[Content_Types].xml><?xml version="1.0" encoding="utf-8"?>
<Types xmlns="http://schemas.openxmlformats.org/package/2006/content-types">
  <Default ContentType="image/png" Extension="png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88" r:id="rId3"/>
    <p:sldId id="278" r:id="rId4"/>
    <p:sldId id="280" r:id="rId5"/>
    <p:sldId id="281" r:id="rId6"/>
    <p:sldId id="282" r:id="rId7"/>
    <p:sldId id="287" r:id="rId8"/>
    <p:sldId id="284" r:id="rId9"/>
    <p:sldId id="272" r:id="rId10"/>
    <p:sldId id="289" r:id="rId11"/>
    <p:sldId id="290" r:id="rId12"/>
    <p:sldId id="291" r:id="rId13"/>
    <p:sldId id="292" r:id="rId14"/>
    <p:sldId id="294" r:id="rId15"/>
    <p:sldId id="277" r:id="rId16"/>
    <p:sldId id="279" r:id="rId17"/>
    <p:sldId id="293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60"/>
  </p:normalViewPr>
  <p:slideViewPr>
    <p:cSldViewPr snapToGrid="0">
      <p:cViewPr varScale="1">
        <p:scale>
          <a:sx n="79" d="100"/>
          <a:sy n="79" d="100"/>
        </p:scale>
        <p:origin x="1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139D6-CE7A-475D-853B-6946A253AD96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057029-18DC-462D-A45D-E1188EE94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95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who</a:t>
            </a:r>
            <a:r>
              <a:rPr lang="en-US" baseline="0" dirty="0" smtClean="0"/>
              <a:t> read Alexander? What did you think?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57029-18DC-462D-A45D-E1188EE94B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6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 specs, adding new capabilities to the classes, in</a:t>
            </a:r>
            <a:r>
              <a:rPr lang="en-US" baseline="0" dirty="0" smtClean="0"/>
              <a:t> this case, methods </a:t>
            </a:r>
            <a:r>
              <a:rPr lang="en-US" baseline="0" dirty="0" err="1" smtClean="0"/>
              <a:t>calc</a:t>
            </a:r>
            <a:r>
              <a:rPr lang="en-US" baseline="0" dirty="0" smtClean="0"/>
              <a:t>() and compute().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57029-18DC-462D-A45D-E1188EE94B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62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the single switch</a:t>
            </a:r>
            <a:r>
              <a:rPr lang="en-US" baseline="0" dirty="0" smtClean="0"/>
              <a:t> statement, objects created by factory rather than </a:t>
            </a:r>
            <a:r>
              <a:rPr lang="en-US" baseline="0" dirty="0" err="1" smtClean="0"/>
              <a:t>ctor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Client code is much simpler, polymorphic.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57029-18DC-462D-A45D-E1188EE94B8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76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Similar conditionals</a:t>
            </a:r>
            <a:r>
              <a:rPr lang="en-US" baseline="0" dirty="0" smtClean="0"/>
              <a:t> are a code smell.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57029-18DC-462D-A45D-E1188EE94B8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71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3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4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1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4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79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8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30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92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8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3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55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810B4-26CA-4647-B401-CA14E84CD7A8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31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Design Patterns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3.1 – Factory Method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4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Sending encrypted video streams</a:t>
            </a:r>
          </a:p>
          <a:p>
            <a:r>
              <a:rPr lang="en-US" dirty="0" smtClean="0"/>
              <a:t>What varies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Display types (</a:t>
            </a:r>
            <a:r>
              <a:rPr lang="en-US" dirty="0" err="1"/>
              <a:t>DisplayPort</a:t>
            </a:r>
            <a:r>
              <a:rPr lang="en-US" dirty="0"/>
              <a:t>, HDMI, MIPI, </a:t>
            </a:r>
            <a:r>
              <a:rPr lang="en-US" dirty="0" err="1"/>
              <a:t>Widi</a:t>
            </a:r>
            <a:r>
              <a:rPr lang="en-US" dirty="0"/>
              <a:t>) (HEVC)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Crypto protocols</a:t>
            </a:r>
            <a:r>
              <a:rPr lang="en-US" dirty="0"/>
              <a:t> (PVP, ID1, RSE) (RDX)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Resolutions</a:t>
            </a:r>
            <a:r>
              <a:rPr lang="en-US" dirty="0"/>
              <a:t> ([640,480], [1920,1080]) ([3840,2160])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Frame rates</a:t>
            </a:r>
            <a:r>
              <a:rPr lang="en-US" dirty="0"/>
              <a:t> (48, 50, 60) (75, 120)</a:t>
            </a:r>
            <a:endParaRPr lang="en-US" dirty="0" smtClean="0"/>
          </a:p>
          <a:p>
            <a:r>
              <a:rPr lang="en-US" dirty="0" smtClean="0"/>
              <a:t>Model as</a:t>
            </a:r>
          </a:p>
          <a:p>
            <a:pPr lvl="1"/>
            <a:r>
              <a:rPr lang="en-US" dirty="0" smtClean="0"/>
              <a:t>Frame rates as integers.</a:t>
            </a:r>
          </a:p>
          <a:p>
            <a:pPr lvl="1"/>
            <a:r>
              <a:rPr lang="en-US" dirty="0" smtClean="0"/>
              <a:t>Resolutions as a pair of integers (POD).</a:t>
            </a:r>
          </a:p>
          <a:p>
            <a:pPr lvl="1"/>
            <a:r>
              <a:rPr lang="en-US" dirty="0" smtClean="0"/>
              <a:t>Display types &amp; Crypto protocols as class hierarchies.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19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        Example Problem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Separate classes for all display types and crypto protocols.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7" y="500062"/>
            <a:ext cx="5667375" cy="5857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572" y="4101398"/>
            <a:ext cx="57626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08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        Example Problem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5" y="1808197"/>
            <a:ext cx="5772150" cy="4857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179" y="1810088"/>
            <a:ext cx="577215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17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        Example Problem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US" dirty="0" smtClean="0"/>
              <a:t>Lots of duplication.</a:t>
            </a:r>
          </a:p>
          <a:p>
            <a:r>
              <a:rPr lang="en-US" dirty="0" smtClean="0"/>
              <a:t>Lots of seam points, worse, the number increases as the number of crypto protocols increase.</a:t>
            </a:r>
          </a:p>
          <a:p>
            <a:r>
              <a:rPr lang="en-US" dirty="0" smtClean="0"/>
              <a:t>Exhibits combinatorial explosion.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3" y="1789929"/>
            <a:ext cx="577215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61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212" y="1885950"/>
            <a:ext cx="42195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29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classes are varying, use the Factory Method pattern to encapsulate the variations.</a:t>
            </a:r>
          </a:p>
          <a:p>
            <a:r>
              <a:rPr lang="en-US" dirty="0" smtClean="0"/>
              <a:t>Implement public static method to instantiate base classes.</a:t>
            </a:r>
          </a:p>
          <a:p>
            <a:r>
              <a:rPr lang="en-US" dirty="0" smtClean="0"/>
              <a:t>Typically, a</a:t>
            </a:r>
            <a:r>
              <a:rPr lang="en-US" dirty="0" smtClean="0"/>
              <a:t>ll </a:t>
            </a:r>
            <a:r>
              <a:rPr lang="en-US" dirty="0" smtClean="0"/>
              <a:t>public methods virtual.</a:t>
            </a:r>
          </a:p>
          <a:p>
            <a:r>
              <a:rPr lang="en-US" dirty="0" smtClean="0"/>
              <a:t>Similar switch or if-else blocks a code smell.</a:t>
            </a:r>
          </a:p>
          <a:p>
            <a:r>
              <a:rPr lang="en-US" dirty="0" smtClean="0"/>
              <a:t>Client code should be closed to modification when new classes are added.</a:t>
            </a:r>
          </a:p>
        </p:txBody>
      </p:sp>
    </p:spTree>
    <p:extLst>
      <p:ext uri="{BB962C8B-B14F-4D97-AF65-F5344CB8AC3E}">
        <p14:creationId xmlns:p14="http://schemas.microsoft.com/office/powerpoint/2010/main" val="374015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the algorithms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the interfaces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the API’s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the steps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the classes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If the options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If the listeners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If the responders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If </a:t>
            </a:r>
            <a:r>
              <a:rPr lang="en-US" sz="2400" dirty="0" err="1" smtClean="0">
                <a:solidFill>
                  <a:schemeClr val="bg1">
                    <a:lumMod val="75000"/>
                  </a:schemeClr>
                </a:solidFill>
              </a:rPr>
              <a:t>abstract’n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 &amp; </a:t>
            </a:r>
            <a:r>
              <a:rPr lang="en-US" sz="2400" dirty="0" err="1" smtClean="0">
                <a:solidFill>
                  <a:schemeClr val="bg1">
                    <a:lumMod val="75000"/>
                  </a:schemeClr>
                </a:solidFill>
              </a:rPr>
              <a:t>implement’n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 vary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If the families are varying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the Strategy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the Adapter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the Facade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the Template Method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the Factory Method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Use the Decorator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Use the Observer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Use Chain of Responsibility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Use the Bridge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Use the Abstract Factory pattern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19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2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312" y="-9525"/>
            <a:ext cx="5667375" cy="6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34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DPE</a:t>
            </a:r>
          </a:p>
          <a:p>
            <a:pPr lvl="1"/>
            <a:r>
              <a:rPr lang="en-US" dirty="0" smtClean="0"/>
              <a:t>Chapter 23 – The Factory Method Pattern</a:t>
            </a:r>
          </a:p>
          <a:p>
            <a:r>
              <a:rPr lang="en-US" dirty="0" smtClean="0"/>
              <a:t>Alexander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50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the </a:t>
            </a:r>
            <a:r>
              <a:rPr lang="en-US" dirty="0" smtClean="0"/>
              <a:t>Classes are </a:t>
            </a:r>
            <a:r>
              <a:rPr lang="en-US" dirty="0"/>
              <a:t>varying</a:t>
            </a:r>
            <a:br>
              <a:rPr lang="en-US" dirty="0"/>
            </a:br>
            <a:r>
              <a:rPr lang="en-US" dirty="0"/>
              <a:t>use the </a:t>
            </a:r>
            <a:r>
              <a:rPr lang="en-US" dirty="0" smtClean="0"/>
              <a:t>Factory Method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Technique</a:t>
            </a:r>
          </a:p>
          <a:p>
            <a:pPr lvl="1"/>
            <a:r>
              <a:rPr lang="en-US" dirty="0" smtClean="0"/>
              <a:t>Public static function to instantiate derived classes.</a:t>
            </a:r>
          </a:p>
          <a:p>
            <a:pPr lvl="1"/>
            <a:r>
              <a:rPr lang="en-US" dirty="0" smtClean="0"/>
              <a:t>Typically, a</a:t>
            </a:r>
            <a:r>
              <a:rPr lang="en-US" dirty="0" smtClean="0"/>
              <a:t>ll </a:t>
            </a:r>
            <a:r>
              <a:rPr lang="en-US" dirty="0" smtClean="0"/>
              <a:t>public methods are virtual.</a:t>
            </a:r>
          </a:p>
          <a:p>
            <a:pPr lvl="1"/>
            <a:r>
              <a:rPr lang="en-US" dirty="0" smtClean="0"/>
              <a:t>Client asks Factory for object of base type, but Factory selects and returns derived type.</a:t>
            </a:r>
          </a:p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Client code uses classes </a:t>
            </a:r>
            <a:r>
              <a:rPr lang="en-US" dirty="0" err="1" smtClean="0"/>
              <a:t>polymorphically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Follows open/closed principle.</a:t>
            </a:r>
          </a:p>
          <a:p>
            <a:pPr lvl="1"/>
            <a:r>
              <a:rPr lang="en-US" dirty="0" smtClean="0"/>
              <a:t>Follows DRY principle.</a:t>
            </a:r>
          </a:p>
          <a:p>
            <a:pPr lvl="1"/>
            <a:r>
              <a:rPr lang="en-US" dirty="0" smtClean="0"/>
              <a:t>Alternatives suffer from strong coupling, code duplication, multiple seam points, violate open/closed </a:t>
            </a:r>
            <a:r>
              <a:rPr lang="en-US" dirty="0" smtClean="0"/>
              <a:t>principle.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542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Common to the Examples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925" y="2709862"/>
            <a:ext cx="577215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85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                      Legacy Example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 3</a:t>
            </a:r>
            <a:r>
              <a:rPr lang="en-US" baseline="30000" dirty="0" smtClean="0"/>
              <a:t>rd</a:t>
            </a:r>
            <a:r>
              <a:rPr lang="en-US" dirty="0" smtClean="0"/>
              <a:t> seam point, violates open/closed principle.</a:t>
            </a:r>
          </a:p>
          <a:p>
            <a:r>
              <a:rPr lang="en-US" dirty="0" smtClean="0"/>
              <a:t>Verbose.</a:t>
            </a:r>
          </a:p>
          <a:p>
            <a:r>
              <a:rPr lang="en-US" dirty="0" smtClean="0"/>
              <a:t>Requires error handling.</a:t>
            </a:r>
          </a:p>
          <a:p>
            <a:r>
              <a:rPr lang="en-US" dirty="0" smtClean="0"/>
              <a:t>Scales badly if new methods required.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637" y="5376862"/>
            <a:ext cx="1971675" cy="600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" y="-9525"/>
            <a:ext cx="5753100" cy="6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89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                                       Problem Example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" y="781050"/>
            <a:ext cx="5762625" cy="6019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1189" y="5329237"/>
            <a:ext cx="2066925" cy="1476375"/>
          </a:xfrm>
          <a:prstGeom prst="rect">
            <a:avLst/>
          </a:prstGeom>
        </p:spPr>
      </p:pic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295900" cy="4351338"/>
          </a:xfrm>
        </p:spPr>
        <p:txBody>
          <a:bodyPr/>
          <a:lstStyle/>
          <a:p>
            <a:r>
              <a:rPr lang="en-US" dirty="0" smtClean="0"/>
              <a:t>Strong, hidden coupling.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Similar conditionals a code smell.</a:t>
            </a:r>
          </a:p>
          <a:p>
            <a:r>
              <a:rPr lang="en-US" dirty="0" smtClean="0"/>
              <a:t>Multiple seam points.</a:t>
            </a:r>
          </a:p>
          <a:p>
            <a:r>
              <a:rPr lang="en-US" dirty="0" smtClean="0"/>
              <a:t>Requires error </a:t>
            </a:r>
            <a:r>
              <a:rPr lang="en-US" dirty="0"/>
              <a:t>handling.</a:t>
            </a:r>
          </a:p>
        </p:txBody>
      </p:sp>
    </p:spTree>
    <p:extLst>
      <p:ext uri="{BB962C8B-B14F-4D97-AF65-F5344CB8AC3E}">
        <p14:creationId xmlns:p14="http://schemas.microsoft.com/office/powerpoint/2010/main" val="144636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Open/Closed, DRY, Coupling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1985962"/>
            <a:ext cx="3829050" cy="2886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712" y="1976437"/>
            <a:ext cx="3838575" cy="2905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800" y="1971675"/>
            <a:ext cx="382905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14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Solution Example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" y="200025"/>
            <a:ext cx="5781675" cy="6457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700" y="1152525"/>
            <a:ext cx="5772150" cy="4019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9012" y="5348287"/>
            <a:ext cx="21050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06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725" y="1552575"/>
            <a:ext cx="21145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19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12938</TotalTime>
  <Words>498</Words>
  <Application>Microsoft Office PowerPoint</Application>
  <PresentationFormat>Widescreen</PresentationFormat>
  <Paragraphs>86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Intro to Design Patterns</vt:lpstr>
      <vt:lpstr>Reading</vt:lpstr>
      <vt:lpstr>If the Classes are varying use the Factory Method pattern</vt:lpstr>
      <vt:lpstr>Code Common to the Examples</vt:lpstr>
      <vt:lpstr>                       Legacy Example </vt:lpstr>
      <vt:lpstr>                                         Problem Example </vt:lpstr>
      <vt:lpstr>Open/Closed, DRY, Coupling</vt:lpstr>
      <vt:lpstr>                                         Solution Example </vt:lpstr>
      <vt:lpstr>Output</vt:lpstr>
      <vt:lpstr>Homework</vt:lpstr>
      <vt:lpstr>                                        Example Problem</vt:lpstr>
      <vt:lpstr>                                        Example Problem</vt:lpstr>
      <vt:lpstr>                                        Example Problem</vt:lpstr>
      <vt:lpstr>Output</vt:lpstr>
      <vt:lpstr>Summary</vt:lpstr>
      <vt:lpstr>Class Progress</vt:lpstr>
      <vt:lpstr>Backup Slides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Design Patterns Lecture 1 – Strategy Pattern</dc:title>
  <dc:creator>Goff, Allan d</dc:creator>
  <cp:lastModifiedBy>Goff, Allan d</cp:lastModifiedBy>
  <cp:revision>120</cp:revision>
  <dcterms:created xsi:type="dcterms:W3CDTF">2015-02-09T19:13:46Z</dcterms:created>
  <dcterms:modified xsi:type="dcterms:W3CDTF">2015-03-06T15:18:45Z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Offisync_ProviderInitializationData" pid="2">
    <vt:lpwstr>https://soco.intel.com</vt:lpwstr>
  </property>
  <property fmtid="{D5CDD505-2E9C-101B-9397-08002B2CF9AE}" name="Offisync_UpdateToken" pid="3">
    <vt:lpwstr>1</vt:lpwstr>
  </property>
  <property fmtid="{D5CDD505-2E9C-101B-9397-08002B2CF9AE}" name="Jive_LatestUserAccountName" pid="4">
    <vt:lpwstr>cho14</vt:lpwstr>
  </property>
  <property fmtid="{D5CDD505-2E9C-101B-9397-08002B2CF9AE}" name="Offisync_ServerID" pid="5">
    <vt:lpwstr>d001a694-7c66-4352-b53b-895ffdce369f</vt:lpwstr>
  </property>
  <property fmtid="{D5CDD505-2E9C-101B-9397-08002B2CF9AE}" name="Offisync_UniqueId" pid="6">
    <vt:lpwstr>1946545</vt:lpwstr>
  </property>
  <property fmtid="{D5CDD505-2E9C-101B-9397-08002B2CF9AE}" name="Jive_VersionGuid" pid="7">
    <vt:lpwstr>a792274a-9cef-4399-9815-8adfd46429fc</vt:lpwstr>
  </property>
</Properties>
</file>