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6AEF6-31F3-42A5-A48E-415BC025204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A247A-DA02-435B-B072-864D0CA2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41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DA1E-7CB7-410F-A86E-0E9723FA652D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196766" y="5984325"/>
            <a:ext cx="1646063" cy="8291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146406" y="5793473"/>
            <a:ext cx="1270294" cy="106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E7A8-2D6E-43C3-8F7C-F4CD09DF72ED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7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461-1F3A-43D3-87CB-E01E8263D7DE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7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1273-4863-4A7F-932B-AAD4CEB90B5A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0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F082D22-D5BB-443E-9DD6-2DAD5CFEB1D6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COPYRIGHT 2016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9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AA74-60F2-4A3E-A6EE-33658E593F4E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02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3107-E999-441E-8F21-FD647FA32567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5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9B57-1A2F-49BE-8538-F4608F5B5446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01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D4A-BD07-4BB5-8A92-C9F4841ACF3E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01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0763-868D-43E8-94AF-9AED283101FE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2016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790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5652-DADE-423C-B7F9-66903D10365F}" type="datetime1">
              <a:rPr lang="en-US" smtClean="0"/>
              <a:t>11/30/2016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9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66484" y="6272784"/>
            <a:ext cx="2671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FC84F8F-6617-491B-B2EC-2F755E9DE5EB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6062" y="6328928"/>
            <a:ext cx="2260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COPYRIGHT 2016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196766" y="5984325"/>
            <a:ext cx="1646063" cy="8291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146406" y="5793473"/>
            <a:ext cx="1270294" cy="106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7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CDF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CONTENT DELIVERY FRAMEWORK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1A86-9C5F-4706-A1E5-21D454E71340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2016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7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CDF?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Delivery Framework (CDF) is a framework for delivering JSON content from disparate sources via HTTP REST architecture.</a:t>
            </a:r>
          </a:p>
          <a:p>
            <a:r>
              <a:rPr lang="en-US" dirty="0"/>
              <a:t>Joint effort between Solutia Consulting and Screwtop Media </a:t>
            </a:r>
          </a:p>
          <a:p>
            <a:r>
              <a:rPr lang="en-US" dirty="0"/>
              <a:t>Web Component Architecture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9CDC-0701-44D7-8BA3-5250B9F3E178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46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approach for front-end applications interacting with different REST APIS</a:t>
            </a:r>
          </a:p>
          <a:p>
            <a:r>
              <a:rPr lang="en-US" dirty="0"/>
              <a:t>CDF handles authentication and storage of access tokens</a:t>
            </a:r>
          </a:p>
          <a:p>
            <a:r>
              <a:rPr lang="en-US" dirty="0"/>
              <a:t>Simplifies data integration from multiple endpoints across different domains</a:t>
            </a:r>
          </a:p>
          <a:p>
            <a:r>
              <a:rPr lang="en-US" dirty="0"/>
              <a:t>Increases productivity</a:t>
            </a:r>
          </a:p>
          <a:p>
            <a:r>
              <a:rPr lang="en-US" dirty="0"/>
              <a:t>Affords ability to quickly surface content to client</a:t>
            </a:r>
          </a:p>
          <a:p>
            <a:r>
              <a:rPr lang="en-US" dirty="0"/>
              <a:t>Easy to create mashups of content from multiple sources</a:t>
            </a:r>
          </a:p>
          <a:p>
            <a:r>
              <a:rPr lang="en-US" dirty="0"/>
              <a:t>OAUTH2 Best Practices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B095-03AF-4948-A282-F12573BF9141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88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CDF WORKS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9823-F0DF-49FB-98F2-4BFE7DCDD132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386298" y="2693654"/>
            <a:ext cx="2029234" cy="1517650"/>
            <a:chOff x="386298" y="2693654"/>
            <a:chExt cx="2029234" cy="1517650"/>
          </a:xfrm>
        </p:grpSpPr>
        <p:pic>
          <p:nvPicPr>
            <p:cNvPr id="7" name="Picture 2" descr="http://www.socialmediaconnections.biz/wp-content/uploads/2015/12/responsive_web_design-1024x595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298" y="2693654"/>
              <a:ext cx="2029234" cy="1179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90318" y="3872750"/>
              <a:ext cx="20211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Web and Mobile Apps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576241" y="2776015"/>
            <a:ext cx="1372598" cy="1792860"/>
            <a:chOff x="2576241" y="2776015"/>
            <a:chExt cx="1092880" cy="1792860"/>
          </a:xfrm>
        </p:grpSpPr>
        <p:sp>
          <p:nvSpPr>
            <p:cNvPr id="39" name="Left Brace 38"/>
            <p:cNvSpPr/>
            <p:nvPr/>
          </p:nvSpPr>
          <p:spPr>
            <a:xfrm flipH="1">
              <a:off x="3230935" y="2871795"/>
              <a:ext cx="438186" cy="1697080"/>
            </a:xfrm>
            <a:prstGeom prst="leftBrace">
              <a:avLst>
                <a:gd name="adj1" fmla="val 8333"/>
                <a:gd name="adj2" fmla="val 497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576241" y="2776015"/>
              <a:ext cx="751907" cy="1740485"/>
              <a:chOff x="6227757" y="2891681"/>
              <a:chExt cx="1219788" cy="1740485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6227757" y="4378250"/>
                <a:ext cx="1219788" cy="253916"/>
                <a:chOff x="6231539" y="4348112"/>
                <a:chExt cx="1219788" cy="253916"/>
              </a:xfrm>
            </p:grpSpPr>
            <p:sp>
              <p:nvSpPr>
                <p:cNvPr id="57" name="TextBox 56"/>
                <p:cNvSpPr txBox="1"/>
                <p:nvPr/>
              </p:nvSpPr>
              <p:spPr>
                <a:xfrm>
                  <a:off x="6231539" y="4348112"/>
                  <a:ext cx="46839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>
                      <a:solidFill>
                        <a:schemeClr val="bg1">
                          <a:lumMod val="50000"/>
                        </a:schemeClr>
                      </a:solidFill>
                    </a:rPr>
                    <a:t>HTTP</a:t>
                  </a:r>
                </a:p>
              </p:txBody>
            </p:sp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6231539" y="4594948"/>
                  <a:ext cx="1219788" cy="0"/>
                </a:xfrm>
                <a:prstGeom prst="straightConnector1">
                  <a:avLst/>
                </a:prstGeom>
                <a:ln w="12700"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/>
              <p:cNvGrpSpPr/>
              <p:nvPr/>
            </p:nvGrpSpPr>
            <p:grpSpPr>
              <a:xfrm>
                <a:off x="6227757" y="4080937"/>
                <a:ext cx="1219788" cy="253916"/>
                <a:chOff x="6231539" y="4348112"/>
                <a:chExt cx="1219788" cy="253916"/>
              </a:xfrm>
            </p:grpSpPr>
            <p:sp>
              <p:nvSpPr>
                <p:cNvPr id="55" name="TextBox 54"/>
                <p:cNvSpPr txBox="1"/>
                <p:nvPr/>
              </p:nvSpPr>
              <p:spPr>
                <a:xfrm>
                  <a:off x="6231539" y="4348112"/>
                  <a:ext cx="46839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>
                      <a:solidFill>
                        <a:schemeClr val="bg1">
                          <a:lumMod val="50000"/>
                        </a:schemeClr>
                      </a:solidFill>
                    </a:rPr>
                    <a:t>HTTP</a:t>
                  </a:r>
                </a:p>
              </p:txBody>
            </p:sp>
            <p:cxnSp>
              <p:nvCxnSpPr>
                <p:cNvPr id="56" name="Straight Arrow Connector 55"/>
                <p:cNvCxnSpPr/>
                <p:nvPr/>
              </p:nvCxnSpPr>
              <p:spPr>
                <a:xfrm>
                  <a:off x="6231539" y="4594948"/>
                  <a:ext cx="1219788" cy="0"/>
                </a:xfrm>
                <a:prstGeom prst="straightConnector1">
                  <a:avLst/>
                </a:prstGeom>
                <a:ln w="12700"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2"/>
              <p:cNvGrpSpPr/>
              <p:nvPr/>
            </p:nvGrpSpPr>
            <p:grpSpPr>
              <a:xfrm>
                <a:off x="6227757" y="3783623"/>
                <a:ext cx="1219788" cy="253916"/>
                <a:chOff x="6231539" y="4348112"/>
                <a:chExt cx="1219788" cy="253916"/>
              </a:xfrm>
            </p:grpSpPr>
            <p:sp>
              <p:nvSpPr>
                <p:cNvPr id="53" name="TextBox 52"/>
                <p:cNvSpPr txBox="1"/>
                <p:nvPr/>
              </p:nvSpPr>
              <p:spPr>
                <a:xfrm>
                  <a:off x="6231539" y="4348112"/>
                  <a:ext cx="46839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>
                      <a:solidFill>
                        <a:schemeClr val="bg1">
                          <a:lumMod val="50000"/>
                        </a:schemeClr>
                      </a:solidFill>
                    </a:rPr>
                    <a:t>HTTP</a:t>
                  </a:r>
                </a:p>
              </p:txBody>
            </p:sp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6231539" y="4594948"/>
                  <a:ext cx="1219788" cy="0"/>
                </a:xfrm>
                <a:prstGeom prst="straightConnector1">
                  <a:avLst/>
                </a:prstGeom>
                <a:ln w="12700"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/>
              <p:cNvGrpSpPr/>
              <p:nvPr/>
            </p:nvGrpSpPr>
            <p:grpSpPr>
              <a:xfrm>
                <a:off x="6227757" y="3486309"/>
                <a:ext cx="1219788" cy="253916"/>
                <a:chOff x="6231539" y="4348112"/>
                <a:chExt cx="1219788" cy="253916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6231539" y="4348112"/>
                  <a:ext cx="46839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>
                      <a:solidFill>
                        <a:schemeClr val="bg1">
                          <a:lumMod val="50000"/>
                        </a:schemeClr>
                      </a:solidFill>
                    </a:rPr>
                    <a:t>HTTP</a:t>
                  </a:r>
                </a:p>
              </p:txBody>
            </p: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6231539" y="4594948"/>
                  <a:ext cx="1219788" cy="0"/>
                </a:xfrm>
                <a:prstGeom prst="straightConnector1">
                  <a:avLst/>
                </a:prstGeom>
                <a:ln w="12700"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6227757" y="3188995"/>
                <a:ext cx="1219788" cy="253916"/>
                <a:chOff x="6231539" y="4348112"/>
                <a:chExt cx="1219788" cy="253916"/>
              </a:xfrm>
            </p:grpSpPr>
            <p:sp>
              <p:nvSpPr>
                <p:cNvPr id="49" name="TextBox 48"/>
                <p:cNvSpPr txBox="1"/>
                <p:nvPr/>
              </p:nvSpPr>
              <p:spPr>
                <a:xfrm>
                  <a:off x="6231539" y="4348112"/>
                  <a:ext cx="46839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>
                      <a:solidFill>
                        <a:schemeClr val="bg1">
                          <a:lumMod val="50000"/>
                        </a:schemeClr>
                      </a:solidFill>
                    </a:rPr>
                    <a:t>HTTP</a:t>
                  </a:r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6231539" y="4594948"/>
                  <a:ext cx="1219788" cy="0"/>
                </a:xfrm>
                <a:prstGeom prst="straightConnector1">
                  <a:avLst/>
                </a:prstGeom>
                <a:ln w="12700"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/>
              <p:cNvGrpSpPr/>
              <p:nvPr/>
            </p:nvGrpSpPr>
            <p:grpSpPr>
              <a:xfrm>
                <a:off x="6227757" y="2891681"/>
                <a:ext cx="1219788" cy="253916"/>
                <a:chOff x="6231539" y="4348112"/>
                <a:chExt cx="1219788" cy="253916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6231539" y="4348112"/>
                  <a:ext cx="46839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>
                      <a:solidFill>
                        <a:schemeClr val="bg1">
                          <a:lumMod val="50000"/>
                        </a:schemeClr>
                      </a:solidFill>
                    </a:rPr>
                    <a:t>HTTP</a:t>
                  </a:r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6231539" y="4594948"/>
                  <a:ext cx="1219788" cy="0"/>
                </a:xfrm>
                <a:prstGeom prst="straightConnector1">
                  <a:avLst/>
                </a:prstGeom>
                <a:ln w="12700"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1" name="TextBox 60"/>
          <p:cNvSpPr txBox="1"/>
          <p:nvPr/>
        </p:nvSpPr>
        <p:spPr>
          <a:xfrm>
            <a:off x="1766051" y="5058787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CLIENT SIDE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862628" y="5051846"/>
            <a:ext cx="1757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SERVER SIDE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5490613" y="1732749"/>
            <a:ext cx="2256556" cy="3939447"/>
            <a:chOff x="5490613" y="1732749"/>
            <a:chExt cx="2256556" cy="393944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490613" y="1732749"/>
              <a:ext cx="0" cy="3939447"/>
            </a:xfrm>
            <a:prstGeom prst="line">
              <a:avLst/>
            </a:prstGeom>
            <a:ln w="1270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70" name="Group 69"/>
            <p:cNvGrpSpPr/>
            <p:nvPr/>
          </p:nvGrpSpPr>
          <p:grpSpPr>
            <a:xfrm>
              <a:off x="5614187" y="2777491"/>
              <a:ext cx="2132982" cy="1780931"/>
              <a:chOff x="5520697" y="2823104"/>
              <a:chExt cx="2132982" cy="1780931"/>
            </a:xfrm>
          </p:grpSpPr>
          <p:sp>
            <p:nvSpPr>
              <p:cNvPr id="31" name="Left Brace 30"/>
              <p:cNvSpPr/>
              <p:nvPr/>
            </p:nvSpPr>
            <p:spPr>
              <a:xfrm>
                <a:off x="5520697" y="2933115"/>
                <a:ext cx="405707" cy="1670920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5860320" y="2823104"/>
                <a:ext cx="1793359" cy="1740485"/>
                <a:chOff x="5860320" y="2823104"/>
                <a:chExt cx="1793359" cy="1740485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5860320" y="3070547"/>
                  <a:ext cx="1793359" cy="1469999"/>
                  <a:chOff x="5994990" y="3073329"/>
                  <a:chExt cx="1219788" cy="1469999"/>
                </a:xfrm>
              </p:grpSpPr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5994990" y="4543328"/>
                    <a:ext cx="1219788" cy="0"/>
                  </a:xfrm>
                  <a:prstGeom prst="straightConnector1">
                    <a:avLst/>
                  </a:prstGeom>
                  <a:ln w="12700">
                    <a:headEnd type="arrow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5994990" y="4258124"/>
                    <a:ext cx="1219788" cy="0"/>
                  </a:xfrm>
                  <a:prstGeom prst="straightConnector1">
                    <a:avLst/>
                  </a:prstGeom>
                  <a:ln w="12700">
                    <a:headEnd type="arrow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/>
                  <p:cNvCxnSpPr/>
                  <p:nvPr/>
                </p:nvCxnSpPr>
                <p:spPr>
                  <a:xfrm>
                    <a:off x="5994990" y="3974425"/>
                    <a:ext cx="1219788" cy="0"/>
                  </a:xfrm>
                  <a:prstGeom prst="straightConnector1">
                    <a:avLst/>
                  </a:prstGeom>
                  <a:ln w="12700">
                    <a:headEnd type="arrow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Arrow Connector 35"/>
                  <p:cNvCxnSpPr/>
                  <p:nvPr/>
                </p:nvCxnSpPr>
                <p:spPr>
                  <a:xfrm>
                    <a:off x="5994990" y="3664292"/>
                    <a:ext cx="1219788" cy="0"/>
                  </a:xfrm>
                  <a:prstGeom prst="straightConnector1">
                    <a:avLst/>
                  </a:prstGeom>
                  <a:ln w="12700">
                    <a:headEnd type="arrow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Arrow Connector 36"/>
                  <p:cNvCxnSpPr/>
                  <p:nvPr/>
                </p:nvCxnSpPr>
                <p:spPr>
                  <a:xfrm>
                    <a:off x="5994990" y="3370643"/>
                    <a:ext cx="1219788" cy="0"/>
                  </a:xfrm>
                  <a:prstGeom prst="straightConnector1">
                    <a:avLst/>
                  </a:prstGeom>
                  <a:ln w="12700">
                    <a:headEnd type="arrow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Arrow Connector 37"/>
                  <p:cNvCxnSpPr/>
                  <p:nvPr/>
                </p:nvCxnSpPr>
                <p:spPr>
                  <a:xfrm>
                    <a:off x="5994990" y="3073329"/>
                    <a:ext cx="1219788" cy="0"/>
                  </a:xfrm>
                  <a:prstGeom prst="straightConnector1">
                    <a:avLst/>
                  </a:prstGeom>
                  <a:ln w="12700">
                    <a:headEnd type="arrow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3" name="TextBox 62"/>
                <p:cNvSpPr txBox="1"/>
                <p:nvPr/>
              </p:nvSpPr>
              <p:spPr>
                <a:xfrm>
                  <a:off x="6335231" y="4309673"/>
                  <a:ext cx="46839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>
                      <a:solidFill>
                        <a:schemeClr val="bg1">
                          <a:lumMod val="50000"/>
                        </a:schemeClr>
                      </a:solidFill>
                    </a:rPr>
                    <a:t>HTTP</a:t>
                  </a: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6335231" y="4012360"/>
                  <a:ext cx="46839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>
                      <a:solidFill>
                        <a:schemeClr val="bg1">
                          <a:lumMod val="50000"/>
                        </a:schemeClr>
                      </a:solidFill>
                    </a:rPr>
                    <a:t>HTTP</a:t>
                  </a: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6335231" y="3715046"/>
                  <a:ext cx="46839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>
                      <a:solidFill>
                        <a:schemeClr val="bg1">
                          <a:lumMod val="50000"/>
                        </a:schemeClr>
                      </a:solidFill>
                    </a:rPr>
                    <a:t>HTTP</a:t>
                  </a: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6335231" y="3417732"/>
                  <a:ext cx="46839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>
                      <a:solidFill>
                        <a:schemeClr val="bg1">
                          <a:lumMod val="50000"/>
                        </a:schemeClr>
                      </a:solidFill>
                    </a:rPr>
                    <a:t>HTTP</a:t>
                  </a: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6335231" y="3120418"/>
                  <a:ext cx="46839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>
                      <a:solidFill>
                        <a:schemeClr val="bg1">
                          <a:lumMod val="50000"/>
                        </a:schemeClr>
                      </a:solidFill>
                    </a:rPr>
                    <a:t>HTTP</a:t>
                  </a: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6335231" y="2823104"/>
                  <a:ext cx="46839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>
                      <a:solidFill>
                        <a:schemeClr val="bg1">
                          <a:lumMod val="50000"/>
                        </a:schemeClr>
                      </a:solidFill>
                    </a:rPr>
                    <a:t>HTTP</a:t>
                  </a:r>
                </a:p>
              </p:txBody>
            </p:sp>
          </p:grpSp>
        </p:grpSp>
      </p:grpSp>
      <p:grpSp>
        <p:nvGrpSpPr>
          <p:cNvPr id="83" name="Group 82"/>
          <p:cNvGrpSpPr/>
          <p:nvPr/>
        </p:nvGrpSpPr>
        <p:grpSpPr>
          <a:xfrm>
            <a:off x="7898981" y="1371113"/>
            <a:ext cx="3950343" cy="3317657"/>
            <a:chOff x="7898981" y="1371113"/>
            <a:chExt cx="3950343" cy="3317657"/>
          </a:xfrm>
        </p:grpSpPr>
        <p:pic>
          <p:nvPicPr>
            <p:cNvPr id="72" name="Picture 4" descr="Image result for Amazon REST Web Service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2666" y="3163889"/>
              <a:ext cx="1651944" cy="621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10" descr="http://eduardopires.net.br/wp-content/uploads/2013/07/ASP.Net-Web-API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8786" y="3973171"/>
              <a:ext cx="1759704" cy="715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31006" y="2795697"/>
              <a:ext cx="988001" cy="51055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32666" y="2389964"/>
              <a:ext cx="2431850" cy="585774"/>
            </a:xfrm>
            <a:prstGeom prst="rect">
              <a:avLst/>
            </a:prstGeom>
          </p:spPr>
        </p:pic>
        <p:grpSp>
          <p:nvGrpSpPr>
            <p:cNvPr id="76" name="Group 75"/>
            <p:cNvGrpSpPr/>
            <p:nvPr/>
          </p:nvGrpSpPr>
          <p:grpSpPr>
            <a:xfrm>
              <a:off x="7898981" y="1371113"/>
              <a:ext cx="2171500" cy="830700"/>
              <a:chOff x="7573967" y="5010721"/>
              <a:chExt cx="2171500" cy="830700"/>
            </a:xfrm>
          </p:grpSpPr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34772" y="5400289"/>
                <a:ext cx="1810695" cy="441132"/>
              </a:xfrm>
              <a:prstGeom prst="rect">
                <a:avLst/>
              </a:prstGeom>
            </p:spPr>
          </p:pic>
          <p:sp>
            <p:nvSpPr>
              <p:cNvPr id="78" name="TextBox 77"/>
              <p:cNvSpPr txBox="1"/>
              <p:nvPr/>
            </p:nvSpPr>
            <p:spPr>
              <a:xfrm rot="20985956">
                <a:off x="7573967" y="5010721"/>
                <a:ext cx="1273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  <a:latin typeface="Bradley Hand ITC" panose="03070402050302030203" pitchFamily="66" charset="0"/>
                  </a:rPr>
                  <a:t>custom</a:t>
                </a:r>
              </a:p>
            </p:txBody>
          </p:sp>
        </p:grpSp>
        <p:pic>
          <p:nvPicPr>
            <p:cNvPr id="1026" name="Picture 2" descr="Image result for facebook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5018" y="3489863"/>
              <a:ext cx="1320095" cy="458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twitter company statistics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64516" y="4131544"/>
              <a:ext cx="1384808" cy="453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Group 83"/>
          <p:cNvGrpSpPr/>
          <p:nvPr/>
        </p:nvGrpSpPr>
        <p:grpSpPr>
          <a:xfrm>
            <a:off x="3599414" y="1716137"/>
            <a:ext cx="2499634" cy="2768211"/>
            <a:chOff x="3599414" y="1716137"/>
            <a:chExt cx="2499634" cy="2768211"/>
          </a:xfrm>
        </p:grpSpPr>
        <p:grpSp>
          <p:nvGrpSpPr>
            <p:cNvPr id="80" name="Group 79"/>
            <p:cNvGrpSpPr/>
            <p:nvPr/>
          </p:nvGrpSpPr>
          <p:grpSpPr>
            <a:xfrm>
              <a:off x="3954615" y="2933115"/>
              <a:ext cx="1535998" cy="1551233"/>
              <a:chOff x="3954615" y="2933115"/>
              <a:chExt cx="1535998" cy="1551233"/>
            </a:xfrm>
          </p:grpSpPr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21086" y="4040820"/>
                <a:ext cx="1403055" cy="443528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3954615" y="3384425"/>
                <a:ext cx="153599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&lt;</a:t>
                </a:r>
                <a:r>
                  <a:rPr lang="en-US" sz="4000" dirty="0" err="1">
                    <a:solidFill>
                      <a:srgbClr val="FF0000"/>
                    </a:solidFill>
                  </a:rPr>
                  <a:t>cdf</a:t>
                </a:r>
                <a:r>
                  <a:rPr lang="en-US" sz="4000" dirty="0">
                    <a:solidFill>
                      <a:srgbClr val="FF0000"/>
                    </a:solidFill>
                  </a:rPr>
                  <a:t>/&gt;</a:t>
                </a:r>
              </a:p>
            </p:txBody>
          </p:sp>
          <p:pic>
            <p:nvPicPr>
              <p:cNvPr id="59" name="Picture 2" descr="Image result for angular2 logo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4809" y="2933115"/>
                <a:ext cx="475610" cy="50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2" name="TextBox 81"/>
            <p:cNvSpPr txBox="1"/>
            <p:nvPr/>
          </p:nvSpPr>
          <p:spPr>
            <a:xfrm rot="21057172">
              <a:off x="3599414" y="1716137"/>
              <a:ext cx="2499634" cy="9233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CDF combines multiple REST calls on client into a single unit.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8076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CDF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 configures client application for each REST Web API needed for app</a:t>
            </a:r>
          </a:p>
          <a:p>
            <a:r>
              <a:rPr lang="en-US" dirty="0"/>
              <a:t>Developer constructs REST GET/POST requests</a:t>
            </a:r>
          </a:p>
          <a:p>
            <a:r>
              <a:rPr lang="en-US" dirty="0"/>
              <a:t>Multiple requests are bundled together and treated as a unit</a:t>
            </a:r>
          </a:p>
          <a:p>
            <a:r>
              <a:rPr lang="en-US" dirty="0"/>
              <a:t>CDF returns results for all requests as an array</a:t>
            </a:r>
          </a:p>
          <a:p>
            <a:r>
              <a:rPr lang="en-US" dirty="0"/>
              <a:t>Client app processes JSON results as needed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DA0E-C6CD-401E-9CE3-88ED313103E7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182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CDF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9E18-401C-4723-845F-42F9DB33F727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972389" y="1810698"/>
            <a:ext cx="0" cy="370236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6555502" y="1810697"/>
            <a:ext cx="5240157" cy="2532752"/>
            <a:chOff x="6688487" y="1810698"/>
            <a:chExt cx="5240157" cy="2532752"/>
          </a:xfrm>
        </p:grpSpPr>
        <p:sp>
          <p:nvSpPr>
            <p:cNvPr id="12" name="TextBox 11"/>
            <p:cNvSpPr txBox="1"/>
            <p:nvPr/>
          </p:nvSpPr>
          <p:spPr>
            <a:xfrm>
              <a:off x="6688487" y="1810698"/>
              <a:ext cx="16936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u="sng" dirty="0">
                  <a:solidFill>
                    <a:schemeClr val="accent1">
                      <a:lumMod val="75000"/>
                    </a:schemeClr>
                  </a:solidFill>
                </a:rPr>
                <a:t>HTML CODE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331277" y="2756947"/>
              <a:ext cx="1085408" cy="23923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771362" y="2955548"/>
              <a:ext cx="1756144" cy="2392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725780" y="2558346"/>
              <a:ext cx="5202864" cy="1785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&lt;</a:t>
              </a:r>
              <a:r>
                <a:rPr lang="en-US" sz="1200" dirty="0" err="1"/>
                <a:t>cdf</a:t>
              </a:r>
              <a:r>
                <a:rPr lang="en-US" sz="1200" dirty="0"/>
                <a:t>-data-island </a:t>
              </a:r>
            </a:p>
            <a:p>
              <a:r>
                <a:rPr lang="en-US" sz="1200" dirty="0"/>
                <a:t>	[</a:t>
              </a:r>
              <a:r>
                <a:rPr lang="en-US" sz="1200" dirty="0" err="1"/>
                <a:t>RequestData</a:t>
              </a:r>
              <a:r>
                <a:rPr lang="en-US" sz="1200" dirty="0"/>
                <a:t>]= "</a:t>
              </a:r>
              <a:r>
                <a:rPr lang="en-US" sz="1200" dirty="0" err="1"/>
                <a:t>requestModel</a:t>
              </a:r>
              <a:r>
                <a:rPr lang="en-US" sz="1200" dirty="0"/>
                <a:t>" 	(</a:t>
              </a:r>
              <a:r>
                <a:rPr lang="en-US" sz="1200" dirty="0" err="1"/>
                <a:t>onContentReceived</a:t>
              </a:r>
              <a:r>
                <a:rPr lang="en-US" sz="1200" dirty="0"/>
                <a:t>)="</a:t>
              </a:r>
              <a:r>
                <a:rPr lang="en-US" sz="1200" dirty="0" err="1"/>
                <a:t>onContentReceived</a:t>
              </a:r>
              <a:r>
                <a:rPr lang="en-US" sz="1200" dirty="0"/>
                <a:t>()"&gt;</a:t>
              </a:r>
            </a:p>
            <a:p>
              <a:r>
                <a:rPr lang="en-US" sz="1200" dirty="0"/>
                <a:t>&lt;/</a:t>
              </a:r>
              <a:r>
                <a:rPr lang="en-US" sz="1200" dirty="0" err="1"/>
                <a:t>cdf</a:t>
              </a:r>
              <a:r>
                <a:rPr lang="en-US" sz="1200" dirty="0"/>
                <a:t>-data-island&gt;</a:t>
              </a:r>
            </a:p>
            <a:p>
              <a:endParaRPr lang="en-US" sz="1200" dirty="0"/>
            </a:p>
            <a:p>
              <a:r>
                <a:rPr lang="en-US" sz="1200" dirty="0"/>
                <a:t>&lt;section&gt;</a:t>
              </a:r>
            </a:p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/* DISPLAY HTML HERE CONSUMING JSON RESULTS FROM CDF-DATA-ISLAND */</a:t>
              </a:r>
            </a:p>
            <a:p>
              <a:r>
                <a:rPr lang="en-US" sz="1200" dirty="0"/>
                <a:t>&lt;/section&gt;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73040" y="1810697"/>
            <a:ext cx="5724611" cy="4103347"/>
            <a:chOff x="558148" y="1810698"/>
            <a:chExt cx="5724611" cy="4103347"/>
          </a:xfrm>
        </p:grpSpPr>
        <p:sp>
          <p:nvSpPr>
            <p:cNvPr id="8" name="TextBox 7"/>
            <p:cNvSpPr txBox="1"/>
            <p:nvPr/>
          </p:nvSpPr>
          <p:spPr>
            <a:xfrm>
              <a:off x="558148" y="1810698"/>
              <a:ext cx="2409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u="sng" dirty="0">
                  <a:solidFill>
                    <a:schemeClr val="accent1">
                      <a:lumMod val="75000"/>
                    </a:schemeClr>
                  </a:solidFill>
                </a:rPr>
                <a:t>JAVASCRIPT CODE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89795" y="2524243"/>
              <a:ext cx="975339" cy="2431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61555" y="4521009"/>
              <a:ext cx="2396045" cy="2629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20923" y="2313059"/>
              <a:ext cx="5661836" cy="3600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&lt;script&gt;</a:t>
              </a:r>
            </a:p>
            <a:p>
              <a:r>
                <a:rPr lang="en-US" sz="1200" dirty="0"/>
                <a:t>let </a:t>
              </a:r>
              <a:r>
                <a:rPr lang="en-US" sz="1200" dirty="0" err="1"/>
                <a:t>requestModel</a:t>
              </a:r>
              <a:r>
                <a:rPr lang="en-US" sz="1200" dirty="0"/>
                <a:t> = new </a:t>
              </a:r>
              <a:r>
                <a:rPr lang="en-US" sz="1200" dirty="0" err="1"/>
                <a:t>CdfRequestModel</a:t>
              </a:r>
              <a:r>
                <a:rPr lang="en-US" sz="1200" dirty="0"/>
                <a:t>();</a:t>
              </a:r>
            </a:p>
            <a:p>
              <a:endParaRPr lang="en-US" sz="1200" dirty="0"/>
            </a:p>
            <a:p>
              <a:r>
                <a:rPr lang="en-US" sz="1200" dirty="0"/>
                <a:t>//LIST OF GETS FOR DATA ISLAND		</a:t>
              </a:r>
            </a:p>
            <a:p>
              <a:r>
                <a:rPr lang="en-US" sz="1200" dirty="0" err="1"/>
                <a:t>requestModel.GetList</a:t>
              </a:r>
              <a:r>
                <a:rPr lang="en-US" sz="1200" dirty="0"/>
                <a:t> =</a:t>
              </a:r>
            </a:p>
            <a:p>
              <a:r>
                <a:rPr lang="en-US" sz="1200" dirty="0"/>
                <a:t>[</a:t>
              </a:r>
            </a:p>
            <a:p>
              <a:r>
                <a:rPr lang="en-US" sz="1200" dirty="0"/>
                <a:t>	'http://your-domain.com/something/something/1',</a:t>
              </a:r>
            </a:p>
            <a:p>
              <a:r>
                <a:rPr lang="en-US" sz="1200" dirty="0"/>
                <a:t>	'http://some-domain.com/something/something/2',</a:t>
              </a:r>
            </a:p>
            <a:p>
              <a:r>
                <a:rPr lang="en-US" sz="1200" dirty="0"/>
                <a:t>	'http://your-domain.com/something/something/5'</a:t>
              </a:r>
            </a:p>
            <a:p>
              <a:r>
                <a:rPr lang="en-US" sz="1200" dirty="0"/>
                <a:t>];</a:t>
              </a:r>
            </a:p>
            <a:p>
              <a:endParaRPr lang="en-US" sz="1200" dirty="0"/>
            </a:p>
            <a:p>
              <a:endParaRPr lang="en-US" sz="1200" dirty="0"/>
            </a:p>
            <a:p>
              <a:r>
                <a:rPr lang="en-US" sz="1200" dirty="0"/>
                <a:t>function </a:t>
              </a:r>
              <a:r>
                <a:rPr lang="en-US" sz="1200" dirty="0" err="1"/>
                <a:t>onContentReceived</a:t>
              </a:r>
              <a:r>
                <a:rPr lang="en-US" sz="1200" dirty="0"/>
                <a:t>(</a:t>
              </a:r>
              <a:r>
                <a:rPr lang="en-US" sz="1200" dirty="0" err="1"/>
                <a:t>rawJson:any</a:t>
              </a:r>
              <a:r>
                <a:rPr lang="en-US" sz="1200" dirty="0"/>
                <a:t>) </a:t>
              </a:r>
            </a:p>
            <a:p>
              <a:r>
                <a:rPr lang="en-US" sz="1200" dirty="0"/>
                <a:t>{</a:t>
              </a:r>
            </a:p>
            <a:p>
              <a:r>
                <a:rPr lang="en-US" sz="1200" dirty="0"/>
                <a:t>	console.log('CONTENT RECEIVED:', </a:t>
              </a:r>
              <a:r>
                <a:rPr lang="en-US" sz="1200" dirty="0" err="1"/>
                <a:t>rawJson</a:t>
              </a:r>
              <a:r>
                <a:rPr lang="en-US" sz="1200" dirty="0"/>
                <a:t>);</a:t>
              </a:r>
            </a:p>
            <a:p>
              <a:endParaRPr lang="en-US" sz="1200" dirty="0"/>
            </a:p>
            <a:p>
              <a:r>
                <a:rPr lang="en-US" sz="1200" dirty="0"/>
                <a:t>	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//NOW PROCESS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rawJSON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INTO DATA NEEDED FOR UI…</a:t>
              </a:r>
            </a:p>
            <a:p>
              <a:r>
                <a:rPr lang="en-US" sz="1200" dirty="0"/>
                <a:t>};</a:t>
              </a:r>
            </a:p>
            <a:p>
              <a:r>
                <a:rPr lang="en-US" sz="1200" dirty="0"/>
                <a:t>&lt;/script&gt;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8977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CDF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Angular2</a:t>
            </a:r>
          </a:p>
          <a:p>
            <a:r>
              <a:rPr lang="en-US" dirty="0"/>
              <a:t>Credentials for each REST API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F063-EF2C-4BE7-ABE5-49191CAD5FC9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307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CDF TO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CDF is being used in these apps:</a:t>
            </a:r>
          </a:p>
          <a:p>
            <a:pPr lvl="1"/>
            <a:r>
              <a:rPr lang="en-US" dirty="0"/>
              <a:t>Screwtopmedia.com redesign</a:t>
            </a:r>
          </a:p>
          <a:p>
            <a:pPr lvl="1"/>
            <a:r>
              <a:rPr lang="en-US" dirty="0" err="1"/>
              <a:t>WinStar</a:t>
            </a:r>
            <a:r>
              <a:rPr lang="en-US" dirty="0"/>
              <a:t> prototype app</a:t>
            </a:r>
          </a:p>
          <a:p>
            <a:pPr lvl="1"/>
            <a:r>
              <a:rPr lang="en-US" dirty="0"/>
              <a:t>DFW </a:t>
            </a:r>
            <a:r>
              <a:rPr lang="en-US" dirty="0" err="1"/>
              <a:t>SportsBeat</a:t>
            </a:r>
            <a:r>
              <a:rPr lang="en-US" dirty="0"/>
              <a:t> Progressive Web App</a:t>
            </a:r>
          </a:p>
          <a:p>
            <a:r>
              <a:rPr lang="en-US" dirty="0"/>
              <a:t>CDF Components</a:t>
            </a:r>
          </a:p>
          <a:p>
            <a:pPr lvl="1"/>
            <a:r>
              <a:rPr lang="en-US" dirty="0"/>
              <a:t>Media Component showing video or image</a:t>
            </a:r>
          </a:p>
          <a:p>
            <a:pPr lvl="1"/>
            <a:r>
              <a:rPr lang="en-US" dirty="0"/>
              <a:t>Slider Component showing a collection of media components.  If media component is a video, then slides out to play video</a:t>
            </a:r>
          </a:p>
          <a:p>
            <a:pPr lvl="1"/>
            <a:r>
              <a:rPr lang="en-US" dirty="0"/>
              <a:t>Twitter component showing a tweet as styled by Twitter</a:t>
            </a:r>
          </a:p>
          <a:p>
            <a:r>
              <a:rPr lang="en-US" dirty="0"/>
              <a:t>CDF is distributed via NPM package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1273-4863-4A7F-932B-AAD4CEB90B5A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65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CDF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1273-4863-4A7F-932B-AAD4CEB90B5A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078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76</TotalTime>
  <Words>314</Words>
  <Application>Microsoft Office PowerPoint</Application>
  <PresentationFormat>Widescreen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Bradley Hand ITC</vt:lpstr>
      <vt:lpstr>Calibri</vt:lpstr>
      <vt:lpstr>Wingdings</vt:lpstr>
      <vt:lpstr>Wood Type</vt:lpstr>
      <vt:lpstr>CDF</vt:lpstr>
      <vt:lpstr>What is CDF?</vt:lpstr>
      <vt:lpstr>Benefits of CDF</vt:lpstr>
      <vt:lpstr>HOW CDF WORKS</vt:lpstr>
      <vt:lpstr>HOW IS CDF USED</vt:lpstr>
      <vt:lpstr>CDF EXAMPLE</vt:lpstr>
      <vt:lpstr>CDF REQUIREMENTS</vt:lpstr>
      <vt:lpstr>CDF TO DATE</vt:lpstr>
      <vt:lpstr>CDF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CDF</dc:title>
  <dc:creator>Tom Schreck</dc:creator>
  <cp:lastModifiedBy>Tom Schreck</cp:lastModifiedBy>
  <cp:revision>35</cp:revision>
  <dcterms:created xsi:type="dcterms:W3CDTF">2016-11-30T20:04:05Z</dcterms:created>
  <dcterms:modified xsi:type="dcterms:W3CDTF">2016-11-30T21:20:06Z</dcterms:modified>
</cp:coreProperties>
</file>