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6AEF6-31F3-42A5-A48E-415BC025204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247A-DA02-435B-B072-864D0CA2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A1E-7CB7-410F-A86E-0E9723FA652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96766" y="5984325"/>
            <a:ext cx="1646063" cy="829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146406" y="5793473"/>
            <a:ext cx="1270294" cy="10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7A8-2D6E-43C3-8F7C-F4CD09DF72E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461-1F3A-43D3-87CB-E01E8263D7D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7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F082D22-D5BB-443E-9DD6-2DAD5CFEB1D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9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AA74-60F2-4A3E-A6EE-33658E593F4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3107-E999-441E-8F21-FD647FA3256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5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9B57-1A2F-49BE-8538-F4608F5B544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D4A-BD07-4BB5-8A92-C9F4841ACF3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1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763-868D-43E8-94AF-9AED283101F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9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652-DADE-423C-B7F9-66903D10365F}" type="datetime1">
              <a:rPr lang="en-US" smtClean="0"/>
              <a:t>11/30/2016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6484" y="6272784"/>
            <a:ext cx="2671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FC84F8F-6617-491B-B2EC-2F755E9DE5E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6062" y="6328928"/>
            <a:ext cx="2260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2016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196766" y="5984325"/>
            <a:ext cx="1646063" cy="829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146406" y="5793473"/>
            <a:ext cx="1270294" cy="10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 DELIVERY FRAMEWORK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1A86-9C5F-4706-A1E5-21D454E71340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7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Root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base model that all subsequent models extend</a:t>
            </a:r>
          </a:p>
          <a:p>
            <a:r>
              <a:rPr lang="en-US" dirty="0"/>
              <a:t>Consists of the following data elements: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5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Media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extends root model</a:t>
            </a:r>
          </a:p>
          <a:p>
            <a:r>
              <a:rPr lang="en-US" dirty="0"/>
              <a:t>Is used to handle different types of media (images or YouTube videos)</a:t>
            </a:r>
          </a:p>
          <a:p>
            <a:r>
              <a:rPr lang="en-US" dirty="0"/>
              <a:t>Consists of the following data elements (in addition to the ones in root model):</a:t>
            </a:r>
          </a:p>
          <a:p>
            <a:pPr lvl="1"/>
            <a:r>
              <a:rPr lang="en-US" dirty="0"/>
              <a:t>Image URL</a:t>
            </a:r>
          </a:p>
          <a:p>
            <a:pPr lvl="1"/>
            <a:r>
              <a:rPr lang="en-US" dirty="0" err="1"/>
              <a:t>YouTubeId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YouTubeId</a:t>
            </a:r>
            <a:r>
              <a:rPr lang="en-US" dirty="0"/>
              <a:t> is supplied, then CDF Media Web Component will load the video via </a:t>
            </a:r>
            <a:r>
              <a:rPr lang="en-US" dirty="0" err="1"/>
              <a:t>JWPlayer</a:t>
            </a:r>
            <a:endParaRPr lang="en-US" dirty="0"/>
          </a:p>
          <a:p>
            <a:r>
              <a:rPr lang="en-US" dirty="0"/>
              <a:t>If Image URL is supplied with </a:t>
            </a:r>
            <a:r>
              <a:rPr lang="en-US" dirty="0" err="1"/>
              <a:t>YouTubeId</a:t>
            </a:r>
            <a:r>
              <a:rPr lang="en-US" dirty="0"/>
              <a:t>, the image will serve as poster for video</a:t>
            </a:r>
          </a:p>
          <a:p>
            <a:r>
              <a:rPr lang="en-US" dirty="0"/>
              <a:t>If Image URL is supplied with </a:t>
            </a:r>
            <a:r>
              <a:rPr lang="en-US" b="1" u="sng" dirty="0"/>
              <a:t>NO</a:t>
            </a:r>
            <a:r>
              <a:rPr lang="en-US" dirty="0"/>
              <a:t> </a:t>
            </a:r>
            <a:r>
              <a:rPr lang="en-US" dirty="0" err="1"/>
              <a:t>YouTubeId</a:t>
            </a:r>
            <a:r>
              <a:rPr lang="en-US" dirty="0"/>
              <a:t>, then image is displayed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10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Web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97" y="1754466"/>
            <a:ext cx="5738101" cy="41357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658663">
            <a:off x="855691" y="2528031"/>
            <a:ext cx="229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YouTube Video Component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69310" y="3004480"/>
            <a:ext cx="1807411" cy="208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658663">
            <a:off x="1003051" y="4353725"/>
            <a:ext cx="229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Image Component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65116" y="4313714"/>
            <a:ext cx="1807411" cy="208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65115" y="3015544"/>
            <a:ext cx="4462380" cy="1513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65116" y="4526238"/>
            <a:ext cx="3911600" cy="4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76047" y="4531044"/>
            <a:ext cx="1617342" cy="919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8459537" y="2304716"/>
            <a:ext cx="1149684" cy="379128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230519">
            <a:off x="9079945" y="3356879"/>
            <a:ext cx="229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Media Slider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4560783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Web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97" y="1609559"/>
            <a:ext cx="4108302" cy="4288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658663">
            <a:off x="601741" y="3011535"/>
            <a:ext cx="229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Twitter Component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87052" y="2588126"/>
            <a:ext cx="3366169" cy="601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87051" y="3189848"/>
            <a:ext cx="2307391" cy="692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7050" y="3189848"/>
            <a:ext cx="3411998" cy="128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87049" y="3189848"/>
            <a:ext cx="3088109" cy="2232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907898">
            <a:off x="8493851" y="3297620"/>
            <a:ext cx="229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YouTube Component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54232" y="4096544"/>
            <a:ext cx="1855536" cy="507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636042" y="4096544"/>
            <a:ext cx="1673726" cy="1277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69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Delivery Framework (CDF) is a framework for delivering JSON content from disparate sources via HTTP REST architecture.</a:t>
            </a:r>
          </a:p>
          <a:p>
            <a:r>
              <a:rPr lang="en-US" dirty="0"/>
              <a:t>Joint effort between Solutia Consulting and Screwtop Media </a:t>
            </a:r>
          </a:p>
          <a:p>
            <a:r>
              <a:rPr lang="en-US" dirty="0"/>
              <a:t>CDF is really 2 things:</a:t>
            </a:r>
          </a:p>
          <a:p>
            <a:pPr lvl="1"/>
            <a:r>
              <a:rPr lang="en-US" dirty="0"/>
              <a:t>Retrieval of data from different REST sources (aka Data Island)</a:t>
            </a:r>
          </a:p>
          <a:p>
            <a:pPr lvl="1"/>
            <a:r>
              <a:rPr lang="en-US" dirty="0"/>
              <a:t>Packaged web components for displaying content (Web Component Architecture)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9CDC-0701-44D7-8BA3-5250B9F3E178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46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approach for front-end applications interacting with different REST APIS</a:t>
            </a:r>
          </a:p>
          <a:p>
            <a:r>
              <a:rPr lang="en-US" dirty="0"/>
              <a:t>CDF handles authentication and storage of access tokens</a:t>
            </a:r>
          </a:p>
          <a:p>
            <a:r>
              <a:rPr lang="en-US" dirty="0"/>
              <a:t>Simplifies data integration from multiple endpoints across different domains</a:t>
            </a:r>
          </a:p>
          <a:p>
            <a:r>
              <a:rPr lang="en-US" dirty="0"/>
              <a:t>Increases productivity</a:t>
            </a:r>
          </a:p>
          <a:p>
            <a:r>
              <a:rPr lang="en-US" dirty="0"/>
              <a:t>Affords ability to quickly surface content to client</a:t>
            </a:r>
          </a:p>
          <a:p>
            <a:r>
              <a:rPr lang="en-US" dirty="0"/>
              <a:t>Easy to create mashups of content from multiple sources</a:t>
            </a:r>
          </a:p>
          <a:p>
            <a:r>
              <a:rPr lang="en-US" dirty="0"/>
              <a:t>OAUTH2 Best Practices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B095-03AF-4948-A282-F12573BF914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88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CDF 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9823-F0DF-49FB-98F2-4BFE7DCDD132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386298" y="2693654"/>
            <a:ext cx="2029234" cy="1517650"/>
            <a:chOff x="386298" y="2693654"/>
            <a:chExt cx="2029234" cy="1517650"/>
          </a:xfrm>
        </p:grpSpPr>
        <p:pic>
          <p:nvPicPr>
            <p:cNvPr id="7" name="Picture 2" descr="http://www.socialmediaconnections.biz/wp-content/uploads/2015/12/responsive_web_design-1024x59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98" y="2693654"/>
              <a:ext cx="2029234" cy="1179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0318" y="3872750"/>
              <a:ext cx="2021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Web and Mobile Apps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76241" y="2776015"/>
            <a:ext cx="1372598" cy="1792860"/>
            <a:chOff x="2576241" y="2776015"/>
            <a:chExt cx="1092880" cy="1792860"/>
          </a:xfrm>
        </p:grpSpPr>
        <p:sp>
          <p:nvSpPr>
            <p:cNvPr id="39" name="Left Brace 38"/>
            <p:cNvSpPr/>
            <p:nvPr/>
          </p:nvSpPr>
          <p:spPr>
            <a:xfrm flipH="1">
              <a:off x="3230935" y="2871795"/>
              <a:ext cx="438186" cy="1697080"/>
            </a:xfrm>
            <a:prstGeom prst="leftBrace">
              <a:avLst>
                <a:gd name="adj1" fmla="val 8333"/>
                <a:gd name="adj2" fmla="val 497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576241" y="2776015"/>
              <a:ext cx="751907" cy="1740485"/>
              <a:chOff x="6227757" y="2891681"/>
              <a:chExt cx="1219788" cy="1740485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227757" y="4378250"/>
                <a:ext cx="1219788" cy="253916"/>
                <a:chOff x="6231539" y="4348112"/>
                <a:chExt cx="1219788" cy="253916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6227757" y="4080937"/>
                <a:ext cx="1219788" cy="253916"/>
                <a:chOff x="6231539" y="4348112"/>
                <a:chExt cx="1219788" cy="253916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6227757" y="3783623"/>
                <a:ext cx="1219788" cy="253916"/>
                <a:chOff x="6231539" y="4348112"/>
                <a:chExt cx="1219788" cy="253916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6227757" y="3486309"/>
                <a:ext cx="1219788" cy="253916"/>
                <a:chOff x="6231539" y="4348112"/>
                <a:chExt cx="1219788" cy="253916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227757" y="3188995"/>
                <a:ext cx="1219788" cy="253916"/>
                <a:chOff x="6231539" y="4348112"/>
                <a:chExt cx="1219788" cy="253916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6227757" y="2891681"/>
                <a:ext cx="1219788" cy="253916"/>
                <a:chOff x="6231539" y="4348112"/>
                <a:chExt cx="1219788" cy="253916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1" name="TextBox 60"/>
          <p:cNvSpPr txBox="1"/>
          <p:nvPr/>
        </p:nvSpPr>
        <p:spPr>
          <a:xfrm>
            <a:off x="1766051" y="5058787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CLIENT SIDE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62628" y="5051846"/>
            <a:ext cx="1757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SERVER SIDE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490613" y="1732749"/>
            <a:ext cx="2256556" cy="3939447"/>
            <a:chOff x="5490613" y="1732749"/>
            <a:chExt cx="2256556" cy="393944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90613" y="1732749"/>
              <a:ext cx="0" cy="3939447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5614187" y="2777491"/>
              <a:ext cx="2132982" cy="1780931"/>
              <a:chOff x="5520697" y="2823104"/>
              <a:chExt cx="2132982" cy="1780931"/>
            </a:xfrm>
          </p:grpSpPr>
          <p:sp>
            <p:nvSpPr>
              <p:cNvPr id="31" name="Left Brace 30"/>
              <p:cNvSpPr/>
              <p:nvPr/>
            </p:nvSpPr>
            <p:spPr>
              <a:xfrm>
                <a:off x="5520697" y="2933115"/>
                <a:ext cx="405707" cy="16709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860320" y="2823104"/>
                <a:ext cx="1793359" cy="1740485"/>
                <a:chOff x="5860320" y="2823104"/>
                <a:chExt cx="1793359" cy="174048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5860320" y="3070547"/>
                  <a:ext cx="1793359" cy="1469999"/>
                  <a:chOff x="5994990" y="3073329"/>
                  <a:chExt cx="1219788" cy="1469999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5994990" y="4543328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994990" y="4258124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994990" y="3974425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5994990" y="3664292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994990" y="3370643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5994990" y="3073329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TextBox 62"/>
                <p:cNvSpPr txBox="1"/>
                <p:nvPr/>
              </p:nvSpPr>
              <p:spPr>
                <a:xfrm>
                  <a:off x="6335231" y="4309673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335231" y="4012360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335231" y="3715046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335231" y="341773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335231" y="3120418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335231" y="2823104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</p:grpSp>
        </p:grpSp>
      </p:grpSp>
      <p:grpSp>
        <p:nvGrpSpPr>
          <p:cNvPr id="83" name="Group 82"/>
          <p:cNvGrpSpPr/>
          <p:nvPr/>
        </p:nvGrpSpPr>
        <p:grpSpPr>
          <a:xfrm>
            <a:off x="7898981" y="1371113"/>
            <a:ext cx="3950343" cy="3317657"/>
            <a:chOff x="7898981" y="1371113"/>
            <a:chExt cx="3950343" cy="3317657"/>
          </a:xfrm>
        </p:grpSpPr>
        <p:pic>
          <p:nvPicPr>
            <p:cNvPr id="72" name="Picture 4" descr="Image result for Amazon REST Web Servic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666" y="3163889"/>
              <a:ext cx="1651944" cy="621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0" descr="http://eduardopires.net.br/wp-content/uploads/2013/07/ASP.Net-Web-AP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8786" y="3973171"/>
              <a:ext cx="1759704" cy="71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31006" y="2795697"/>
              <a:ext cx="988001" cy="51055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2666" y="2389964"/>
              <a:ext cx="2431850" cy="585774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7898981" y="1371113"/>
              <a:ext cx="2171500" cy="830700"/>
              <a:chOff x="7573967" y="5010721"/>
              <a:chExt cx="2171500" cy="830700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4772" y="5400289"/>
                <a:ext cx="1810695" cy="441132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 rot="20985956">
                <a:off x="7573967" y="5010721"/>
                <a:ext cx="1273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Bradley Hand ITC" panose="03070402050302030203" pitchFamily="66" charset="0"/>
                  </a:rPr>
                  <a:t>custom</a:t>
                </a:r>
              </a:p>
            </p:txBody>
          </p:sp>
        </p:grpSp>
        <p:pic>
          <p:nvPicPr>
            <p:cNvPr id="1026" name="Picture 2" descr="Image result for facebook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5018" y="3489863"/>
              <a:ext cx="1320095" cy="45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witter company statistic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516" y="4131544"/>
              <a:ext cx="1384808" cy="453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3599414" y="1716137"/>
            <a:ext cx="2499634" cy="2768211"/>
            <a:chOff x="3599414" y="1716137"/>
            <a:chExt cx="2499634" cy="2768211"/>
          </a:xfrm>
        </p:grpSpPr>
        <p:grpSp>
          <p:nvGrpSpPr>
            <p:cNvPr id="80" name="Group 79"/>
            <p:cNvGrpSpPr/>
            <p:nvPr/>
          </p:nvGrpSpPr>
          <p:grpSpPr>
            <a:xfrm>
              <a:off x="3954615" y="2933115"/>
              <a:ext cx="1535998" cy="1551233"/>
              <a:chOff x="3954615" y="2933115"/>
              <a:chExt cx="1535998" cy="155123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1086" y="4040820"/>
                <a:ext cx="1403055" cy="443528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954615" y="3384425"/>
                <a:ext cx="153599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&lt;</a:t>
                </a:r>
                <a:r>
                  <a:rPr lang="en-US" sz="4000" dirty="0" err="1">
                    <a:solidFill>
                      <a:srgbClr val="FF0000"/>
                    </a:solidFill>
                  </a:rPr>
                  <a:t>cdf</a:t>
                </a:r>
                <a:r>
                  <a:rPr lang="en-US" sz="4000" dirty="0">
                    <a:solidFill>
                      <a:srgbClr val="FF0000"/>
                    </a:solidFill>
                  </a:rPr>
                  <a:t>/&gt;</a:t>
                </a:r>
              </a:p>
            </p:txBody>
          </p:sp>
          <p:pic>
            <p:nvPicPr>
              <p:cNvPr id="59" name="Picture 2" descr="Image result for angular2 logo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4809" y="2933115"/>
                <a:ext cx="475610" cy="50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2" name="TextBox 81"/>
            <p:cNvSpPr txBox="1"/>
            <p:nvPr/>
          </p:nvSpPr>
          <p:spPr>
            <a:xfrm rot="21057172">
              <a:off x="3599414" y="1716137"/>
              <a:ext cx="2499634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CDF combines multiple REST calls on client into a single unit.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07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CDF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configures client application for each REST Web API needed for app</a:t>
            </a:r>
          </a:p>
          <a:p>
            <a:r>
              <a:rPr lang="en-US" dirty="0"/>
              <a:t>Developer constructs REST GET/POST requests</a:t>
            </a:r>
          </a:p>
          <a:p>
            <a:r>
              <a:rPr lang="en-US" dirty="0"/>
              <a:t>Multiple requests are bundled together and treated as a unit</a:t>
            </a:r>
          </a:p>
          <a:p>
            <a:r>
              <a:rPr lang="en-US" dirty="0"/>
              <a:t>CDF returns results for all requests as an array</a:t>
            </a:r>
          </a:p>
          <a:p>
            <a:r>
              <a:rPr lang="en-US" dirty="0"/>
              <a:t>Client app processes JSON results as needed</a:t>
            </a:r>
          </a:p>
          <a:p>
            <a:r>
              <a:rPr lang="en-US" dirty="0"/>
              <a:t>This is handled via CDF Data Islands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A0E-C6CD-401E-9CE3-88ED313103E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82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DATA ISLAND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9E18-401C-4723-845F-42F9DB33F72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72389" y="1810698"/>
            <a:ext cx="0" cy="37023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555502" y="1810697"/>
            <a:ext cx="5240157" cy="2532752"/>
            <a:chOff x="6688487" y="1810698"/>
            <a:chExt cx="5240157" cy="2532752"/>
          </a:xfrm>
        </p:grpSpPr>
        <p:sp>
          <p:nvSpPr>
            <p:cNvPr id="12" name="TextBox 11"/>
            <p:cNvSpPr txBox="1"/>
            <p:nvPr/>
          </p:nvSpPr>
          <p:spPr>
            <a:xfrm>
              <a:off x="6688487" y="1810698"/>
              <a:ext cx="1693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solidFill>
                    <a:schemeClr val="accent1">
                      <a:lumMod val="75000"/>
                    </a:schemeClr>
                  </a:solidFill>
                </a:rPr>
                <a:t>HTML CODE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31277" y="2756947"/>
              <a:ext cx="1085408" cy="2392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71362" y="2955548"/>
              <a:ext cx="1756144" cy="2392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25780" y="2558346"/>
              <a:ext cx="5202864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&lt;</a:t>
              </a:r>
              <a:r>
                <a:rPr lang="en-US" sz="1200" dirty="0" err="1"/>
                <a:t>cdf</a:t>
              </a:r>
              <a:r>
                <a:rPr lang="en-US" sz="1200" dirty="0"/>
                <a:t>-data-island </a:t>
              </a:r>
            </a:p>
            <a:p>
              <a:r>
                <a:rPr lang="en-US" sz="1200" dirty="0"/>
                <a:t>	[</a:t>
              </a:r>
              <a:r>
                <a:rPr lang="en-US" sz="1200" dirty="0" err="1"/>
                <a:t>RequestData</a:t>
              </a:r>
              <a:r>
                <a:rPr lang="en-US" sz="1200" dirty="0"/>
                <a:t>]= "</a:t>
              </a:r>
              <a:r>
                <a:rPr lang="en-US" sz="1200" dirty="0" err="1"/>
                <a:t>requestModel</a:t>
              </a:r>
              <a:r>
                <a:rPr lang="en-US" sz="1200" dirty="0"/>
                <a:t>" 	(</a:t>
              </a:r>
              <a:r>
                <a:rPr lang="en-US" sz="1200" dirty="0" err="1"/>
                <a:t>onContentReceived</a:t>
              </a:r>
              <a:r>
                <a:rPr lang="en-US" sz="1200" dirty="0"/>
                <a:t>)="</a:t>
              </a:r>
              <a:r>
                <a:rPr lang="en-US" sz="1200" dirty="0" err="1"/>
                <a:t>onContentReceived</a:t>
              </a:r>
              <a:r>
                <a:rPr lang="en-US" sz="1200" dirty="0"/>
                <a:t>()"&gt;</a:t>
              </a:r>
            </a:p>
            <a:p>
              <a:r>
                <a:rPr lang="en-US" sz="1200" dirty="0"/>
                <a:t>&lt;/</a:t>
              </a:r>
              <a:r>
                <a:rPr lang="en-US" sz="1200" dirty="0" err="1"/>
                <a:t>cdf</a:t>
              </a:r>
              <a:r>
                <a:rPr lang="en-US" sz="1200" dirty="0"/>
                <a:t>-data-island&gt;</a:t>
              </a:r>
            </a:p>
            <a:p>
              <a:endParaRPr lang="en-US" sz="1200" dirty="0"/>
            </a:p>
            <a:p>
              <a:r>
                <a:rPr lang="en-US" sz="1200" dirty="0"/>
                <a:t>&lt;section&gt;</a:t>
              </a:r>
            </a:p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/* DISPLAY HTML HERE CONSUMING JSON RESULTS FROM CDF-DATA-ISLAND */</a:t>
              </a:r>
            </a:p>
            <a:p>
              <a:r>
                <a:rPr lang="en-US" sz="1200" dirty="0"/>
                <a:t>&lt;/section&gt;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3040" y="1810697"/>
            <a:ext cx="5724611" cy="4103347"/>
            <a:chOff x="558148" y="1810698"/>
            <a:chExt cx="5724611" cy="4103347"/>
          </a:xfrm>
        </p:grpSpPr>
        <p:sp>
          <p:nvSpPr>
            <p:cNvPr id="8" name="TextBox 7"/>
            <p:cNvSpPr txBox="1"/>
            <p:nvPr/>
          </p:nvSpPr>
          <p:spPr>
            <a:xfrm>
              <a:off x="558148" y="1810698"/>
              <a:ext cx="2409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solidFill>
                    <a:schemeClr val="accent1">
                      <a:lumMod val="75000"/>
                    </a:schemeClr>
                  </a:solidFill>
                </a:rPr>
                <a:t>JAVASCRIPT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9795" y="2524243"/>
              <a:ext cx="975339" cy="243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61555" y="4521009"/>
              <a:ext cx="2396045" cy="2629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923" y="2313059"/>
              <a:ext cx="5661836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&lt;script&gt;</a:t>
              </a:r>
            </a:p>
            <a:p>
              <a:r>
                <a:rPr lang="en-US" sz="1200" dirty="0"/>
                <a:t>let </a:t>
              </a:r>
              <a:r>
                <a:rPr lang="en-US" sz="1200" dirty="0" err="1"/>
                <a:t>requestModel</a:t>
              </a:r>
              <a:r>
                <a:rPr lang="en-US" sz="1200" dirty="0"/>
                <a:t> = new </a:t>
              </a:r>
              <a:r>
                <a:rPr lang="en-US" sz="1200" dirty="0" err="1"/>
                <a:t>CdfRequestModel</a:t>
              </a:r>
              <a:r>
                <a:rPr lang="en-US" sz="1200" dirty="0"/>
                <a:t>();</a:t>
              </a:r>
            </a:p>
            <a:p>
              <a:endParaRPr lang="en-US" sz="1200" dirty="0"/>
            </a:p>
            <a:p>
              <a:r>
                <a:rPr lang="en-US" sz="1200" dirty="0"/>
                <a:t>//LIST OF GETS FOR DATA ISLAND		</a:t>
              </a:r>
            </a:p>
            <a:p>
              <a:r>
                <a:rPr lang="en-US" sz="1200" dirty="0" err="1"/>
                <a:t>requestModel.GetList</a:t>
              </a:r>
              <a:r>
                <a:rPr lang="en-US" sz="1200" dirty="0"/>
                <a:t> =</a:t>
              </a:r>
            </a:p>
            <a:p>
              <a:r>
                <a:rPr lang="en-US" sz="1200" dirty="0"/>
                <a:t>[</a:t>
              </a:r>
            </a:p>
            <a:p>
              <a:r>
                <a:rPr lang="en-US" sz="1200" dirty="0"/>
                <a:t>	'http://your-domain.com/something/something/1',</a:t>
              </a:r>
            </a:p>
            <a:p>
              <a:r>
                <a:rPr lang="en-US" sz="1200" dirty="0"/>
                <a:t>	'http://some-domain.com/something/something/2',</a:t>
              </a:r>
            </a:p>
            <a:p>
              <a:r>
                <a:rPr lang="en-US" sz="1200" dirty="0"/>
                <a:t>	'http://your-domain.com/something/something/5'</a:t>
              </a:r>
            </a:p>
            <a:p>
              <a:r>
                <a:rPr lang="en-US" sz="1200" dirty="0"/>
                <a:t>];</a:t>
              </a:r>
            </a:p>
            <a:p>
              <a:endParaRPr lang="en-US" sz="1200" dirty="0"/>
            </a:p>
            <a:p>
              <a:endParaRPr lang="en-US" sz="1200" dirty="0"/>
            </a:p>
            <a:p>
              <a:r>
                <a:rPr lang="en-US" sz="1200" dirty="0"/>
                <a:t>function </a:t>
              </a:r>
              <a:r>
                <a:rPr lang="en-US" sz="1200" dirty="0" err="1"/>
                <a:t>onContentReceived</a:t>
              </a:r>
              <a:r>
                <a:rPr lang="en-US" sz="1200" dirty="0"/>
                <a:t>(</a:t>
              </a:r>
              <a:r>
                <a:rPr lang="en-US" sz="1200" dirty="0" err="1"/>
                <a:t>rawJson:any</a:t>
              </a:r>
              <a:r>
                <a:rPr lang="en-US" sz="1200" dirty="0"/>
                <a:t>) 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dirty="0"/>
                <a:t>	console.log('CONTENT RECEIVED:', </a:t>
              </a:r>
              <a:r>
                <a:rPr lang="en-US" sz="1200" dirty="0" err="1"/>
                <a:t>rawJson</a:t>
              </a:r>
              <a:r>
                <a:rPr lang="en-US" sz="1200" dirty="0"/>
                <a:t>);</a:t>
              </a:r>
            </a:p>
            <a:p>
              <a:endParaRPr lang="en-US" sz="1200" dirty="0"/>
            </a:p>
            <a:p>
              <a:r>
                <a:rPr lang="en-US" sz="1200" dirty="0"/>
                <a:t>	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//NOW PROCESS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rawJSON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INTO DATA NEEDED FOR UI…</a:t>
              </a:r>
            </a:p>
            <a:p>
              <a:r>
                <a:rPr lang="en-US" sz="1200" dirty="0"/>
                <a:t>};</a:t>
              </a:r>
            </a:p>
            <a:p>
              <a:r>
                <a:rPr lang="en-US" sz="1200" dirty="0"/>
                <a:t>&lt;/script&gt;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977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Angular2</a:t>
            </a:r>
          </a:p>
          <a:p>
            <a:r>
              <a:rPr lang="en-US" dirty="0"/>
              <a:t>Credentials for each REST API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F063-EF2C-4BE7-ABE5-49191CAD5FC9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0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CDF is being used in these apps:</a:t>
            </a:r>
          </a:p>
          <a:p>
            <a:pPr lvl="1"/>
            <a:r>
              <a:rPr lang="en-US" dirty="0"/>
              <a:t>Screwtopmedia.com redesign</a:t>
            </a:r>
          </a:p>
          <a:p>
            <a:pPr lvl="1"/>
            <a:r>
              <a:rPr lang="en-US" dirty="0" err="1"/>
              <a:t>WinStar</a:t>
            </a:r>
            <a:r>
              <a:rPr lang="en-US" dirty="0"/>
              <a:t> prototype app</a:t>
            </a:r>
          </a:p>
          <a:p>
            <a:pPr lvl="1"/>
            <a:r>
              <a:rPr lang="en-US" dirty="0"/>
              <a:t>DFW </a:t>
            </a:r>
            <a:r>
              <a:rPr lang="en-US" dirty="0" err="1"/>
              <a:t>SportsBeat</a:t>
            </a:r>
            <a:r>
              <a:rPr lang="en-US" dirty="0"/>
              <a:t> Progressive Web App</a:t>
            </a:r>
          </a:p>
          <a:p>
            <a:r>
              <a:rPr lang="en-US" dirty="0"/>
              <a:t>CDF Web Components</a:t>
            </a:r>
          </a:p>
          <a:p>
            <a:pPr lvl="1"/>
            <a:r>
              <a:rPr lang="en-US" dirty="0"/>
              <a:t>Media Web Component showing video or image</a:t>
            </a:r>
          </a:p>
          <a:p>
            <a:pPr lvl="1"/>
            <a:r>
              <a:rPr lang="en-US" dirty="0"/>
              <a:t>Slider Web Component showing a collection of media components.  If media component is a video, then slides out to play video</a:t>
            </a:r>
          </a:p>
          <a:p>
            <a:pPr lvl="1"/>
            <a:r>
              <a:rPr lang="en-US" dirty="0"/>
              <a:t>Twitter Web Component showing a tweet as styled by Twitter</a:t>
            </a:r>
          </a:p>
          <a:p>
            <a:r>
              <a:rPr lang="en-US" dirty="0"/>
              <a:t>CDF is distributed via NPM package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65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CDF is shipped with models describing content</a:t>
            </a:r>
          </a:p>
          <a:p>
            <a:r>
              <a:rPr lang="en-US" dirty="0"/>
              <a:t>CDF web components are built to consume these models</a:t>
            </a:r>
          </a:p>
          <a:p>
            <a:r>
              <a:rPr lang="en-US" dirty="0"/>
              <a:t>Developer can use CDF web components by mapping incoming JSON data from REST calls to CDF models</a:t>
            </a:r>
          </a:p>
          <a:p>
            <a:r>
              <a:rPr lang="en-US" dirty="0"/>
              <a:t>CDF Models:</a:t>
            </a:r>
          </a:p>
          <a:p>
            <a:pPr lvl="1"/>
            <a:r>
              <a:rPr lang="en-US" dirty="0"/>
              <a:t>Root Model</a:t>
            </a:r>
          </a:p>
          <a:p>
            <a:pPr lvl="1"/>
            <a:r>
              <a:rPr lang="en-US" dirty="0"/>
              <a:t>Media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90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113</TotalTime>
  <Words>537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Bradley Hand ITC</vt:lpstr>
      <vt:lpstr>Calibri</vt:lpstr>
      <vt:lpstr>Wingdings</vt:lpstr>
      <vt:lpstr>Wood Type</vt:lpstr>
      <vt:lpstr>CDF</vt:lpstr>
      <vt:lpstr>What is CDF?</vt:lpstr>
      <vt:lpstr>Benefits of CDF</vt:lpstr>
      <vt:lpstr>HOW CDF WORKS</vt:lpstr>
      <vt:lpstr>HOW IS CDF USED</vt:lpstr>
      <vt:lpstr>CDF DATA ISLAND EXAMPLE</vt:lpstr>
      <vt:lpstr>CDF REQUIREMENTS</vt:lpstr>
      <vt:lpstr>CDF TO DATE</vt:lpstr>
      <vt:lpstr>CDF MODELS</vt:lpstr>
      <vt:lpstr>CDF Root Model</vt:lpstr>
      <vt:lpstr>CDF Media Model</vt:lpstr>
      <vt:lpstr>CDF Web Components</vt:lpstr>
      <vt:lpstr>CDF Web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CDF</dc:title>
  <dc:creator>Tom Schreck</dc:creator>
  <cp:lastModifiedBy>Tom Schreck</cp:lastModifiedBy>
  <cp:revision>59</cp:revision>
  <dcterms:created xsi:type="dcterms:W3CDTF">2016-11-30T20:04:05Z</dcterms:created>
  <dcterms:modified xsi:type="dcterms:W3CDTF">2016-11-30T22:00:12Z</dcterms:modified>
</cp:coreProperties>
</file>