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85" r:id="rId6"/>
    <p:sldId id="286" r:id="rId7"/>
    <p:sldId id="287" r:id="rId8"/>
    <p:sldId id="260" r:id="rId9"/>
    <p:sldId id="288" r:id="rId10"/>
    <p:sldId id="289" r:id="rId11"/>
    <p:sldId id="290" r:id="rId12"/>
    <p:sldId id="279" r:id="rId13"/>
    <p:sldId id="276" r:id="rId14"/>
    <p:sldId id="278" r:id="rId15"/>
    <p:sldId id="291" r:id="rId16"/>
    <p:sldId id="280" r:id="rId17"/>
  </p:sldIdLst>
  <p:sldSz cx="9144000" cy="5143500" type="screen16x9"/>
  <p:notesSz cx="6858000" cy="9144000"/>
  <p:embeddedFontLst>
    <p:embeddedFont>
      <p:font typeface="Karla" panose="020B0604020202020204" charset="0"/>
      <p:regular r:id="rId19"/>
      <p:bold r:id="rId20"/>
      <p:italic r:id="rId21"/>
      <p:boldItalic r:id="rId22"/>
    </p:embeddedFont>
    <p:embeddedFont>
      <p:font typeface="Montserrat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3C6038-4BE4-4B87-8A84-077769963E2C}">
  <a:tblStyle styleId="{263C6038-4BE4-4B87-8A84-077769963E2C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915053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0241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535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4643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217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2456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369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85734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6385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829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5455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835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5118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0883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508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9191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153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1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Shape 1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199" cy="1031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+ imag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Shape 19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199" cy="48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199" cy="225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Shape 28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Shape 29"/>
          <p:cNvSpPr txBox="1"/>
          <p:nvPr/>
        </p:nvSpPr>
        <p:spPr>
          <a:xfrm>
            <a:off x="799645" y="697674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Shape 38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841000" y="1578025"/>
            <a:ext cx="2671800" cy="2433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Shape 59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199" cy="47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199" cy="22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66666"/>
              </a:buClr>
              <a:buSzPct val="100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lwest.de/files/photovoltaik/wartung.png" TargetMode="External"/><Relationship Id="rId7" Type="http://schemas.openxmlformats.org/officeDocument/2006/relationships/hyperlink" Target="http://static.raymondcamden.com/images/logo-html.png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webgiant.co.nz/wp-content/themes/beanstalk01/images/services-bootstrap.gif" TargetMode="External"/><Relationship Id="rId5" Type="http://schemas.openxmlformats.org/officeDocument/2006/relationships/hyperlink" Target="http://informaticaprod.it/wp-content/uploads/2015/04/linux.jpg" TargetMode="External"/><Relationship Id="rId4" Type="http://schemas.openxmlformats.org/officeDocument/2006/relationships/hyperlink" Target="http://www.itsmonkie.co.uk/wp-content/uploads/2014/08/TESTING-white.png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4229100" cy="1181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dirty="0" smtClean="0"/>
              <a:t>STEINER FITNESS </a:t>
            </a:r>
            <a:r>
              <a:rPr lang="en" dirty="0">
                <a:solidFill>
                  <a:srgbClr val="00BCD4"/>
                </a:solidFill>
              </a:rPr>
              <a:t/>
            </a:r>
            <a:br>
              <a:rPr lang="en" dirty="0">
                <a:solidFill>
                  <a:srgbClr val="00BCD4"/>
                </a:solidFill>
              </a:rPr>
            </a:br>
            <a:r>
              <a:rPr lang="en" sz="2400" dirty="0" smtClean="0">
                <a:solidFill>
                  <a:srgbClr val="00BCD4"/>
                </a:solidFill>
              </a:rPr>
              <a:t>Rafael Steiner, 5BT</a:t>
            </a:r>
            <a:endParaRPr lang="en" dirty="0"/>
          </a:p>
        </p:txBody>
      </p:sp>
      <p:grpSp>
        <p:nvGrpSpPr>
          <p:cNvPr id="66" name="Shape 66"/>
          <p:cNvGrpSpPr/>
          <p:nvPr/>
        </p:nvGrpSpPr>
        <p:grpSpPr>
          <a:xfrm>
            <a:off x="732470" y="2729364"/>
            <a:ext cx="502625" cy="446586"/>
            <a:chOff x="5292575" y="3681900"/>
            <a:chExt cx="420150" cy="373275"/>
          </a:xfrm>
        </p:grpSpPr>
        <p:sp>
          <p:nvSpPr>
            <p:cNvPr id="67" name="Shape 6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158390" y="413440"/>
            <a:ext cx="5324100" cy="485699"/>
          </a:xfrm>
        </p:spPr>
        <p:txBody>
          <a:bodyPr/>
          <a:lstStyle/>
          <a:p>
            <a:pPr algn="ctr"/>
            <a:r>
              <a:rPr lang="de-DE" sz="2800" dirty="0" smtClean="0"/>
              <a:t>Wartung</a:t>
            </a:r>
            <a:endParaRPr lang="de-DE" sz="28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838250" y="1504950"/>
            <a:ext cx="5324100" cy="12039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sz="2400" dirty="0" smtClean="0"/>
              <a:t> größeren Design </a:t>
            </a:r>
            <a:r>
              <a:rPr lang="de-DE" sz="2400" dirty="0"/>
              <a:t>Ä</a:t>
            </a:r>
            <a:r>
              <a:rPr lang="de-DE" sz="2400" dirty="0" smtClean="0"/>
              <a:t>nderungen</a:t>
            </a:r>
          </a:p>
          <a:p>
            <a:pPr>
              <a:lnSpc>
                <a:spcPct val="150000"/>
              </a:lnSpc>
            </a:pPr>
            <a:r>
              <a:rPr lang="de-DE" sz="2400" dirty="0"/>
              <a:t> </a:t>
            </a:r>
            <a:r>
              <a:rPr lang="de-DE" sz="2400" dirty="0" smtClean="0"/>
              <a:t>bei empfindlichen Änderungen</a:t>
            </a:r>
          </a:p>
          <a:p>
            <a:pPr>
              <a:lnSpc>
                <a:spcPct val="150000"/>
              </a:lnSpc>
            </a:pPr>
            <a:endParaRPr lang="de-DE" sz="2400" dirty="0" smtClean="0"/>
          </a:p>
          <a:p>
            <a:pPr>
              <a:lnSpc>
                <a:spcPct val="150000"/>
              </a:lnSpc>
              <a:buNone/>
            </a:pPr>
            <a:endParaRPr lang="de-DE" sz="2400" dirty="0" smtClean="0"/>
          </a:p>
          <a:p>
            <a:pPr>
              <a:lnSpc>
                <a:spcPct val="150000"/>
              </a:lnSpc>
              <a:buNone/>
            </a:pPr>
            <a:endParaRPr lang="de-DE" sz="2400" dirty="0" smtClean="0"/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6" name="Textplatzhalter 4"/>
          <p:cNvSpPr txBox="1">
            <a:spLocks/>
          </p:cNvSpPr>
          <p:nvPr/>
        </p:nvSpPr>
        <p:spPr>
          <a:xfrm>
            <a:off x="838250" y="3166110"/>
            <a:ext cx="5324100" cy="1203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de-DE" sz="2400" dirty="0" smtClean="0"/>
              <a:t>Bei kleinen inhaltlichen Änderungen keine Wartung!</a:t>
            </a:r>
          </a:p>
          <a:p>
            <a:pPr>
              <a:lnSpc>
                <a:spcPct val="150000"/>
              </a:lnSpc>
              <a:buFont typeface="Karla"/>
              <a:buNone/>
            </a:pPr>
            <a:endParaRPr lang="de-DE" sz="2400" dirty="0" smtClean="0"/>
          </a:p>
          <a:p>
            <a:pPr>
              <a:lnSpc>
                <a:spcPct val="150000"/>
              </a:lnSpc>
              <a:buFont typeface="Karla"/>
              <a:buNone/>
            </a:pPr>
            <a:endParaRPr lang="de-DE" sz="2400" dirty="0" smtClean="0"/>
          </a:p>
          <a:p>
            <a:pPr>
              <a:lnSpc>
                <a:spcPct val="150000"/>
              </a:lnSpc>
            </a:pPr>
            <a:endParaRPr lang="de-DE" dirty="0"/>
          </a:p>
        </p:txBody>
      </p:sp>
      <p:pic>
        <p:nvPicPr>
          <p:cNvPr id="4098" name="Picture 2" descr="Bildergebnis für wartu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350" y="3166110"/>
            <a:ext cx="1353254" cy="166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91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48299" y="1354750"/>
            <a:ext cx="3872329" cy="298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C107"/>
                </a:solidFill>
              </a:rPr>
              <a:t>5.</a:t>
            </a:r>
            <a:endParaRPr lang="en" sz="7200" dirty="0">
              <a:solidFill>
                <a:srgbClr val="FFC107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800" dirty="0" smtClean="0"/>
              <a:t>Die Software</a:t>
            </a:r>
            <a:endParaRPr lang="en" sz="2800" dirty="0"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6575462" y="3265700"/>
            <a:ext cx="2055688" cy="1031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So wurde das Projekt umgesetzt und veröffentlicht!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14659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/>
        </p:nvSpPr>
        <p:spPr>
          <a:xfrm>
            <a:off x="3864700" y="713790"/>
            <a:ext cx="4871018" cy="3792143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4068508" y="916921"/>
            <a:ext cx="4463700" cy="2850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199" cy="48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F9800"/>
                </a:solidFill>
              </a:rPr>
              <a:t>DESKTOP</a:t>
            </a:r>
            <a:r>
              <a:rPr lang="en" dirty="0"/>
              <a:t> </a:t>
            </a:r>
            <a:r>
              <a:rPr lang="en" dirty="0"/>
              <a:t/>
            </a:r>
            <a:br>
              <a:rPr lang="en" dirty="0"/>
            </a:br>
            <a:r>
              <a:rPr lang="en" dirty="0" smtClean="0"/>
              <a:t>VERSION</a:t>
            </a:r>
            <a:endParaRPr lang="en" dirty="0"/>
          </a:p>
        </p:txBody>
      </p:sp>
      <p:grpSp>
        <p:nvGrpSpPr>
          <p:cNvPr id="384" name="Shape 384"/>
          <p:cNvGrpSpPr/>
          <p:nvPr/>
        </p:nvGrpSpPr>
        <p:grpSpPr>
          <a:xfrm>
            <a:off x="358786" y="1566258"/>
            <a:ext cx="460580" cy="436281"/>
            <a:chOff x="2583100" y="2973775"/>
            <a:chExt cx="461550" cy="437200"/>
          </a:xfrm>
        </p:grpSpPr>
        <p:sp>
          <p:nvSpPr>
            <p:cNvPr id="385" name="Shape 385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9"/>
          <a:stretch/>
        </p:blipFill>
        <p:spPr>
          <a:xfrm>
            <a:off x="4068508" y="916921"/>
            <a:ext cx="4463700" cy="2850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/>
        </p:nvSpPr>
        <p:spPr>
          <a:xfrm>
            <a:off x="5985009" y="489825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6078325" y="839000"/>
            <a:ext cx="1888499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199" cy="48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rgbClr val="CDDC39"/>
                </a:solidFill>
              </a:rPr>
              <a:t>MOBILE</a:t>
            </a:r>
            <a:br>
              <a:rPr lang="en" dirty="0" smtClean="0">
                <a:solidFill>
                  <a:srgbClr val="CDDC39"/>
                </a:solidFill>
              </a:rPr>
            </a:br>
            <a:r>
              <a:rPr lang="en" dirty="0" smtClean="0">
                <a:solidFill>
                  <a:schemeClr val="bg1">
                    <a:lumMod val="65000"/>
                  </a:schemeClr>
                </a:solidFill>
              </a:rPr>
              <a:t>VERSION</a:t>
            </a:r>
            <a:endParaRPr lang="e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7" name="Shape 357"/>
          <p:cNvSpPr/>
          <p:nvPr/>
        </p:nvSpPr>
        <p:spPr>
          <a:xfrm>
            <a:off x="512260" y="1550798"/>
            <a:ext cx="280383" cy="485680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325" y="839000"/>
            <a:ext cx="1888499" cy="3356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5549701" y="535612"/>
            <a:ext cx="2879503" cy="4072344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5748400" y="910325"/>
            <a:ext cx="2493299" cy="3333599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</a:p>
        </p:txBody>
      </p:sp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199" cy="48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FC107"/>
                </a:solidFill>
              </a:rPr>
              <a:t>TABLET</a:t>
            </a:r>
            <a:r>
              <a:rPr lang="en" dirty="0"/>
              <a:t/>
            </a:r>
            <a:br>
              <a:rPr lang="en" dirty="0"/>
            </a:br>
            <a:r>
              <a:rPr lang="en" dirty="0" smtClean="0"/>
              <a:t>VERSION</a:t>
            </a:r>
            <a:endParaRPr lang="en" dirty="0"/>
          </a:p>
        </p:txBody>
      </p:sp>
      <p:sp>
        <p:nvSpPr>
          <p:cNvPr id="375" name="Shape 375"/>
          <p:cNvSpPr/>
          <p:nvPr/>
        </p:nvSpPr>
        <p:spPr>
          <a:xfrm>
            <a:off x="470762" y="1578210"/>
            <a:ext cx="335737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400" y="910325"/>
            <a:ext cx="2493299" cy="33335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2501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1270" y="459160"/>
            <a:ext cx="5324100" cy="485699"/>
          </a:xfrm>
        </p:spPr>
        <p:txBody>
          <a:bodyPr/>
          <a:lstStyle/>
          <a:p>
            <a:pPr algn="ctr"/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50" y="944859"/>
            <a:ext cx="5827120" cy="3421380"/>
          </a:xfrm>
        </p:spPr>
        <p:txBody>
          <a:bodyPr/>
          <a:lstStyle/>
          <a:p>
            <a:r>
              <a:rPr lang="de-DE" sz="1800" dirty="0">
                <a:hlinkClick r:id="rId3"/>
              </a:rPr>
              <a:t>http://</a:t>
            </a:r>
            <a:r>
              <a:rPr lang="de-DE" sz="1800" dirty="0" smtClean="0">
                <a:hlinkClick r:id="rId3"/>
              </a:rPr>
              <a:t>www.solwest.de/files/photovoltaik/wartung.png</a:t>
            </a:r>
            <a:endParaRPr lang="de-DE" sz="1800" dirty="0" smtClean="0"/>
          </a:p>
          <a:p>
            <a:r>
              <a:rPr lang="de-DE" sz="1800" dirty="0">
                <a:hlinkClick r:id="rId4"/>
              </a:rPr>
              <a:t>http://</a:t>
            </a:r>
            <a:r>
              <a:rPr lang="de-DE" sz="1800" dirty="0" smtClean="0">
                <a:hlinkClick r:id="rId4"/>
              </a:rPr>
              <a:t>www.itsmonkie.co.uk/wp-content/uploads/2014/08/TESTING-white.png</a:t>
            </a:r>
            <a:endParaRPr lang="de-DE" sz="1800" dirty="0" smtClean="0"/>
          </a:p>
          <a:p>
            <a:r>
              <a:rPr lang="de-DE" sz="1800" dirty="0">
                <a:hlinkClick r:id="rId5"/>
              </a:rPr>
              <a:t>http://</a:t>
            </a:r>
            <a:r>
              <a:rPr lang="de-DE" sz="1800" dirty="0" smtClean="0">
                <a:hlinkClick r:id="rId5"/>
              </a:rPr>
              <a:t>informaticaprod.it/wp-content/uploads/2015/04/linux.jpg</a:t>
            </a:r>
            <a:endParaRPr lang="de-DE" sz="1800" dirty="0" smtClean="0"/>
          </a:p>
          <a:p>
            <a:r>
              <a:rPr lang="de-DE" sz="1800" dirty="0">
                <a:hlinkClick r:id="rId6"/>
              </a:rPr>
              <a:t>http://</a:t>
            </a:r>
            <a:r>
              <a:rPr lang="de-DE" sz="1800" dirty="0" smtClean="0">
                <a:hlinkClick r:id="rId6"/>
              </a:rPr>
              <a:t>www.webgiant.co.nz/wp-content/themes/beanstalk01/images/services-bootstrap.gif</a:t>
            </a:r>
            <a:endParaRPr lang="de-DE" sz="1800" dirty="0" smtClean="0"/>
          </a:p>
          <a:p>
            <a:r>
              <a:rPr lang="de-DE" sz="1800" dirty="0" smtClean="0">
                <a:hlinkClick r:id="rId7"/>
              </a:rPr>
              <a:t>http://static.raymondcamden.com/images/logo-html.png</a:t>
            </a:r>
            <a:endParaRPr lang="de-DE" sz="1800" dirty="0" smtClean="0"/>
          </a:p>
          <a:p>
            <a:r>
              <a:rPr lang="de-DE" sz="1800" dirty="0"/>
              <a:t>https://upload.wikimedia.org/wikipedia/commons/thumb/e/e8/Waterfall_model-de.svg/350px-Waterfall_model-de.svg.png</a:t>
            </a:r>
          </a:p>
        </p:txBody>
      </p:sp>
    </p:spTree>
    <p:extLst>
      <p:ext uri="{BB962C8B-B14F-4D97-AF65-F5344CB8AC3E}">
        <p14:creationId xmlns:p14="http://schemas.microsoft.com/office/powerpoint/2010/main" val="382817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45314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 smtClean="0">
                <a:solidFill>
                  <a:srgbClr val="FF5722"/>
                </a:solidFill>
              </a:rPr>
              <a:t>Danke!</a:t>
            </a:r>
            <a:endParaRPr lang="en" sz="3600" dirty="0">
              <a:solidFill>
                <a:srgbClr val="FF5722"/>
              </a:solidFill>
            </a:endParaRPr>
          </a:p>
        </p:txBody>
      </p:sp>
      <p:sp>
        <p:nvSpPr>
          <p:cNvPr id="392" name="Shape 392"/>
          <p:cNvSpPr txBox="1">
            <a:spLocks noGrp="1"/>
          </p:cNvSpPr>
          <p:nvPr>
            <p:ph type="subTitle" idx="4294967295"/>
          </p:nvPr>
        </p:nvSpPr>
        <p:spPr>
          <a:xfrm>
            <a:off x="685800" y="3163925"/>
            <a:ext cx="45314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/>
              <a:t>Any questions?</a:t>
            </a:r>
          </a:p>
        </p:txBody>
      </p:sp>
      <p:grpSp>
        <p:nvGrpSpPr>
          <p:cNvPr id="394" name="Shape 394"/>
          <p:cNvGrpSpPr/>
          <p:nvPr/>
        </p:nvGrpSpPr>
        <p:grpSpPr>
          <a:xfrm>
            <a:off x="785304" y="1555466"/>
            <a:ext cx="462632" cy="462632"/>
            <a:chOff x="1278900" y="2333250"/>
            <a:chExt cx="381175" cy="381175"/>
          </a:xfrm>
        </p:grpSpPr>
        <p:sp>
          <p:nvSpPr>
            <p:cNvPr id="395" name="Shape 395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41000" y="6653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/>
              <a:t>Das </a:t>
            </a:r>
            <a:r>
              <a:rPr lang="en" dirty="0" smtClean="0">
                <a:solidFill>
                  <a:srgbClr val="CDDC39"/>
                </a:solidFill>
              </a:rPr>
              <a:t>Wasserfallmodell</a:t>
            </a:r>
            <a:endParaRPr lang="en" sz="2400" dirty="0">
              <a:solidFill>
                <a:srgbClr val="CDDC39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980" y="1401231"/>
            <a:ext cx="3624083" cy="272324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2691832" y="1442328"/>
            <a:ext cx="1068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Lastenheft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3298005" y="2005575"/>
            <a:ext cx="1602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Pflichtenheft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3924727" y="2588414"/>
            <a:ext cx="1602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Software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FFC107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Das Pflichtenheft</a:t>
            </a:r>
            <a:endParaRPr lang="en" dirty="0"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6575462" y="3265700"/>
            <a:ext cx="2055688" cy="1031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Wie setzte ich die Wünsche der Kunden um?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3B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88"/>
          <p:cNvSpPr txBox="1">
            <a:spLocks/>
          </p:cNvSpPr>
          <p:nvPr/>
        </p:nvSpPr>
        <p:spPr>
          <a:xfrm>
            <a:off x="632719" y="1042753"/>
            <a:ext cx="4531499" cy="31238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571500" indent="-571500">
              <a:lnSpc>
                <a:spcPct val="150000"/>
              </a:lnSpc>
              <a:spcBef>
                <a:spcPts val="0"/>
              </a:spcBef>
            </a:pPr>
            <a:r>
              <a:rPr lang="en" sz="2400" dirty="0" smtClean="0"/>
              <a:t>Zielbestimmungen</a:t>
            </a:r>
          </a:p>
          <a:p>
            <a:pPr marL="571500" indent="-571500">
              <a:lnSpc>
                <a:spcPct val="150000"/>
              </a:lnSpc>
              <a:spcBef>
                <a:spcPts val="0"/>
              </a:spcBef>
            </a:pPr>
            <a:r>
              <a:rPr lang="en" sz="2400" dirty="0" smtClean="0"/>
              <a:t>Produkteinsatz</a:t>
            </a:r>
          </a:p>
          <a:p>
            <a:pPr marL="571500" indent="-571500">
              <a:lnSpc>
                <a:spcPct val="150000"/>
              </a:lnSpc>
              <a:spcBef>
                <a:spcPts val="0"/>
              </a:spcBef>
            </a:pPr>
            <a:r>
              <a:rPr lang="en" sz="2400" dirty="0" smtClean="0"/>
              <a:t>Produktumgebung</a:t>
            </a:r>
          </a:p>
          <a:p>
            <a:pPr marL="571500" indent="-571500">
              <a:lnSpc>
                <a:spcPct val="150000"/>
              </a:lnSpc>
              <a:spcBef>
                <a:spcPts val="0"/>
              </a:spcBef>
            </a:pPr>
            <a:r>
              <a:rPr lang="en" sz="2400" dirty="0" smtClean="0"/>
              <a:t>Benutzeroberfläche</a:t>
            </a:r>
          </a:p>
          <a:p>
            <a:pPr marL="571500" indent="-571500">
              <a:lnSpc>
                <a:spcPct val="150000"/>
              </a:lnSpc>
              <a:spcBef>
                <a:spcPts val="0"/>
              </a:spcBef>
            </a:pPr>
            <a:r>
              <a:rPr lang="en" sz="2400" dirty="0" smtClean="0"/>
              <a:t>Qualitätsbestimmungen</a:t>
            </a:r>
          </a:p>
          <a:p>
            <a:pPr marL="571500" indent="-571500">
              <a:lnSpc>
                <a:spcPct val="150000"/>
              </a:lnSpc>
              <a:spcBef>
                <a:spcPts val="0"/>
              </a:spcBef>
            </a:pPr>
            <a:r>
              <a:rPr lang="en" sz="2400" dirty="0" smtClean="0"/>
              <a:t>Testing</a:t>
            </a:r>
            <a:endParaRPr lang="en" sz="2400" dirty="0"/>
          </a:p>
        </p:txBody>
      </p:sp>
      <p:sp>
        <p:nvSpPr>
          <p:cNvPr id="14" name="Shape 88"/>
          <p:cNvSpPr txBox="1">
            <a:spLocks/>
          </p:cNvSpPr>
          <p:nvPr/>
        </p:nvSpPr>
        <p:spPr>
          <a:xfrm>
            <a:off x="199490" y="257954"/>
            <a:ext cx="7161684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algn="ctr">
              <a:spcBef>
                <a:spcPts val="0"/>
              </a:spcBef>
              <a:buFont typeface="Karla"/>
              <a:buNone/>
            </a:pPr>
            <a:r>
              <a:rPr lang="en" sz="3600" b="1" dirty="0">
                <a:solidFill>
                  <a:srgbClr val="999999"/>
                </a:solidFill>
                <a:latin typeface="Montserrat"/>
                <a:ea typeface="Montserrat"/>
                <a:cs typeface="Montserrat"/>
              </a:rPr>
              <a:t>Inhalt des Plichtenhefts</a:t>
            </a:r>
            <a:endParaRPr lang="en" sz="3600" b="1" dirty="0">
              <a:solidFill>
                <a:srgbClr val="999999"/>
              </a:solidFill>
              <a:latin typeface="Montserrat"/>
              <a:ea typeface="Montserrat"/>
              <a:cs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FFC107"/>
                </a:solidFill>
              </a:rPr>
              <a:t>2</a:t>
            </a:r>
            <a:r>
              <a:rPr lang="en" sz="7200" dirty="0" smtClean="0">
                <a:solidFill>
                  <a:srgbClr val="FFC107"/>
                </a:solidFill>
              </a:rPr>
              <a:t>.</a:t>
            </a:r>
            <a:endParaRPr lang="en" sz="7200" dirty="0">
              <a:solidFill>
                <a:srgbClr val="FFC107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Die Software</a:t>
            </a:r>
            <a:endParaRPr lang="en" dirty="0"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6575462" y="3265700"/>
            <a:ext cx="2055688" cy="1031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Umsetzung des Plichtenheftes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93201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88"/>
          <p:cNvSpPr txBox="1">
            <a:spLocks/>
          </p:cNvSpPr>
          <p:nvPr/>
        </p:nvSpPr>
        <p:spPr>
          <a:xfrm>
            <a:off x="632719" y="1376221"/>
            <a:ext cx="4531499" cy="31238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571500" indent="-571500">
              <a:lnSpc>
                <a:spcPct val="150000"/>
              </a:lnSpc>
              <a:spcBef>
                <a:spcPts val="0"/>
              </a:spcBef>
            </a:pPr>
            <a:r>
              <a:rPr lang="en" sz="2400" dirty="0" smtClean="0"/>
              <a:t>HTML, CSS und Javascript</a:t>
            </a:r>
          </a:p>
          <a:p>
            <a:pPr marL="571500" indent="-571500">
              <a:lnSpc>
                <a:spcPct val="150000"/>
              </a:lnSpc>
              <a:spcBef>
                <a:spcPts val="0"/>
              </a:spcBef>
            </a:pPr>
            <a:r>
              <a:rPr lang="en" sz="2400" dirty="0" smtClean="0"/>
              <a:t>Bootstrap</a:t>
            </a:r>
          </a:p>
          <a:p>
            <a:pPr marL="571500" indent="-571500">
              <a:lnSpc>
                <a:spcPct val="150000"/>
              </a:lnSpc>
              <a:spcBef>
                <a:spcPts val="0"/>
              </a:spcBef>
            </a:pPr>
            <a:r>
              <a:rPr lang="en" sz="2400" dirty="0" smtClean="0"/>
              <a:t>Auf Linux Webserver</a:t>
            </a:r>
          </a:p>
        </p:txBody>
      </p:sp>
      <p:sp>
        <p:nvSpPr>
          <p:cNvPr id="14" name="Shape 88"/>
          <p:cNvSpPr txBox="1">
            <a:spLocks/>
          </p:cNvSpPr>
          <p:nvPr/>
        </p:nvSpPr>
        <p:spPr>
          <a:xfrm>
            <a:off x="199490" y="257954"/>
            <a:ext cx="7161684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algn="ctr">
              <a:spcBef>
                <a:spcPts val="0"/>
              </a:spcBef>
              <a:buFont typeface="Karla"/>
              <a:buNone/>
            </a:pPr>
            <a:r>
              <a:rPr lang="en" sz="3600" b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Die Software</a:t>
            </a:r>
            <a:endParaRPr lang="en" sz="3600" b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50" name="Picture 2" descr="Bildergebnis für htm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042" y="137622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ldergebnis für bootstrap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668" y="3580501"/>
            <a:ext cx="2093099" cy="113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ildergebnis für linux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14" y="3358980"/>
            <a:ext cx="2858034" cy="157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48299" y="1354750"/>
            <a:ext cx="4129441" cy="298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FFC107"/>
                </a:solidFill>
              </a:rPr>
              <a:t>3</a:t>
            </a:r>
            <a:r>
              <a:rPr lang="en" sz="7200" dirty="0" smtClean="0">
                <a:solidFill>
                  <a:srgbClr val="FFC107"/>
                </a:solidFill>
              </a:rPr>
              <a:t>.</a:t>
            </a:r>
            <a:endParaRPr lang="en" sz="7200" dirty="0">
              <a:solidFill>
                <a:srgbClr val="FFC107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800" dirty="0" smtClean="0"/>
              <a:t>Überprüfung/Testing</a:t>
            </a:r>
            <a:endParaRPr lang="en" sz="2800" dirty="0"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6575462" y="3265700"/>
            <a:ext cx="2055688" cy="1031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Funktioniert alles wie geplant?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5686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158390" y="413440"/>
            <a:ext cx="5324100" cy="485699"/>
          </a:xfrm>
        </p:spPr>
        <p:txBody>
          <a:bodyPr/>
          <a:lstStyle/>
          <a:p>
            <a:pPr algn="ctr"/>
            <a:r>
              <a:rPr lang="de-DE" sz="2800" dirty="0" smtClean="0"/>
              <a:t>Was wurde getestet?</a:t>
            </a:r>
            <a:endParaRPr lang="de-DE" sz="28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838250" y="1504950"/>
            <a:ext cx="5324100" cy="24841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sz="2400" dirty="0" smtClean="0"/>
              <a:t> Funktion aller Links</a:t>
            </a:r>
          </a:p>
          <a:p>
            <a:pPr>
              <a:lnSpc>
                <a:spcPct val="150000"/>
              </a:lnSpc>
            </a:pPr>
            <a:r>
              <a:rPr lang="de-DE" sz="2400" dirty="0" smtClean="0"/>
              <a:t>Buttons</a:t>
            </a:r>
          </a:p>
          <a:p>
            <a:pPr>
              <a:lnSpc>
                <a:spcPct val="150000"/>
              </a:lnSpc>
            </a:pPr>
            <a:r>
              <a:rPr lang="de-DE" sz="2400" dirty="0" smtClean="0"/>
              <a:t>Responsive Design</a:t>
            </a:r>
          </a:p>
          <a:p>
            <a:pPr>
              <a:lnSpc>
                <a:spcPct val="150000"/>
              </a:lnSpc>
            </a:pPr>
            <a:endParaRPr lang="de-DE" sz="2400" dirty="0" smtClean="0"/>
          </a:p>
          <a:p>
            <a:pPr>
              <a:lnSpc>
                <a:spcPct val="150000"/>
              </a:lnSpc>
            </a:pPr>
            <a:endParaRPr lang="de-DE" sz="2400" dirty="0" smtClean="0"/>
          </a:p>
          <a:p>
            <a:pPr>
              <a:lnSpc>
                <a:spcPct val="150000"/>
              </a:lnSpc>
              <a:buNone/>
            </a:pPr>
            <a:endParaRPr lang="de-DE" sz="2400" dirty="0" smtClean="0"/>
          </a:p>
          <a:p>
            <a:pPr>
              <a:lnSpc>
                <a:spcPct val="150000"/>
              </a:lnSpc>
              <a:buNone/>
            </a:pPr>
            <a:endParaRPr lang="de-DE" sz="2400" dirty="0" smtClean="0"/>
          </a:p>
          <a:p>
            <a:pPr>
              <a:lnSpc>
                <a:spcPct val="150000"/>
              </a:lnSpc>
            </a:pPr>
            <a:endParaRPr lang="de-DE" dirty="0"/>
          </a:p>
        </p:txBody>
      </p:sp>
      <p:pic>
        <p:nvPicPr>
          <p:cNvPr id="3074" name="Picture 2" descr="Bildergebnis für test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610" y="3271240"/>
            <a:ext cx="3334740" cy="164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48299" y="1354750"/>
            <a:ext cx="3872329" cy="298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FFC107"/>
                </a:solidFill>
              </a:rPr>
              <a:t>4</a:t>
            </a:r>
            <a:r>
              <a:rPr lang="en" sz="7200" dirty="0" smtClean="0">
                <a:solidFill>
                  <a:srgbClr val="FFC107"/>
                </a:solidFill>
              </a:rPr>
              <a:t>.</a:t>
            </a:r>
            <a:endParaRPr lang="en" sz="7200" dirty="0">
              <a:solidFill>
                <a:srgbClr val="FFC107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800" dirty="0" smtClean="0"/>
              <a:t>Wartung</a:t>
            </a:r>
            <a:endParaRPr lang="en" sz="2800" dirty="0"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6575462" y="3265700"/>
            <a:ext cx="2055688" cy="1031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Wann muss die Seite in Wartungsmodus gestellt werden?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11277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Bildschirmpräsentation (16:9)</PresentationFormat>
  <Paragraphs>60</Paragraphs>
  <Slides>16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Karla</vt:lpstr>
      <vt:lpstr>Montserrat</vt:lpstr>
      <vt:lpstr>Arvirargus template</vt:lpstr>
      <vt:lpstr>STEINER FITNESS  Rafael Steiner, 5BT</vt:lpstr>
      <vt:lpstr>Das Wasserfallmodell</vt:lpstr>
      <vt:lpstr>1. Das Pflichtenheft</vt:lpstr>
      <vt:lpstr>PowerPoint-Präsentation</vt:lpstr>
      <vt:lpstr>2. Die Software</vt:lpstr>
      <vt:lpstr>PowerPoint-Präsentation</vt:lpstr>
      <vt:lpstr>3. Überprüfung/Testing</vt:lpstr>
      <vt:lpstr>Was wurde getestet?</vt:lpstr>
      <vt:lpstr>4. Wartung</vt:lpstr>
      <vt:lpstr>Wartung</vt:lpstr>
      <vt:lpstr>5. Die Software</vt:lpstr>
      <vt:lpstr>DESKTOP  VERSION</vt:lpstr>
      <vt:lpstr>MOBILE VERSION</vt:lpstr>
      <vt:lpstr>TABLET VERSION</vt:lpstr>
      <vt:lpstr>QUELLEN</vt:lpstr>
      <vt:lpstr>Danke!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STEINER FITNESS  Rafael Steiner, 5BT</dc:title>
  <dc:creator>Rafael</dc:creator>
  <cp:lastModifiedBy>Rafael</cp:lastModifiedBy>
  <cp:revision>7</cp:revision>
  <dcterms:modified xsi:type="dcterms:W3CDTF">2016-12-06T19:18:42Z</dcterms:modified>
</cp:coreProperties>
</file>