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66" r:id="rId3"/>
    <p:sldId id="258" r:id="rId4"/>
    <p:sldId id="261" r:id="rId5"/>
    <p:sldId id="270" r:id="rId6"/>
    <p:sldId id="271" r:id="rId7"/>
    <p:sldId id="260" r:id="rId8"/>
    <p:sldId id="262" r:id="rId9"/>
    <p:sldId id="272" r:id="rId10"/>
    <p:sldId id="267" r:id="rId11"/>
    <p:sldId id="268" r:id="rId12"/>
    <p:sldId id="269"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7F6D29-2564-416F-B913-AFCCAF247AF9}"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7D95D-54F2-491C-88F5-A65E3E37F130}" type="slidenum">
              <a:rPr lang="en-IN" smtClean="0"/>
              <a:t>‹#›</a:t>
            </a:fld>
            <a:endParaRPr lang="en-IN"/>
          </a:p>
        </p:txBody>
      </p:sp>
    </p:spTree>
    <p:extLst>
      <p:ext uri="{BB962C8B-B14F-4D97-AF65-F5344CB8AC3E}">
        <p14:creationId xmlns:p14="http://schemas.microsoft.com/office/powerpoint/2010/main" val="2539262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6949-CEEF-FC2B-5E91-51C0107FAD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EE86FF-8276-DBFB-7644-E84E969A0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D402825-24D0-C5D4-51B9-DAA8D13D9460}"/>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5" name="Footer Placeholder 4">
            <a:extLst>
              <a:ext uri="{FF2B5EF4-FFF2-40B4-BE49-F238E27FC236}">
                <a16:creationId xmlns:a16="http://schemas.microsoft.com/office/drawing/2014/main" id="{EA70FE1D-BE23-A36B-6EB7-28BF861E00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009305-81BD-7867-B503-FF346A818500}"/>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338311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FEF51-187B-48C9-0ED1-0DBCA2F103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F9D236-0D6F-C634-0658-F8F2752D5E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AF754E-05E6-C5E0-AF6D-3ABCDFDCE976}"/>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5" name="Footer Placeholder 4">
            <a:extLst>
              <a:ext uri="{FF2B5EF4-FFF2-40B4-BE49-F238E27FC236}">
                <a16:creationId xmlns:a16="http://schemas.microsoft.com/office/drawing/2014/main" id="{E9B1CD3C-03D7-9D2F-3BF8-8956DBE42F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B9A7C-CB07-16A1-D49B-134381153DE3}"/>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244479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897138-ECE4-BFF3-D5F2-59C4DD0F45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DD563-4510-C80C-C8FB-A31CEE52D8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45333-6CD8-7186-9398-94C446B23A70}"/>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5" name="Footer Placeholder 4">
            <a:extLst>
              <a:ext uri="{FF2B5EF4-FFF2-40B4-BE49-F238E27FC236}">
                <a16:creationId xmlns:a16="http://schemas.microsoft.com/office/drawing/2014/main" id="{5063F062-70F2-AC97-AF20-10284AE81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C30121-5B97-7AF5-43EC-7E6549DF2224}"/>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162001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6200-CD6B-C0F8-B204-D782959B88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56C1B8-2FEF-6555-2B17-47E34A712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04E80F-FD88-1ABF-9588-8781C61952EF}"/>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5" name="Footer Placeholder 4">
            <a:extLst>
              <a:ext uri="{FF2B5EF4-FFF2-40B4-BE49-F238E27FC236}">
                <a16:creationId xmlns:a16="http://schemas.microsoft.com/office/drawing/2014/main" id="{C673CE83-B834-FCCD-1000-1099192602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BB3DF4-ED8B-C651-4A01-6D9591ED9744}"/>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289240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EBBBB-AE6C-A86C-BCA0-39DC1531EB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78654F0-3170-95F0-A410-EA5D72F082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F8E20-68B6-EB6B-C09E-1FADBD84DA1A}"/>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5" name="Footer Placeholder 4">
            <a:extLst>
              <a:ext uri="{FF2B5EF4-FFF2-40B4-BE49-F238E27FC236}">
                <a16:creationId xmlns:a16="http://schemas.microsoft.com/office/drawing/2014/main" id="{04CEA667-8B6D-F59A-66E6-43640AE66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68F4E6-688B-940F-512C-2307E1FE1330}"/>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12942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510A-D065-CD83-5CE1-E648BCFA33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0E755D-F8FE-8427-7849-5C2847B17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8737D2-0B0A-9493-F39C-66EBC51869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7E758D-10E5-B69F-29AC-B64872C46A41}"/>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6" name="Footer Placeholder 5">
            <a:extLst>
              <a:ext uri="{FF2B5EF4-FFF2-40B4-BE49-F238E27FC236}">
                <a16:creationId xmlns:a16="http://schemas.microsoft.com/office/drawing/2014/main" id="{4866472F-26CF-7C8B-A355-12334BFF5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C31379-A6E2-FD4C-44F9-111C6A7F830A}"/>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379000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6D9D-9432-D348-1957-2AAD6BF705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F5C09D-E24D-A225-10F5-A91998396C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F5C9C8-590B-0C7D-92F6-249874382E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C54D416-15A6-E64A-D44A-04302D79D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FCF273-2C22-FF0E-F79F-514E92F66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6F75CE-6358-2B69-3358-912509A6EE37}"/>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8" name="Footer Placeholder 7">
            <a:extLst>
              <a:ext uri="{FF2B5EF4-FFF2-40B4-BE49-F238E27FC236}">
                <a16:creationId xmlns:a16="http://schemas.microsoft.com/office/drawing/2014/main" id="{F2C2ED67-DA4F-3A15-63FB-825A57B5FF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AC1564-747D-4D06-CA29-69A2C948C4A6}"/>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3546068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C3229-2DA2-3B23-8AD9-4B8F041BC4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FCC37C-A05D-BC5C-DD9A-44D628273E3B}"/>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4" name="Footer Placeholder 3">
            <a:extLst>
              <a:ext uri="{FF2B5EF4-FFF2-40B4-BE49-F238E27FC236}">
                <a16:creationId xmlns:a16="http://schemas.microsoft.com/office/drawing/2014/main" id="{202D845E-64BA-6BDB-BDFA-85A9CBF69A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6FDA5F-82AD-E85C-3647-BFBD51A06ACA}"/>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380777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1EF14-746E-1BA5-AA96-8C52523FBDE3}"/>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3" name="Footer Placeholder 2">
            <a:extLst>
              <a:ext uri="{FF2B5EF4-FFF2-40B4-BE49-F238E27FC236}">
                <a16:creationId xmlns:a16="http://schemas.microsoft.com/office/drawing/2014/main" id="{F6AB5F4C-5B42-FB32-0C7B-862B7CA3AB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B5829D-385D-DEF8-D9A3-8CA832E5CF5D}"/>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871401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89C7-9E83-83A0-1CAD-1797FFEF3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951F0D-D938-3D05-51F5-4ECB25843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EE12C2-07C5-216F-3B2B-E15BC7978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1C0710-E4DB-19B5-5D5B-ADDF7491B3C4}"/>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6" name="Footer Placeholder 5">
            <a:extLst>
              <a:ext uri="{FF2B5EF4-FFF2-40B4-BE49-F238E27FC236}">
                <a16:creationId xmlns:a16="http://schemas.microsoft.com/office/drawing/2014/main" id="{512DA900-7A01-D503-16D8-BFDB1C455D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EDAF78-80FF-33DF-2119-B3C2BE9F5E46}"/>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1100797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31D61-EB19-6754-03FC-A5AF22149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3654D0-1D14-68C0-D53B-038848002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36D5CE4-601D-EE61-1E38-C52E139AAC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78CAD-1E27-45C6-51B8-5CB54CE727B4}"/>
              </a:ext>
            </a:extLst>
          </p:cNvPr>
          <p:cNvSpPr>
            <a:spLocks noGrp="1"/>
          </p:cNvSpPr>
          <p:nvPr>
            <p:ph type="dt" sz="half" idx="10"/>
          </p:nvPr>
        </p:nvSpPr>
        <p:spPr/>
        <p:txBody>
          <a:bodyPr/>
          <a:lstStyle/>
          <a:p>
            <a:fld id="{35CE3735-9797-4E2B-8A46-FCF55DE29865}" type="datetimeFigureOut">
              <a:rPr lang="en-IN" smtClean="0"/>
              <a:t>06-03-2025</a:t>
            </a:fld>
            <a:endParaRPr lang="en-IN"/>
          </a:p>
        </p:txBody>
      </p:sp>
      <p:sp>
        <p:nvSpPr>
          <p:cNvPr id="6" name="Footer Placeholder 5">
            <a:extLst>
              <a:ext uri="{FF2B5EF4-FFF2-40B4-BE49-F238E27FC236}">
                <a16:creationId xmlns:a16="http://schemas.microsoft.com/office/drawing/2014/main" id="{956C0409-59E6-CCAD-F5CE-D03787BEDE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883494-EF51-53DD-96F7-490CB1010E86}"/>
              </a:ext>
            </a:extLst>
          </p:cNvPr>
          <p:cNvSpPr>
            <a:spLocks noGrp="1"/>
          </p:cNvSpPr>
          <p:nvPr>
            <p:ph type="sldNum" sz="quarter" idx="12"/>
          </p:nvPr>
        </p:nvSpPr>
        <p:spPr/>
        <p:txBody>
          <a:bodyPr/>
          <a:lstStyle/>
          <a:p>
            <a:fld id="{4E0F5905-690C-4A8E-AAAE-19A3D6DCB252}" type="slidenum">
              <a:rPr lang="en-IN" smtClean="0"/>
              <a:t>‹#›</a:t>
            </a:fld>
            <a:endParaRPr lang="en-IN"/>
          </a:p>
        </p:txBody>
      </p:sp>
    </p:spTree>
    <p:extLst>
      <p:ext uri="{BB962C8B-B14F-4D97-AF65-F5344CB8AC3E}">
        <p14:creationId xmlns:p14="http://schemas.microsoft.com/office/powerpoint/2010/main" val="348651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D42C-2779-76F6-30F1-F15F398C6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E5BAA5-69F0-3151-BD9E-A2F07DB087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F0FD5F-DC18-0D87-A564-A1900A270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E3735-9797-4E2B-8A46-FCF55DE29865}" type="datetimeFigureOut">
              <a:rPr lang="en-IN" smtClean="0"/>
              <a:t>06-03-2025</a:t>
            </a:fld>
            <a:endParaRPr lang="en-IN"/>
          </a:p>
        </p:txBody>
      </p:sp>
      <p:sp>
        <p:nvSpPr>
          <p:cNvPr id="5" name="Footer Placeholder 4">
            <a:extLst>
              <a:ext uri="{FF2B5EF4-FFF2-40B4-BE49-F238E27FC236}">
                <a16:creationId xmlns:a16="http://schemas.microsoft.com/office/drawing/2014/main" id="{C8942296-5607-AC0F-0DA9-E79694631F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1441C4-C55C-DD17-8E4E-8DDAD750F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F5905-690C-4A8E-AAAE-19A3D6DCB252}" type="slidenum">
              <a:rPr lang="en-IN" smtClean="0"/>
              <a:t>‹#›</a:t>
            </a:fld>
            <a:endParaRPr lang="en-IN"/>
          </a:p>
        </p:txBody>
      </p:sp>
    </p:spTree>
    <p:extLst>
      <p:ext uri="{BB962C8B-B14F-4D97-AF65-F5344CB8AC3E}">
        <p14:creationId xmlns:p14="http://schemas.microsoft.com/office/powerpoint/2010/main" val="457527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B46FD01-5440-E641-6DD4-B0105593527A}"/>
              </a:ext>
            </a:extLst>
          </p:cNvPr>
          <p:cNvSpPr/>
          <p:nvPr/>
        </p:nvSpPr>
        <p:spPr>
          <a:xfrm>
            <a:off x="3092369" y="2223784"/>
            <a:ext cx="6007262" cy="1021374"/>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3291280" y="2223784"/>
            <a:ext cx="5609439" cy="1021375"/>
          </a:xfrm>
        </p:spPr>
        <p:txBody>
          <a:bodyPr/>
          <a:lstStyle/>
          <a:p>
            <a:r>
              <a:rPr lang="en-US" b="1" dirty="0"/>
              <a:t>Evaluation with AI</a:t>
            </a:r>
          </a:p>
        </p:txBody>
      </p:sp>
      <p:pic>
        <p:nvPicPr>
          <p:cNvPr id="9" name="Picture 8" descr="A black and red logo&#10;&#10;AI-generated content may be incorrect.">
            <a:extLst>
              <a:ext uri="{FF2B5EF4-FFF2-40B4-BE49-F238E27FC236}">
                <a16:creationId xmlns:a16="http://schemas.microsoft.com/office/drawing/2014/main" id="{52F2F1E9-C57E-DFD5-3359-6408CB51C2A1}"/>
              </a:ext>
            </a:extLst>
          </p:cNvPr>
          <p:cNvPicPr>
            <a:picLocks noChangeAspect="1"/>
          </p:cNvPicPr>
          <p:nvPr/>
        </p:nvPicPr>
        <p:blipFill>
          <a:blip r:embed="rId2"/>
          <a:stretch>
            <a:fillRect/>
          </a:stretch>
        </p:blipFill>
        <p:spPr>
          <a:xfrm>
            <a:off x="9612780" y="189756"/>
            <a:ext cx="2428875" cy="1171575"/>
          </a:xfrm>
          <a:prstGeom prst="rect">
            <a:avLst/>
          </a:prstGeom>
        </p:spPr>
      </p:pic>
      <p:sp>
        <p:nvSpPr>
          <p:cNvPr id="3" name="Oval 2">
            <a:extLst>
              <a:ext uri="{FF2B5EF4-FFF2-40B4-BE49-F238E27FC236}">
                <a16:creationId xmlns:a16="http://schemas.microsoft.com/office/drawing/2014/main" id="{5938503E-7A76-4F5E-FD96-E08D501EE0D5}"/>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75C70-35E7-A43B-33F2-A69A795B2DA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293D50AA-709A-06ED-71D3-8A7046041031}"/>
              </a:ext>
            </a:extLst>
          </p:cNvPr>
          <p:cNvSpPr/>
          <p:nvPr/>
        </p:nvSpPr>
        <p:spPr>
          <a:xfrm>
            <a:off x="772356" y="681037"/>
            <a:ext cx="1498896"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53938187-C4E5-7C8C-5C76-CC1996C2AD21}"/>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Code</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D50D8231-0A71-F471-C69C-CA62A6C254F9}"/>
              </a:ext>
            </a:extLst>
          </p:cNvPr>
          <p:cNvSpPr txBox="1"/>
          <p:nvPr/>
        </p:nvSpPr>
        <p:spPr>
          <a:xfrm>
            <a:off x="1015180" y="1845181"/>
            <a:ext cx="3674806" cy="36696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r>
              <a:rPr lang="en-US" b="1" dirty="0"/>
              <a:t>Importing Libraries</a:t>
            </a:r>
          </a:p>
          <a:p>
            <a:endParaRPr lang="en-US" dirty="0"/>
          </a:p>
          <a:p>
            <a:endParaRPr lang="en-US" dirty="0"/>
          </a:p>
        </p:txBody>
      </p:sp>
      <p:pic>
        <p:nvPicPr>
          <p:cNvPr id="4" name="Picture 3" descr="A black and red logo&#10;&#10;AI-generated content may be incorrect.">
            <a:extLst>
              <a:ext uri="{FF2B5EF4-FFF2-40B4-BE49-F238E27FC236}">
                <a16:creationId xmlns:a16="http://schemas.microsoft.com/office/drawing/2014/main" id="{123844A7-73B9-E200-BB3F-45C7855D7038}"/>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5" name="Oval 4">
            <a:extLst>
              <a:ext uri="{FF2B5EF4-FFF2-40B4-BE49-F238E27FC236}">
                <a16:creationId xmlns:a16="http://schemas.microsoft.com/office/drawing/2014/main" id="{80CC5E96-D675-2116-090F-C40CF99859F1}"/>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pic>
        <p:nvPicPr>
          <p:cNvPr id="10" name="Picture 9">
            <a:extLst>
              <a:ext uri="{FF2B5EF4-FFF2-40B4-BE49-F238E27FC236}">
                <a16:creationId xmlns:a16="http://schemas.microsoft.com/office/drawing/2014/main" id="{3ADEE60E-ABE6-D9B4-4F30-CC4E13CF2D73}"/>
              </a:ext>
            </a:extLst>
          </p:cNvPr>
          <p:cNvPicPr>
            <a:picLocks noChangeAspect="1"/>
          </p:cNvPicPr>
          <p:nvPr/>
        </p:nvPicPr>
        <p:blipFill>
          <a:blip r:embed="rId3"/>
          <a:stretch>
            <a:fillRect/>
          </a:stretch>
        </p:blipFill>
        <p:spPr>
          <a:xfrm>
            <a:off x="926690" y="2442642"/>
            <a:ext cx="4134427" cy="3734321"/>
          </a:xfrm>
          <a:prstGeom prst="rect">
            <a:avLst/>
          </a:prstGeom>
          <a:ln w="12700">
            <a:solidFill>
              <a:schemeClr val="tx1"/>
            </a:solidFill>
          </a:ln>
        </p:spPr>
      </p:pic>
      <p:pic>
        <p:nvPicPr>
          <p:cNvPr id="12" name="Picture 11">
            <a:extLst>
              <a:ext uri="{FF2B5EF4-FFF2-40B4-BE49-F238E27FC236}">
                <a16:creationId xmlns:a16="http://schemas.microsoft.com/office/drawing/2014/main" id="{1D9588B8-A39A-200D-F5E7-FA02E1011D76}"/>
              </a:ext>
            </a:extLst>
          </p:cNvPr>
          <p:cNvPicPr>
            <a:picLocks noChangeAspect="1"/>
          </p:cNvPicPr>
          <p:nvPr/>
        </p:nvPicPr>
        <p:blipFill>
          <a:blip r:embed="rId4"/>
          <a:stretch>
            <a:fillRect/>
          </a:stretch>
        </p:blipFill>
        <p:spPr>
          <a:xfrm>
            <a:off x="5937674" y="2685687"/>
            <a:ext cx="5296639" cy="3000794"/>
          </a:xfrm>
          <a:prstGeom prst="rect">
            <a:avLst/>
          </a:prstGeom>
          <a:ln w="12700">
            <a:solidFill>
              <a:schemeClr val="tx1"/>
            </a:solidFill>
          </a:ln>
        </p:spPr>
      </p:pic>
      <p:sp>
        <p:nvSpPr>
          <p:cNvPr id="13" name="TextBox 12">
            <a:extLst>
              <a:ext uri="{FF2B5EF4-FFF2-40B4-BE49-F238E27FC236}">
                <a16:creationId xmlns:a16="http://schemas.microsoft.com/office/drawing/2014/main" id="{80F54DF7-4B1B-ADF8-26A2-E102D44B1276}"/>
              </a:ext>
            </a:extLst>
          </p:cNvPr>
          <p:cNvSpPr txBox="1"/>
          <p:nvPr/>
        </p:nvSpPr>
        <p:spPr>
          <a:xfrm>
            <a:off x="6860458" y="1939242"/>
            <a:ext cx="3674806" cy="36696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gn="ctr"/>
            <a:r>
              <a:rPr lang="en-US" b="1" dirty="0"/>
              <a:t>Loading and Pre-processing Data</a:t>
            </a:r>
            <a:endParaRPr lang="en-US" dirty="0"/>
          </a:p>
        </p:txBody>
      </p:sp>
    </p:spTree>
    <p:extLst>
      <p:ext uri="{BB962C8B-B14F-4D97-AF65-F5344CB8AC3E}">
        <p14:creationId xmlns:p14="http://schemas.microsoft.com/office/powerpoint/2010/main" val="3472438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B92E4-F6C9-222E-0041-FB9D5B8B29FE}"/>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BA84F48-B25D-9DEA-0981-2F0AB7B0084A}"/>
              </a:ext>
            </a:extLst>
          </p:cNvPr>
          <p:cNvSpPr/>
          <p:nvPr/>
        </p:nvSpPr>
        <p:spPr>
          <a:xfrm>
            <a:off x="772356" y="681037"/>
            <a:ext cx="1498896"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08CCE4E-AE3F-57C6-EE89-4CF63F9D2D84}"/>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Code</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3B3D9FF0-125B-E37D-63CC-724FEFC6FEE5}"/>
              </a:ext>
            </a:extLst>
          </p:cNvPr>
          <p:cNvSpPr txBox="1"/>
          <p:nvPr/>
        </p:nvSpPr>
        <p:spPr>
          <a:xfrm>
            <a:off x="991619" y="1633586"/>
            <a:ext cx="4776020" cy="64238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algn="ctr"/>
            <a:r>
              <a:rPr lang="en-US" sz="2000" b="1" dirty="0"/>
              <a:t>Visualizing Alphabet Distribution and Sample Images</a:t>
            </a:r>
            <a:endParaRPr lang="en-US" sz="2000" dirty="0"/>
          </a:p>
        </p:txBody>
      </p:sp>
      <p:pic>
        <p:nvPicPr>
          <p:cNvPr id="4" name="Picture 3" descr="A black and red logo&#10;&#10;AI-generated content may be incorrect.">
            <a:extLst>
              <a:ext uri="{FF2B5EF4-FFF2-40B4-BE49-F238E27FC236}">
                <a16:creationId xmlns:a16="http://schemas.microsoft.com/office/drawing/2014/main" id="{3F1758C9-5EB8-ABD9-3613-44B9D725287A}"/>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5" name="Oval 4">
            <a:extLst>
              <a:ext uri="{FF2B5EF4-FFF2-40B4-BE49-F238E27FC236}">
                <a16:creationId xmlns:a16="http://schemas.microsoft.com/office/drawing/2014/main" id="{8CF1A159-144E-AB9F-1BFE-9BB269C4CFBB}"/>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pic>
        <p:nvPicPr>
          <p:cNvPr id="8" name="Picture 7">
            <a:extLst>
              <a:ext uri="{FF2B5EF4-FFF2-40B4-BE49-F238E27FC236}">
                <a16:creationId xmlns:a16="http://schemas.microsoft.com/office/drawing/2014/main" id="{4F26D24D-8507-DD5C-3CEC-C9AFA4616C7D}"/>
              </a:ext>
            </a:extLst>
          </p:cNvPr>
          <p:cNvPicPr>
            <a:picLocks noChangeAspect="1"/>
          </p:cNvPicPr>
          <p:nvPr/>
        </p:nvPicPr>
        <p:blipFill>
          <a:blip r:embed="rId3"/>
          <a:stretch>
            <a:fillRect/>
          </a:stretch>
        </p:blipFill>
        <p:spPr>
          <a:xfrm>
            <a:off x="772356" y="2366643"/>
            <a:ext cx="5214547" cy="4226440"/>
          </a:xfrm>
          <a:prstGeom prst="rect">
            <a:avLst/>
          </a:prstGeom>
          <a:ln w="12700">
            <a:solidFill>
              <a:schemeClr val="tx1"/>
            </a:solidFill>
          </a:ln>
        </p:spPr>
      </p:pic>
      <p:sp>
        <p:nvSpPr>
          <p:cNvPr id="9" name="TextBox 8">
            <a:extLst>
              <a:ext uri="{FF2B5EF4-FFF2-40B4-BE49-F238E27FC236}">
                <a16:creationId xmlns:a16="http://schemas.microsoft.com/office/drawing/2014/main" id="{9B05D48E-C38D-3458-34C1-2B0F9CF34169}"/>
              </a:ext>
            </a:extLst>
          </p:cNvPr>
          <p:cNvSpPr txBox="1"/>
          <p:nvPr/>
        </p:nvSpPr>
        <p:spPr>
          <a:xfrm>
            <a:off x="6458293" y="1633586"/>
            <a:ext cx="4776020" cy="64238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lnSpcReduction="10000"/>
          </a:bodyPr>
          <a:lstStyle/>
          <a:p>
            <a:pPr algn="ctr"/>
            <a:r>
              <a:rPr lang="en-US" sz="2000" b="1" dirty="0"/>
              <a:t>Building, Compiling, and Training the CNN Model</a:t>
            </a:r>
          </a:p>
        </p:txBody>
      </p:sp>
      <p:sp>
        <p:nvSpPr>
          <p:cNvPr id="15" name="TextBox 14">
            <a:extLst>
              <a:ext uri="{FF2B5EF4-FFF2-40B4-BE49-F238E27FC236}">
                <a16:creationId xmlns:a16="http://schemas.microsoft.com/office/drawing/2014/main" id="{DB914E84-632A-0F6D-60AA-DF905BB11DD0}"/>
              </a:ext>
            </a:extLst>
          </p:cNvPr>
          <p:cNvSpPr txBox="1"/>
          <p:nvPr/>
        </p:nvSpPr>
        <p:spPr>
          <a:xfrm>
            <a:off x="6626942" y="2667264"/>
            <a:ext cx="4522839" cy="2308324"/>
          </a:xfrm>
          <a:prstGeom prst="rect">
            <a:avLst/>
          </a:prstGeom>
          <a:noFill/>
          <a:ln w="19050">
            <a:solidFill>
              <a:schemeClr val="tx1"/>
            </a:solidFill>
          </a:ln>
        </p:spPr>
        <p:txBody>
          <a:bodyPr wrap="square">
            <a:spAutoFit/>
          </a:bodyPr>
          <a:lstStyle/>
          <a:p>
            <a:pPr algn="just"/>
            <a:r>
              <a:rPr lang="en-US" dirty="0"/>
              <a:t>We build a Convolutional Neural Network (CNN), which is like giving our computer the ability to "see" the images and recognize patterns. We train this model on the dataset, where it learns to identify the differences between letters based on the input images. We’re using a well-tested learning process to make our model smarter with each step.</a:t>
            </a:r>
            <a:endParaRPr lang="en-IN" dirty="0"/>
          </a:p>
        </p:txBody>
      </p:sp>
    </p:spTree>
    <p:extLst>
      <p:ext uri="{BB962C8B-B14F-4D97-AF65-F5344CB8AC3E}">
        <p14:creationId xmlns:p14="http://schemas.microsoft.com/office/powerpoint/2010/main" val="36796827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2FC2F-65DF-0109-8C70-6879A282977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EC2DBD4-998A-D813-879B-C546D47F3301}"/>
              </a:ext>
            </a:extLst>
          </p:cNvPr>
          <p:cNvSpPr/>
          <p:nvPr/>
        </p:nvSpPr>
        <p:spPr>
          <a:xfrm>
            <a:off x="772356" y="681037"/>
            <a:ext cx="1498896"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84CC02C2-D4A4-EC3E-8705-8707BB4390B5}"/>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Code</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22EAB69F-381B-2E4F-A820-FB01EF18664B}"/>
              </a:ext>
            </a:extLst>
          </p:cNvPr>
          <p:cNvSpPr txBox="1"/>
          <p:nvPr/>
        </p:nvSpPr>
        <p:spPr>
          <a:xfrm>
            <a:off x="946355" y="1845181"/>
            <a:ext cx="4776020" cy="6423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r>
              <a:rPr lang="en-US" sz="2000" b="1" dirty="0"/>
              <a:t>Testing the Model on New Images</a:t>
            </a:r>
          </a:p>
        </p:txBody>
      </p:sp>
      <p:pic>
        <p:nvPicPr>
          <p:cNvPr id="4" name="Picture 3" descr="A black and red logo&#10;&#10;AI-generated content may be incorrect.">
            <a:extLst>
              <a:ext uri="{FF2B5EF4-FFF2-40B4-BE49-F238E27FC236}">
                <a16:creationId xmlns:a16="http://schemas.microsoft.com/office/drawing/2014/main" id="{C552B197-062B-52DE-24E1-502AAB108621}"/>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5" name="Oval 4">
            <a:extLst>
              <a:ext uri="{FF2B5EF4-FFF2-40B4-BE49-F238E27FC236}">
                <a16:creationId xmlns:a16="http://schemas.microsoft.com/office/drawing/2014/main" id="{E3578BCA-4ACD-90B4-426A-634CBA393A62}"/>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pic>
        <p:nvPicPr>
          <p:cNvPr id="9" name="Picture 8">
            <a:extLst>
              <a:ext uri="{FF2B5EF4-FFF2-40B4-BE49-F238E27FC236}">
                <a16:creationId xmlns:a16="http://schemas.microsoft.com/office/drawing/2014/main" id="{0908442E-63B9-73AB-BCA0-471D630189CD}"/>
              </a:ext>
            </a:extLst>
          </p:cNvPr>
          <p:cNvPicPr>
            <a:picLocks noChangeAspect="1"/>
          </p:cNvPicPr>
          <p:nvPr/>
        </p:nvPicPr>
        <p:blipFill>
          <a:blip r:embed="rId3"/>
          <a:stretch>
            <a:fillRect/>
          </a:stretch>
        </p:blipFill>
        <p:spPr>
          <a:xfrm>
            <a:off x="772356" y="2647927"/>
            <a:ext cx="5315692" cy="3467584"/>
          </a:xfrm>
          <a:prstGeom prst="rect">
            <a:avLst/>
          </a:prstGeom>
          <a:ln w="12700">
            <a:solidFill>
              <a:schemeClr val="tx1"/>
            </a:solidFill>
          </a:ln>
        </p:spPr>
      </p:pic>
      <p:sp>
        <p:nvSpPr>
          <p:cNvPr id="11" name="TextBox 10">
            <a:extLst>
              <a:ext uri="{FF2B5EF4-FFF2-40B4-BE49-F238E27FC236}">
                <a16:creationId xmlns:a16="http://schemas.microsoft.com/office/drawing/2014/main" id="{086484A9-3AD8-1EBB-A376-889D4144D5D1}"/>
              </a:ext>
            </a:extLst>
          </p:cNvPr>
          <p:cNvSpPr txBox="1"/>
          <p:nvPr/>
        </p:nvSpPr>
        <p:spPr>
          <a:xfrm>
            <a:off x="6469627" y="1845181"/>
            <a:ext cx="4776020" cy="64238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r>
              <a:rPr lang="en-IN" sz="2000" b="1" dirty="0"/>
              <a:t>Unseen Data Testing (External Image)</a:t>
            </a:r>
            <a:endParaRPr lang="en-US" sz="2000" b="1" dirty="0"/>
          </a:p>
        </p:txBody>
      </p:sp>
      <p:sp>
        <p:nvSpPr>
          <p:cNvPr id="13" name="TextBox 12">
            <a:extLst>
              <a:ext uri="{FF2B5EF4-FFF2-40B4-BE49-F238E27FC236}">
                <a16:creationId xmlns:a16="http://schemas.microsoft.com/office/drawing/2014/main" id="{7D4B4881-031D-8CDA-8EB8-E8EDCA57D58A}"/>
              </a:ext>
            </a:extLst>
          </p:cNvPr>
          <p:cNvSpPr txBox="1"/>
          <p:nvPr/>
        </p:nvSpPr>
        <p:spPr>
          <a:xfrm>
            <a:off x="6626942" y="2667264"/>
            <a:ext cx="4522839" cy="2031325"/>
          </a:xfrm>
          <a:prstGeom prst="rect">
            <a:avLst/>
          </a:prstGeom>
          <a:noFill/>
          <a:ln w="19050">
            <a:solidFill>
              <a:schemeClr val="tx1"/>
            </a:solidFill>
          </a:ln>
        </p:spPr>
        <p:txBody>
          <a:bodyPr wrap="square">
            <a:spAutoFit/>
          </a:bodyPr>
          <a:lstStyle/>
          <a:p>
            <a:pPr algn="just"/>
            <a:r>
              <a:rPr lang="en-US" dirty="0"/>
              <a:t>we feed the model some entirely new handwritten text that it hasn’t seen before. We process this new image, isolate individual letters, and let the model predict them. By this way, the model can be applied to real-world scenarios, such as recognizing handwritten notes!</a:t>
            </a:r>
          </a:p>
        </p:txBody>
      </p:sp>
    </p:spTree>
    <p:extLst>
      <p:ext uri="{BB962C8B-B14F-4D97-AF65-F5344CB8AC3E}">
        <p14:creationId xmlns:p14="http://schemas.microsoft.com/office/powerpoint/2010/main" val="8076508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3C646-345B-A45A-6D92-773C9FF62C1A}"/>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DA79BED-CB49-A2B3-DBD0-04449EC64483}"/>
              </a:ext>
            </a:extLst>
          </p:cNvPr>
          <p:cNvSpPr/>
          <p:nvPr/>
        </p:nvSpPr>
        <p:spPr>
          <a:xfrm>
            <a:off x="772356" y="681037"/>
            <a:ext cx="2837536"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FF2B0551-BF6A-E8BB-52FA-72E3E96EBF00}"/>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 name="TextBox 1">
            <a:extLst>
              <a:ext uri="{FF2B5EF4-FFF2-40B4-BE49-F238E27FC236}">
                <a16:creationId xmlns:a16="http://schemas.microsoft.com/office/drawing/2014/main" id="{4FA268C7-E18E-1155-1E43-A4DD26DBB3BF}"/>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Conclusion</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A001B2E1-BE52-D9E5-CAB7-05A3793C657A}"/>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dirty="0"/>
              <a:t>Through the use of advanced AI/ML technologies, we have developed a comprehensive system capable of automating handwriting recognition, plagiarism detection, and assignment evaluation. This system not only streamlines the assessment process but also ensures fairness and integrity in academic settings.</a:t>
            </a:r>
          </a:p>
          <a:p>
            <a:endParaRPr lang="en-US" dirty="0"/>
          </a:p>
          <a:p>
            <a:r>
              <a:rPr lang="en-US" dirty="0"/>
              <a:t>Key Achievements:</a:t>
            </a:r>
          </a:p>
          <a:p>
            <a:pPr marL="285750" indent="-285750">
              <a:buFont typeface="Arial" panose="020B0604020202020204" pitchFamily="34" charset="0"/>
              <a:buChar char="•"/>
            </a:pPr>
            <a:r>
              <a:rPr lang="en-US" dirty="0"/>
              <a:t>Reduced the time and effort required for grading handwritten submissions.</a:t>
            </a:r>
          </a:p>
          <a:p>
            <a:pPr marL="285750" indent="-285750">
              <a:buFont typeface="Arial" panose="020B0604020202020204" pitchFamily="34" charset="0"/>
              <a:buChar char="•"/>
            </a:pPr>
            <a:r>
              <a:rPr lang="en-US" dirty="0"/>
              <a:t>Improved the accuracy and fairness of grading through AI.</a:t>
            </a:r>
          </a:p>
          <a:p>
            <a:pPr marL="285750" indent="-285750">
              <a:buFont typeface="Arial" panose="020B0604020202020204" pitchFamily="34" charset="0"/>
              <a:buChar char="•"/>
            </a:pPr>
            <a:r>
              <a:rPr lang="en-US" dirty="0"/>
              <a:t>Provided a reliable method for detecting plagiarism and AI-written content.</a:t>
            </a:r>
          </a:p>
        </p:txBody>
      </p:sp>
      <p:pic>
        <p:nvPicPr>
          <p:cNvPr id="4" name="Picture 3" descr="A black and red logo&#10;&#10;AI-generated content may be incorrect.">
            <a:extLst>
              <a:ext uri="{FF2B5EF4-FFF2-40B4-BE49-F238E27FC236}">
                <a16:creationId xmlns:a16="http://schemas.microsoft.com/office/drawing/2014/main" id="{A01CFB44-5FC7-0B6B-BF8A-79BA8BE4AB80}"/>
              </a:ext>
            </a:extLst>
          </p:cNvPr>
          <p:cNvPicPr>
            <a:picLocks noChangeAspect="1"/>
          </p:cNvPicPr>
          <p:nvPr/>
        </p:nvPicPr>
        <p:blipFill>
          <a:blip r:embed="rId2"/>
          <a:stretch>
            <a:fillRect/>
          </a:stretch>
        </p:blipFill>
        <p:spPr>
          <a:xfrm>
            <a:off x="10447848" y="210632"/>
            <a:ext cx="1572930" cy="701850"/>
          </a:xfrm>
          <a:prstGeom prst="rect">
            <a:avLst/>
          </a:prstGeom>
        </p:spPr>
      </p:pic>
    </p:spTree>
    <p:extLst>
      <p:ext uri="{BB962C8B-B14F-4D97-AF65-F5344CB8AC3E}">
        <p14:creationId xmlns:p14="http://schemas.microsoft.com/office/powerpoint/2010/main" val="3345611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FD40C-EEBD-01F2-9B43-A6071C3D7437}"/>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BAA5A719-1511-B9B0-E505-581CBC17C449}"/>
              </a:ext>
            </a:extLst>
          </p:cNvPr>
          <p:cNvSpPr/>
          <p:nvPr/>
        </p:nvSpPr>
        <p:spPr>
          <a:xfrm>
            <a:off x="3092369" y="2223784"/>
            <a:ext cx="6007262" cy="1021374"/>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CDDE95-DB13-1200-8C55-E1894EDA1CBF}"/>
              </a:ext>
            </a:extLst>
          </p:cNvPr>
          <p:cNvSpPr>
            <a:spLocks noGrp="1"/>
          </p:cNvSpPr>
          <p:nvPr>
            <p:ph type="ctrTitle"/>
          </p:nvPr>
        </p:nvSpPr>
        <p:spPr>
          <a:xfrm>
            <a:off x="1524000" y="2220937"/>
            <a:ext cx="9144000" cy="1021375"/>
          </a:xfrm>
        </p:spPr>
        <p:txBody>
          <a:bodyPr/>
          <a:lstStyle/>
          <a:p>
            <a:r>
              <a:rPr lang="en-US" b="1" dirty="0"/>
              <a:t>Evaluation with AI</a:t>
            </a:r>
          </a:p>
        </p:txBody>
      </p:sp>
      <p:sp>
        <p:nvSpPr>
          <p:cNvPr id="7" name="TextBox 6">
            <a:extLst>
              <a:ext uri="{FF2B5EF4-FFF2-40B4-BE49-F238E27FC236}">
                <a16:creationId xmlns:a16="http://schemas.microsoft.com/office/drawing/2014/main" id="{A42F99A5-122B-41E2-45F3-3E694563C570}"/>
              </a:ext>
            </a:extLst>
          </p:cNvPr>
          <p:cNvSpPr txBox="1"/>
          <p:nvPr/>
        </p:nvSpPr>
        <p:spPr>
          <a:xfrm>
            <a:off x="306729" y="4126375"/>
            <a:ext cx="393925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Calibri"/>
                <a:cs typeface="Calibri"/>
              </a:rPr>
              <a:t>Presented By:-</a:t>
            </a:r>
          </a:p>
          <a:p>
            <a:r>
              <a:rPr lang="en-US" dirty="0">
                <a:latin typeface="Calibri"/>
                <a:ea typeface="Calibri"/>
                <a:cs typeface="Calibri"/>
              </a:rPr>
              <a:t>Sumit Upadhyay: 23WU0101167</a:t>
            </a:r>
          </a:p>
          <a:p>
            <a:r>
              <a:rPr lang="en-US" dirty="0" err="1">
                <a:latin typeface="Calibri"/>
                <a:ea typeface="Calibri"/>
                <a:cs typeface="Calibri"/>
              </a:rPr>
              <a:t>V.Monishwar</a:t>
            </a:r>
            <a:r>
              <a:rPr lang="en-US" dirty="0">
                <a:latin typeface="Calibri"/>
                <a:ea typeface="Calibri"/>
                <a:cs typeface="Calibri"/>
              </a:rPr>
              <a:t> Reddy: 23WU0101185</a:t>
            </a:r>
          </a:p>
          <a:p>
            <a:r>
              <a:rPr lang="en-US" dirty="0">
                <a:latin typeface="Calibri"/>
                <a:ea typeface="Calibri"/>
                <a:cs typeface="Calibri"/>
              </a:rPr>
              <a:t>Varad Patil: 23WU0101184</a:t>
            </a:r>
          </a:p>
          <a:p>
            <a:r>
              <a:rPr lang="en-US" dirty="0" err="1">
                <a:latin typeface="Calibri"/>
                <a:ea typeface="Calibri"/>
                <a:cs typeface="Calibri"/>
              </a:rPr>
              <a:t>Yashvardhan</a:t>
            </a:r>
            <a:r>
              <a:rPr lang="en-US" dirty="0">
                <a:latin typeface="Calibri"/>
                <a:ea typeface="Calibri"/>
                <a:cs typeface="Calibri"/>
              </a:rPr>
              <a:t> </a:t>
            </a:r>
            <a:r>
              <a:rPr lang="en-US" dirty="0" err="1">
                <a:latin typeface="Calibri"/>
                <a:ea typeface="Calibri"/>
                <a:cs typeface="Calibri"/>
              </a:rPr>
              <a:t>Sachan</a:t>
            </a:r>
            <a:r>
              <a:rPr lang="en-US" dirty="0">
                <a:latin typeface="Calibri"/>
                <a:ea typeface="Calibri"/>
                <a:cs typeface="Calibri"/>
              </a:rPr>
              <a:t>: 23WU0101196</a:t>
            </a:r>
          </a:p>
          <a:p>
            <a:r>
              <a:rPr lang="en-US" dirty="0" err="1">
                <a:latin typeface="Calibri"/>
                <a:ea typeface="Calibri"/>
                <a:cs typeface="Calibri"/>
              </a:rPr>
              <a:t>Satwik</a:t>
            </a:r>
            <a:r>
              <a:rPr lang="en-US" dirty="0">
                <a:latin typeface="Calibri"/>
                <a:ea typeface="Calibri"/>
                <a:cs typeface="Calibri"/>
              </a:rPr>
              <a:t>: </a:t>
            </a:r>
            <a:r>
              <a:rPr lang="en-US" dirty="0">
                <a:ea typeface="+mn-lt"/>
                <a:cs typeface="+mn-lt"/>
              </a:rPr>
              <a:t>23WU0101152</a:t>
            </a:r>
          </a:p>
        </p:txBody>
      </p:sp>
      <p:sp>
        <p:nvSpPr>
          <p:cNvPr id="8" name="TextBox 7">
            <a:extLst>
              <a:ext uri="{FF2B5EF4-FFF2-40B4-BE49-F238E27FC236}">
                <a16:creationId xmlns:a16="http://schemas.microsoft.com/office/drawing/2014/main" id="{DAC2C4DF-6D2C-60D8-E474-BB81CC8D26E7}"/>
              </a:ext>
            </a:extLst>
          </p:cNvPr>
          <p:cNvSpPr txBox="1"/>
          <p:nvPr/>
        </p:nvSpPr>
        <p:spPr>
          <a:xfrm>
            <a:off x="8495818" y="4126376"/>
            <a:ext cx="33122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alibri"/>
                <a:ea typeface="Calibri"/>
                <a:cs typeface="Calibri"/>
              </a:rPr>
              <a:t>Supervised by:- </a:t>
            </a:r>
            <a:br>
              <a:rPr lang="en-US" dirty="0"/>
            </a:br>
            <a:r>
              <a:rPr lang="en-US" dirty="0">
                <a:latin typeface="Calibri"/>
                <a:ea typeface="Calibri"/>
                <a:cs typeface="Calibri"/>
              </a:rPr>
              <a:t>Meher Gayatri Devi Tiwari,</a:t>
            </a:r>
            <a:endParaRPr lang="en-US" dirty="0">
              <a:latin typeface="Aptos" panose="020B0004020202020204"/>
              <a:ea typeface="Calibri"/>
              <a:cs typeface="Calibri"/>
            </a:endParaRPr>
          </a:p>
          <a:p>
            <a:r>
              <a:rPr lang="en-US" dirty="0">
                <a:latin typeface="Calibri"/>
                <a:ea typeface="Calibri"/>
                <a:cs typeface="Calibri"/>
              </a:rPr>
              <a:t>Assistant Professor</a:t>
            </a:r>
            <a:endParaRPr lang="en-US" dirty="0">
              <a:latin typeface="Aptos" panose="020B0004020202020204"/>
              <a:ea typeface="Calibri"/>
              <a:cs typeface="Calibri"/>
            </a:endParaRPr>
          </a:p>
        </p:txBody>
      </p:sp>
      <p:pic>
        <p:nvPicPr>
          <p:cNvPr id="9" name="Picture 8" descr="A black and red logo&#10;&#10;AI-generated content may be incorrect.">
            <a:extLst>
              <a:ext uri="{FF2B5EF4-FFF2-40B4-BE49-F238E27FC236}">
                <a16:creationId xmlns:a16="http://schemas.microsoft.com/office/drawing/2014/main" id="{9E061A53-AE1F-C3C6-A301-92C378EE95DC}"/>
              </a:ext>
            </a:extLst>
          </p:cNvPr>
          <p:cNvPicPr>
            <a:picLocks noChangeAspect="1"/>
          </p:cNvPicPr>
          <p:nvPr/>
        </p:nvPicPr>
        <p:blipFill>
          <a:blip r:embed="rId2"/>
          <a:stretch>
            <a:fillRect/>
          </a:stretch>
        </p:blipFill>
        <p:spPr>
          <a:xfrm>
            <a:off x="9612780" y="189756"/>
            <a:ext cx="2428875" cy="1171575"/>
          </a:xfrm>
          <a:prstGeom prst="rect">
            <a:avLst/>
          </a:prstGeom>
        </p:spPr>
      </p:pic>
      <p:sp>
        <p:nvSpPr>
          <p:cNvPr id="3" name="Oval 2">
            <a:extLst>
              <a:ext uri="{FF2B5EF4-FFF2-40B4-BE49-F238E27FC236}">
                <a16:creationId xmlns:a16="http://schemas.microsoft.com/office/drawing/2014/main" id="{2A2869E3-9C35-9768-2954-1A5FE6FA880E}"/>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1954058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C42996B-6412-6E76-86AB-FCAF049BC65F}"/>
              </a:ext>
            </a:extLst>
          </p:cNvPr>
          <p:cNvSpPr/>
          <p:nvPr/>
        </p:nvSpPr>
        <p:spPr>
          <a:xfrm>
            <a:off x="772355" y="822876"/>
            <a:ext cx="2954819"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500"/>
          </a:p>
        </p:txBody>
      </p:sp>
      <p:sp>
        <p:nvSpPr>
          <p:cNvPr id="2" name="TextBox 1">
            <a:extLst>
              <a:ext uri="{FF2B5EF4-FFF2-40B4-BE49-F238E27FC236}">
                <a16:creationId xmlns:a16="http://schemas.microsoft.com/office/drawing/2014/main" id="{9D55309F-8B50-1B5E-293E-6A7AF902BCE0}"/>
              </a:ext>
            </a:extLst>
          </p:cNvPr>
          <p:cNvSpPr txBox="1"/>
          <p:nvPr/>
        </p:nvSpPr>
        <p:spPr>
          <a:xfrm>
            <a:off x="772355" y="478414"/>
            <a:ext cx="5458838"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b="1" kern="1200" dirty="0">
                <a:solidFill>
                  <a:schemeClr val="tx1"/>
                </a:solidFill>
                <a:latin typeface="+mj-lt"/>
                <a:ea typeface="+mj-ea"/>
                <a:cs typeface="+mj-cs"/>
              </a:rPr>
              <a:t>Introduction </a:t>
            </a:r>
          </a:p>
        </p:txBody>
      </p:sp>
      <p:pic>
        <p:nvPicPr>
          <p:cNvPr id="4" name="Picture 3" descr="A cartoon of a robot&#10;&#10;AI-generated content may be incorrect.">
            <a:extLst>
              <a:ext uri="{FF2B5EF4-FFF2-40B4-BE49-F238E27FC236}">
                <a16:creationId xmlns:a16="http://schemas.microsoft.com/office/drawing/2014/main" id="{3BB9299D-776C-6F2D-9664-807CF57A050E}"/>
              </a:ext>
            </a:extLst>
          </p:cNvPr>
          <p:cNvPicPr>
            <a:picLocks noChangeAspect="1"/>
          </p:cNvPicPr>
          <p:nvPr/>
        </p:nvPicPr>
        <p:blipFill>
          <a:blip r:embed="rId2"/>
          <a:stretch>
            <a:fillRect/>
          </a:stretch>
        </p:blipFill>
        <p:spPr>
          <a:xfrm>
            <a:off x="7830089" y="156489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pic>
        <p:nvPicPr>
          <p:cNvPr id="5" name="Picture 4" descr="A black and red logo&#10;&#10;AI-generated content may be incorrect.">
            <a:extLst>
              <a:ext uri="{FF2B5EF4-FFF2-40B4-BE49-F238E27FC236}">
                <a16:creationId xmlns:a16="http://schemas.microsoft.com/office/drawing/2014/main" id="{A0FA5C90-2B23-061A-E457-9B48726F0996}"/>
              </a:ext>
            </a:extLst>
          </p:cNvPr>
          <p:cNvPicPr>
            <a:picLocks noChangeAspect="1"/>
          </p:cNvPicPr>
          <p:nvPr/>
        </p:nvPicPr>
        <p:blipFill>
          <a:blip r:embed="rId3"/>
          <a:stretch>
            <a:fillRect/>
          </a:stretch>
        </p:blipFill>
        <p:spPr>
          <a:xfrm>
            <a:off x="10447848" y="210632"/>
            <a:ext cx="1572930" cy="701850"/>
          </a:xfrm>
          <a:prstGeom prst="rect">
            <a:avLst/>
          </a:prstGeom>
        </p:spPr>
      </p:pic>
      <p:sp>
        <p:nvSpPr>
          <p:cNvPr id="6" name="TextBox 5">
            <a:extLst>
              <a:ext uri="{FF2B5EF4-FFF2-40B4-BE49-F238E27FC236}">
                <a16:creationId xmlns:a16="http://schemas.microsoft.com/office/drawing/2014/main" id="{0091FCF8-B242-7B68-AD77-D93E7A8E4FE4}"/>
              </a:ext>
            </a:extLst>
          </p:cNvPr>
          <p:cNvSpPr txBox="1"/>
          <p:nvPr/>
        </p:nvSpPr>
        <p:spPr>
          <a:xfrm>
            <a:off x="772355" y="1984443"/>
            <a:ext cx="8116353" cy="419252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b="1" dirty="0"/>
              <a:t>Objective</a:t>
            </a:r>
            <a:r>
              <a:rPr lang="en-US" dirty="0"/>
              <a:t>:</a:t>
            </a:r>
            <a:br>
              <a:rPr lang="en-US" dirty="0"/>
            </a:br>
            <a:r>
              <a:rPr lang="en-US" dirty="0"/>
              <a:t>In today's academic and professional environments, the assessment of handwritten documents, essays, and assignments often consumes valuable time and resources. Evaluators face challenges, including fatigue and potential biases, while plagiarism detection is a time-consuming task. Our project aims to address these challenges using AI/ML technologies.</a:t>
            </a:r>
          </a:p>
          <a:p>
            <a:endParaRPr lang="en-US" dirty="0"/>
          </a:p>
          <a:p>
            <a:r>
              <a:rPr lang="en-US" dirty="0"/>
              <a:t>The goal is to create an AI/ML system for:</a:t>
            </a:r>
          </a:p>
          <a:p>
            <a:pPr>
              <a:buFont typeface="Arial" panose="020B0604020202020204" pitchFamily="34" charset="0"/>
              <a:buChar char="•"/>
            </a:pPr>
            <a:r>
              <a:rPr lang="en-US" dirty="0"/>
              <a:t> Handwriting recognition</a:t>
            </a:r>
          </a:p>
          <a:p>
            <a:pPr>
              <a:buFont typeface="Arial" panose="020B0604020202020204" pitchFamily="34" charset="0"/>
              <a:buChar char="•"/>
            </a:pPr>
            <a:r>
              <a:rPr lang="en-US" dirty="0"/>
              <a:t> Plagiarism detection</a:t>
            </a:r>
          </a:p>
          <a:p>
            <a:pPr>
              <a:buFont typeface="Arial" panose="020B0604020202020204" pitchFamily="34" charset="0"/>
              <a:buChar char="•"/>
            </a:pPr>
            <a:r>
              <a:rPr lang="en-US" dirty="0"/>
              <a:t> Identifying AI-written text</a:t>
            </a:r>
          </a:p>
          <a:p>
            <a:pPr>
              <a:buFont typeface="Arial" panose="020B0604020202020204" pitchFamily="34" charset="0"/>
              <a:buChar char="•"/>
            </a:pPr>
            <a:r>
              <a:rPr lang="en-US" dirty="0"/>
              <a:t> Automating evaluation and grading</a:t>
            </a:r>
          </a:p>
        </p:txBody>
      </p:sp>
      <p:sp>
        <p:nvSpPr>
          <p:cNvPr id="7" name="Oval 6">
            <a:extLst>
              <a:ext uri="{FF2B5EF4-FFF2-40B4-BE49-F238E27FC236}">
                <a16:creationId xmlns:a16="http://schemas.microsoft.com/office/drawing/2014/main" id="{A5FA0A7F-DF25-EF91-4B03-8FAC61455ED2}"/>
              </a:ext>
            </a:extLst>
          </p:cNvPr>
          <p:cNvSpPr/>
          <p:nvPr/>
        </p:nvSpPr>
        <p:spPr>
          <a:xfrm>
            <a:off x="7472862" y="-585974"/>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3657664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0F64F-CF28-F29B-9D1E-1E67C1ADD220}"/>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294C2C2-9B0D-498A-7F0B-215D5E0BA05A}"/>
              </a:ext>
            </a:extLst>
          </p:cNvPr>
          <p:cNvSpPr/>
          <p:nvPr/>
        </p:nvSpPr>
        <p:spPr>
          <a:xfrm>
            <a:off x="772355" y="681037"/>
            <a:ext cx="2250491"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DBF0C1A-75BF-8BCB-8604-13A2B09AD18C}"/>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chemeClr val="tx1"/>
                </a:solidFill>
                <a:latin typeface="+mj-lt"/>
                <a:ea typeface="+mj-ea"/>
                <a:cs typeface="+mj-cs"/>
              </a:rPr>
              <a:t>Libraries</a:t>
            </a:r>
          </a:p>
        </p:txBody>
      </p:sp>
      <p:sp>
        <p:nvSpPr>
          <p:cNvPr id="6" name="TextBox 5">
            <a:extLst>
              <a:ext uri="{FF2B5EF4-FFF2-40B4-BE49-F238E27FC236}">
                <a16:creationId xmlns:a16="http://schemas.microsoft.com/office/drawing/2014/main" id="{72DCCD44-2379-F308-6F91-0E08840D0648}"/>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Aft>
                <a:spcPts val="600"/>
              </a:spcAft>
            </a:pPr>
            <a:r>
              <a:rPr lang="en-US" dirty="0"/>
              <a:t>To build our AI-powered system, we utilized a set of robust libraries and tools. Each one plays a unique role in ensuring the functionality and efficiency of our solution. Next slides consists of the key libraries we used:</a:t>
            </a:r>
          </a:p>
          <a:p>
            <a:pPr>
              <a:lnSpc>
                <a:spcPct val="90000"/>
              </a:lnSpc>
              <a:spcAft>
                <a:spcPts val="600"/>
              </a:spcAft>
            </a:pPr>
            <a:endParaRPr lang="en-US" dirty="0"/>
          </a:p>
        </p:txBody>
      </p:sp>
      <p:pic>
        <p:nvPicPr>
          <p:cNvPr id="4" name="Picture 3" descr="A black and red logo&#10;&#10;AI-generated content may be incorrect.">
            <a:extLst>
              <a:ext uri="{FF2B5EF4-FFF2-40B4-BE49-F238E27FC236}">
                <a16:creationId xmlns:a16="http://schemas.microsoft.com/office/drawing/2014/main" id="{E260AB9A-2BF1-6EB8-F5E1-69269EA3298D}"/>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5" name="Oval 4">
            <a:extLst>
              <a:ext uri="{FF2B5EF4-FFF2-40B4-BE49-F238E27FC236}">
                <a16:creationId xmlns:a16="http://schemas.microsoft.com/office/drawing/2014/main" id="{DFF6D9A2-1CDB-22A7-D10C-BD4CDF198860}"/>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2197332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68144-BDA0-6263-8BDF-F7EEEB0C6B8B}"/>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5D5C3AD4-E85A-3642-5CE6-941E4CD09771}"/>
              </a:ext>
            </a:extLst>
          </p:cNvPr>
          <p:cNvSpPr/>
          <p:nvPr/>
        </p:nvSpPr>
        <p:spPr>
          <a:xfrm>
            <a:off x="772356" y="681037"/>
            <a:ext cx="1990510"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F03D6D5-9137-73B4-B8DF-1F312A79AC41}"/>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NumPy</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A05ABA8F-807F-70CD-CF35-9C6F9A596968}"/>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dirty="0"/>
              <a:t>Efficient data handling is crucial for feeding the model, and that's where NumPy comes in. It allows us to perform numerical operations on arrays and matrices, optimizing our data for neural network input by reshaping and normalizing the pixel values of the handwritten images.</a:t>
            </a:r>
          </a:p>
          <a:p>
            <a:endParaRPr lang="en-US" dirty="0"/>
          </a:p>
          <a:p>
            <a:r>
              <a:rPr lang="en-US" b="1" dirty="0"/>
              <a:t>Key Features</a:t>
            </a:r>
            <a:r>
              <a:rPr lang="en-US" dirty="0"/>
              <a:t>:</a:t>
            </a:r>
          </a:p>
          <a:p>
            <a:endParaRPr lang="en-US" sz="1000" dirty="0"/>
          </a:p>
          <a:p>
            <a:pPr marL="285750" indent="-285750">
              <a:buFont typeface="Arial" panose="020B0604020202020204" pitchFamily="34" charset="0"/>
              <a:buChar char="•"/>
            </a:pPr>
            <a:r>
              <a:rPr lang="en-US" b="1" dirty="0"/>
              <a:t>Performance</a:t>
            </a:r>
            <a:r>
              <a:rPr lang="en-US" dirty="0"/>
              <a:t>: High-speed processing of multi-dimensional arrays, allowing us to handle large datasets efficiently.</a:t>
            </a:r>
          </a:p>
          <a:p>
            <a:pPr marL="285750" indent="-285750">
              <a:buFont typeface="Arial" panose="020B0604020202020204" pitchFamily="34" charset="0"/>
              <a:buChar char="•"/>
            </a:pPr>
            <a:r>
              <a:rPr lang="en-US" b="1" dirty="0"/>
              <a:t>Mathematical Operations</a:t>
            </a:r>
            <a:r>
              <a:rPr lang="en-US" dirty="0"/>
              <a:t>: Performs complex operations like normalization and reshaping in a few lines of code.</a:t>
            </a:r>
          </a:p>
          <a:p>
            <a:pPr marL="285750" indent="-285750">
              <a:buFont typeface="Arial" panose="020B0604020202020204" pitchFamily="34" charset="0"/>
              <a:buChar char="•"/>
            </a:pPr>
            <a:r>
              <a:rPr lang="en-US" b="1" dirty="0"/>
              <a:t>Interoperability</a:t>
            </a:r>
            <a:r>
              <a:rPr lang="en-US" dirty="0"/>
              <a:t>: Seamlessly integrates with other libraries, making it essential for machine learning pipelines.</a:t>
            </a:r>
          </a:p>
        </p:txBody>
      </p:sp>
      <p:pic>
        <p:nvPicPr>
          <p:cNvPr id="4" name="Picture 3" descr="A black and red logo&#10;&#10;AI-generated content may be incorrect.">
            <a:extLst>
              <a:ext uri="{FF2B5EF4-FFF2-40B4-BE49-F238E27FC236}">
                <a16:creationId xmlns:a16="http://schemas.microsoft.com/office/drawing/2014/main" id="{54B0F861-FFA4-2DC1-C2FE-8B0535D23F46}"/>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5" name="Oval 4">
            <a:extLst>
              <a:ext uri="{FF2B5EF4-FFF2-40B4-BE49-F238E27FC236}">
                <a16:creationId xmlns:a16="http://schemas.microsoft.com/office/drawing/2014/main" id="{1D60DB56-94DD-3880-BDCB-935AD57E6C96}"/>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1775901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77E07-44F5-5E6F-C67F-42C520365A3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1D513FF-F901-8DB1-79CD-0D2EC9D2C0B6}"/>
              </a:ext>
            </a:extLst>
          </p:cNvPr>
          <p:cNvSpPr/>
          <p:nvPr/>
        </p:nvSpPr>
        <p:spPr>
          <a:xfrm>
            <a:off x="772356" y="681037"/>
            <a:ext cx="1990510"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DEBE856-490B-EE02-A361-AB7DE7D313F6}"/>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Pandas</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16BACDA0-DE8F-F1C7-9FB8-A959DE78A491}"/>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dirty="0"/>
              <a:t>Managing data efficiently is crucial for any machine learning project. Pandas allows us to load and process our CSV dataset of handwriting samples quickly. By converting the dataset into a manageable structure, we can filter, clean, and prepare it for the model.</a:t>
            </a:r>
          </a:p>
          <a:p>
            <a:endParaRPr lang="en-US" dirty="0"/>
          </a:p>
          <a:p>
            <a:r>
              <a:rPr lang="en-US" b="1" dirty="0"/>
              <a:t>Key Features</a:t>
            </a:r>
            <a:r>
              <a:rPr lang="en-US" dirty="0"/>
              <a:t>:</a:t>
            </a:r>
          </a:p>
          <a:p>
            <a:endParaRPr lang="en-US" sz="1000" dirty="0"/>
          </a:p>
          <a:p>
            <a:pPr marL="285750" indent="-285750">
              <a:buFont typeface="Arial" panose="020B0604020202020204" pitchFamily="34" charset="0"/>
              <a:buChar char="•"/>
            </a:pPr>
            <a:r>
              <a:rPr lang="en-US" b="1" dirty="0"/>
              <a:t>Data Manipulation</a:t>
            </a:r>
            <a:r>
              <a:rPr lang="en-US" dirty="0"/>
              <a:t>: Offers powerful tools for cleaning, transforming, and analyzing large datasets.</a:t>
            </a:r>
          </a:p>
          <a:p>
            <a:pPr marL="285750" indent="-285750">
              <a:buFont typeface="Arial" panose="020B0604020202020204" pitchFamily="34" charset="0"/>
              <a:buChar char="•"/>
            </a:pPr>
            <a:r>
              <a:rPr lang="en-US" b="1" dirty="0"/>
              <a:t>Data Transformation</a:t>
            </a:r>
            <a:r>
              <a:rPr lang="en-US" dirty="0"/>
              <a:t>: Converts raw CSV files into a structured format that’s ready for machine learning processing.</a:t>
            </a:r>
          </a:p>
          <a:p>
            <a:pPr marL="285750" indent="-285750">
              <a:buFont typeface="Arial" panose="020B0604020202020204" pitchFamily="34" charset="0"/>
              <a:buChar char="•"/>
            </a:pPr>
            <a:r>
              <a:rPr lang="en-US" b="1" dirty="0"/>
              <a:t>Efficient Handling</a:t>
            </a:r>
            <a:r>
              <a:rPr lang="en-US" dirty="0"/>
              <a:t>: Handles millions of rows of data with minimal memory usage.</a:t>
            </a:r>
          </a:p>
        </p:txBody>
      </p:sp>
      <p:pic>
        <p:nvPicPr>
          <p:cNvPr id="4" name="Picture 3" descr="A black and red logo&#10;&#10;AI-generated content may be incorrect.">
            <a:extLst>
              <a:ext uri="{FF2B5EF4-FFF2-40B4-BE49-F238E27FC236}">
                <a16:creationId xmlns:a16="http://schemas.microsoft.com/office/drawing/2014/main" id="{BE4DF6A4-6AA5-8871-6A1B-930B1E1F2512}"/>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5" name="Oval 4">
            <a:extLst>
              <a:ext uri="{FF2B5EF4-FFF2-40B4-BE49-F238E27FC236}">
                <a16:creationId xmlns:a16="http://schemas.microsoft.com/office/drawing/2014/main" id="{AB76EF98-8B25-9152-62D4-C5F09BEDB383}"/>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29876803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41C8326-AE5C-F9E8-8080-B024F8403EC6}"/>
              </a:ext>
            </a:extLst>
          </p:cNvPr>
          <p:cNvSpPr/>
          <p:nvPr/>
        </p:nvSpPr>
        <p:spPr>
          <a:xfrm>
            <a:off x="772356" y="681037"/>
            <a:ext cx="9675492"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9D55309F-8B50-1B5E-293E-6A7AF902BCE0}"/>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Handwriting Recognition with TensorFlow</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EF2AA964-E9D4-702D-5694-C4CA64536050}"/>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dirty="0"/>
              <a:t>When building a model to recognize handwritten alphabets, TensorFlow is the backbone. This open-source machine learning library gives us the ability to create, train, and fine-tune deep learning models with ease. TensorFlow allows us to build complex neural networks that learn patterns from the data to make predictions on unseen handwriting.</a:t>
            </a:r>
          </a:p>
          <a:p>
            <a:endParaRPr lang="en-US" dirty="0"/>
          </a:p>
          <a:p>
            <a:r>
              <a:rPr lang="en-US" b="1" dirty="0"/>
              <a:t>Key Features</a:t>
            </a:r>
            <a:r>
              <a:rPr lang="en-US" dirty="0"/>
              <a:t>:</a:t>
            </a:r>
          </a:p>
          <a:p>
            <a:endParaRPr lang="en-US" sz="1000" dirty="0"/>
          </a:p>
          <a:p>
            <a:pPr marL="285750" indent="-285750">
              <a:buFont typeface="Arial" panose="020B0604020202020204" pitchFamily="34" charset="0"/>
              <a:buChar char="•"/>
            </a:pPr>
            <a:r>
              <a:rPr lang="en-US" b="1" dirty="0"/>
              <a:t>Scalability</a:t>
            </a:r>
            <a:r>
              <a:rPr lang="en-US" dirty="0"/>
              <a:t>: Allows us to scale our model for larger datasets without significant changes to the code.</a:t>
            </a:r>
          </a:p>
          <a:p>
            <a:pPr marL="285750" indent="-285750">
              <a:buFont typeface="Arial" panose="020B0604020202020204" pitchFamily="34" charset="0"/>
              <a:buChar char="•"/>
            </a:pPr>
            <a:r>
              <a:rPr lang="en-US" b="1" dirty="0"/>
              <a:t>Flexibility</a:t>
            </a:r>
            <a:r>
              <a:rPr lang="en-US" dirty="0"/>
              <a:t>: Supports both high-level operations and low-level mathematical functions, giving us full control over model training.</a:t>
            </a:r>
          </a:p>
          <a:p>
            <a:pPr marL="285750" indent="-285750">
              <a:buFont typeface="Arial" panose="020B0604020202020204" pitchFamily="34" charset="0"/>
              <a:buChar char="•"/>
            </a:pPr>
            <a:r>
              <a:rPr lang="en-US" b="1" dirty="0"/>
              <a:t>Deployment</a:t>
            </a:r>
            <a:r>
              <a:rPr lang="en-US" dirty="0"/>
              <a:t>: Enables us to deploy the trained models across multiple platforms, from web applications to mobile devices.</a:t>
            </a:r>
          </a:p>
        </p:txBody>
      </p:sp>
      <p:pic>
        <p:nvPicPr>
          <p:cNvPr id="4" name="Picture 3" descr="A black and red logo&#10;&#10;AI-generated content may be incorrect.">
            <a:extLst>
              <a:ext uri="{FF2B5EF4-FFF2-40B4-BE49-F238E27FC236}">
                <a16:creationId xmlns:a16="http://schemas.microsoft.com/office/drawing/2014/main" id="{911A9DDF-31E5-4D47-5511-C794B2515655}"/>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8" name="Oval 7">
            <a:extLst>
              <a:ext uri="{FF2B5EF4-FFF2-40B4-BE49-F238E27FC236}">
                <a16:creationId xmlns:a16="http://schemas.microsoft.com/office/drawing/2014/main" id="{78E535D9-DAB2-7221-DF8E-DC1B971B558C}"/>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251602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C1978-7C3E-9CE8-D826-44178E064040}"/>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8A91E37-4CB8-217E-03B2-043FC67F3869}"/>
              </a:ext>
            </a:extLst>
          </p:cNvPr>
          <p:cNvSpPr/>
          <p:nvPr/>
        </p:nvSpPr>
        <p:spPr>
          <a:xfrm>
            <a:off x="772356" y="681037"/>
            <a:ext cx="2757425"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C759ABA-A4F3-94F5-B030-89ED9A93C172}"/>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Matplotlib</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B9B22C96-70DB-42ED-8E8F-320BBEB6D237}"/>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dirty="0"/>
              <a:t>To better understand the distribution of our dataset and visualize predictions, we use Matplotlib. This library is instrumental in creating graphical representations of the alphabet data, which helps in analyzing patterns and anomalies before and after training the model.</a:t>
            </a:r>
          </a:p>
          <a:p>
            <a:endParaRPr lang="en-US" dirty="0"/>
          </a:p>
          <a:p>
            <a:r>
              <a:rPr lang="en-US" b="1" dirty="0"/>
              <a:t>Key Features</a:t>
            </a:r>
            <a:r>
              <a:rPr lang="en-US" dirty="0"/>
              <a:t>:</a:t>
            </a:r>
          </a:p>
          <a:p>
            <a:endParaRPr lang="en-US" sz="1050" dirty="0"/>
          </a:p>
          <a:p>
            <a:pPr marL="285750" indent="-285750">
              <a:buFont typeface="Arial" panose="020B0604020202020204" pitchFamily="34" charset="0"/>
              <a:buChar char="•"/>
            </a:pPr>
            <a:r>
              <a:rPr lang="en-US" b="1" dirty="0"/>
              <a:t>Visualization</a:t>
            </a:r>
            <a:r>
              <a:rPr lang="en-US" dirty="0"/>
              <a:t>: Creates detailed graphs and charts that help us interpret data at various stages of the project.</a:t>
            </a:r>
          </a:p>
          <a:p>
            <a:pPr marL="285750" indent="-285750">
              <a:buFont typeface="Arial" panose="020B0604020202020204" pitchFamily="34" charset="0"/>
              <a:buChar char="•"/>
            </a:pPr>
            <a:r>
              <a:rPr lang="en-US" b="1" dirty="0"/>
              <a:t>Customizability</a:t>
            </a:r>
            <a:r>
              <a:rPr lang="en-US" dirty="0"/>
              <a:t>: Highly customizable for generating specific visual outputs like bar charts and sample image grids.</a:t>
            </a:r>
          </a:p>
          <a:p>
            <a:pPr marL="285750" indent="-285750">
              <a:buFont typeface="Arial" panose="020B0604020202020204" pitchFamily="34" charset="0"/>
              <a:buChar char="•"/>
            </a:pPr>
            <a:r>
              <a:rPr lang="en-US" b="1" dirty="0"/>
              <a:t>Ease of Use</a:t>
            </a:r>
            <a:r>
              <a:rPr lang="en-US" dirty="0"/>
              <a:t>: Simple syntax makes it easy to quickly visualize any aspect of the data or model performance.</a:t>
            </a:r>
          </a:p>
        </p:txBody>
      </p:sp>
      <p:pic>
        <p:nvPicPr>
          <p:cNvPr id="4" name="Picture 3" descr="A black and red logo&#10;&#10;AI-generated content may be incorrect.">
            <a:extLst>
              <a:ext uri="{FF2B5EF4-FFF2-40B4-BE49-F238E27FC236}">
                <a16:creationId xmlns:a16="http://schemas.microsoft.com/office/drawing/2014/main" id="{2F7EAEC1-B432-F2B7-4CDA-36B171670CA4}"/>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7" name="Oval 6">
            <a:extLst>
              <a:ext uri="{FF2B5EF4-FFF2-40B4-BE49-F238E27FC236}">
                <a16:creationId xmlns:a16="http://schemas.microsoft.com/office/drawing/2014/main" id="{9CD747BF-19B1-8BD3-0045-BF0B95084FAB}"/>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73456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6C403-C36A-9A1A-FA9E-CF118C4CDEBB}"/>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22452AA-79C8-EDC7-E30A-301C8DA35CB1}"/>
              </a:ext>
            </a:extLst>
          </p:cNvPr>
          <p:cNvSpPr/>
          <p:nvPr/>
        </p:nvSpPr>
        <p:spPr>
          <a:xfrm>
            <a:off x="772356" y="681037"/>
            <a:ext cx="2236315" cy="636637"/>
          </a:xfrm>
          <a:prstGeom prst="roundRect">
            <a:avLst/>
          </a:prstGeom>
          <a:solidFill>
            <a:srgbClr val="FFC000"/>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F82A8778-0581-6EC2-D9DA-20B0398A32F6}"/>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IN" sz="4400" dirty="0"/>
              <a:t>OpenCV</a:t>
            </a:r>
            <a:endParaRPr lang="en-US" sz="44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654B0B51-B55A-C8F3-8489-EFF26D28B4BD}"/>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r>
              <a:rPr lang="en-US" dirty="0"/>
              <a:t>Recognizing handwriting requires preprocessing images effectively. OpenCV enables us to prepare the handwriting images for analysis by isolating characters, applying filters, and enhancing the image quality before feeding it into our model for prediction.</a:t>
            </a:r>
          </a:p>
          <a:p>
            <a:endParaRPr lang="en-US" dirty="0"/>
          </a:p>
          <a:p>
            <a:r>
              <a:rPr lang="en-US" b="1" dirty="0"/>
              <a:t>Key Features</a:t>
            </a:r>
            <a:r>
              <a:rPr lang="en-US" dirty="0"/>
              <a:t>:</a:t>
            </a:r>
          </a:p>
          <a:p>
            <a:endParaRPr lang="en-US" sz="1000" dirty="0"/>
          </a:p>
          <a:p>
            <a:pPr marL="285750" indent="-285750">
              <a:buFont typeface="Arial" panose="020B0604020202020204" pitchFamily="34" charset="0"/>
              <a:buChar char="•"/>
            </a:pPr>
            <a:r>
              <a:rPr lang="en-US" b="1" dirty="0"/>
              <a:t>Image Processing</a:t>
            </a:r>
            <a:r>
              <a:rPr lang="en-US" dirty="0"/>
              <a:t>: Provides advanced image filtering techniques to sharpen and clean input images.</a:t>
            </a:r>
          </a:p>
          <a:p>
            <a:pPr marL="285750" indent="-285750">
              <a:buFont typeface="Arial" panose="020B0604020202020204" pitchFamily="34" charset="0"/>
              <a:buChar char="•"/>
            </a:pPr>
            <a:r>
              <a:rPr lang="en-US" b="1" dirty="0"/>
              <a:t>Contour Detection</a:t>
            </a:r>
            <a:r>
              <a:rPr lang="en-US" dirty="0"/>
              <a:t>: Helps in detecting and extracting individual characters from images for better model accuracy.</a:t>
            </a:r>
          </a:p>
          <a:p>
            <a:pPr marL="285750" indent="-285750">
              <a:buFont typeface="Arial" panose="020B0604020202020204" pitchFamily="34" charset="0"/>
              <a:buChar char="•"/>
            </a:pPr>
            <a:r>
              <a:rPr lang="en-US" b="1" dirty="0"/>
              <a:t>Preprocessing</a:t>
            </a:r>
            <a:r>
              <a:rPr lang="en-US" dirty="0"/>
              <a:t>: Prepares images for the neural network by resizing and standardizing them for consistent input.</a:t>
            </a:r>
          </a:p>
        </p:txBody>
      </p:sp>
      <p:pic>
        <p:nvPicPr>
          <p:cNvPr id="4" name="Picture 3" descr="A black and red logo&#10;&#10;AI-generated content may be incorrect.">
            <a:extLst>
              <a:ext uri="{FF2B5EF4-FFF2-40B4-BE49-F238E27FC236}">
                <a16:creationId xmlns:a16="http://schemas.microsoft.com/office/drawing/2014/main" id="{25E14C2D-BFA8-2B41-0D51-EDB7BE59625E}"/>
              </a:ext>
            </a:extLst>
          </p:cNvPr>
          <p:cNvPicPr>
            <a:picLocks noChangeAspect="1"/>
          </p:cNvPicPr>
          <p:nvPr/>
        </p:nvPicPr>
        <p:blipFill>
          <a:blip r:embed="rId2"/>
          <a:stretch>
            <a:fillRect/>
          </a:stretch>
        </p:blipFill>
        <p:spPr>
          <a:xfrm>
            <a:off x="10447848" y="210632"/>
            <a:ext cx="1572930" cy="701850"/>
          </a:xfrm>
          <a:prstGeom prst="rect">
            <a:avLst/>
          </a:prstGeom>
        </p:spPr>
      </p:pic>
      <p:sp>
        <p:nvSpPr>
          <p:cNvPr id="7" name="Oval 6">
            <a:extLst>
              <a:ext uri="{FF2B5EF4-FFF2-40B4-BE49-F238E27FC236}">
                <a16:creationId xmlns:a16="http://schemas.microsoft.com/office/drawing/2014/main" id="{6E0EB7C6-22F6-204D-DFAB-80F2A13E5114}"/>
              </a:ext>
            </a:extLst>
          </p:cNvPr>
          <p:cNvSpPr/>
          <p:nvPr/>
        </p:nvSpPr>
        <p:spPr>
          <a:xfrm>
            <a:off x="10604932" y="6176963"/>
            <a:ext cx="1415846" cy="1325563"/>
          </a:xfrm>
          <a:prstGeom prst="ellipse">
            <a:avLst/>
          </a:prstGeom>
          <a:solidFill>
            <a:srgbClr val="33CCFF"/>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Tree>
    <p:extLst>
      <p:ext uri="{BB962C8B-B14F-4D97-AF65-F5344CB8AC3E}">
        <p14:creationId xmlns:p14="http://schemas.microsoft.com/office/powerpoint/2010/main" val="2285400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923</Words>
  <Application>Microsoft Office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Calibri</vt:lpstr>
      <vt:lpstr>Calibri Light</vt:lpstr>
      <vt:lpstr>Office Theme</vt:lpstr>
      <vt:lpstr>Evaluation with AI</vt:lpstr>
      <vt:lpstr>Evaluation with AI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Varad Patil</dc:creator>
  <cp:lastModifiedBy>Varad Patil</cp:lastModifiedBy>
  <cp:revision>44</cp:revision>
  <dcterms:created xsi:type="dcterms:W3CDTF">2025-03-05T06:10:42Z</dcterms:created>
  <dcterms:modified xsi:type="dcterms:W3CDTF">2025-03-06T06:45:56Z</dcterms:modified>
</cp:coreProperties>
</file>