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9" r:id="rId10"/>
    <p:sldId id="287" r:id="rId11"/>
    <p:sldId id="29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4" r:id="rId33"/>
    <p:sldId id="285" r:id="rId3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9"/>
    <p:restoredTop sz="93982"/>
  </p:normalViewPr>
  <p:slideViewPr>
    <p:cSldViewPr snapToGrid="0" snapToObjects="1">
      <p:cViewPr varScale="1">
        <p:scale>
          <a:sx n="82" d="100"/>
          <a:sy n="82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5FA1295-692D-4573-B65F-538057AFC7EE}" type="slidenum">
              <a:t>‹#›</a:t>
            </a:fld>
            <a:endParaRPr lang="en-CA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E5535-093E-4F34-B62A-4CC35CED8860}" type="datetimeFigureOut">
              <a:rPr lang="en-US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005B-40FC-4AC8-8420-8BADA5E6C3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27B8-FAB7-4499-B8F3-9110B8EAA50A}" type="datetimeFigureOut">
              <a:rPr lang="en-US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66DE61B-E6F5-4569-98FB-2CADB85CFA44}" type="slidenum">
              <a:t>‹#›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97AED-98E8-458C-93FA-BE4DDA4EB0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CA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01A9C-89C1-4EFC-8925-A1A779DF5B11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36304-3894-4A94-A954-4FC39A4EC8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F0833-2525-4D92-9183-3C081D1E801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8768D-5A70-4E83-A8FB-B681FA49105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B51D3-E8EF-476A-9A99-30E51C1CA20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CE795-414E-4A32-ADE6-C7E2F85448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322C9-3183-424D-982C-61F9195FA23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00E9B-7024-4E0C-BCD7-9381E7E5B76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F89A91-EE35-46E0-B612-8FCAFE05BF0E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93B79-3CF7-49AE-AD60-14A5BF905CB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62E6D-F8B6-4911-B400-474B465C47FE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90C55-FB4F-4F6C-86AA-37976D1A91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6B7B66-4375-49A9-BB51-B97DA1F90E0E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5C3-BEF5-4625-B29A-8B6FC86465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3D246-0C78-490B-9736-0D0F5076B38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C0F13B-5D9D-48FE-85DE-520632C227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04635-0952-4C08-9BDD-2A2E52DFB5C0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10B72-E486-4EE5-84B4-67BA1EFE90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FD966-6119-457B-A9AB-A5F444599ACF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E3EDA-81D0-423A-812D-3290CF75C4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7232A-494F-41BE-9A66-61D57E64305C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B14E3-1830-41E9-9565-2D0527C0A6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8AF18-6261-4CAE-B1B4-F1188340D8C3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A58FC-F4CA-43DF-A1FB-921E8BC60B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9CB2DC-B911-45D0-BDDB-4082DA98959E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BC6A6-01A7-4E5B-B183-BAC71769D57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F6F98-C1B0-400D-A566-08008959EC51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DF5CC-AB2D-4074-B458-F002DCE4A7B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602A1C-EDD0-4B0D-90F5-4088E612038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7FD9B-694E-4F79-848A-785C57BD73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EC367-FA30-4B5A-8573-23B732BF53D5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6576A-298B-4FD0-9D85-F7FD22686D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8D9C-E8FB-4BE1-80E0-7F91778B2EE4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9AA16B-6C90-4E89-8A12-1E1ED1A3388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D9F39-489A-4ECE-8EE7-CD1C1B43E5E5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D1555C-30E4-4FDE-BDFA-198ECABF1D4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70111-5D4B-43D1-B541-D96095D0F38A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72DA4-053F-46AA-80D1-61633E3570A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F616C-5412-4802-B351-300BDED1C626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609AF-2269-45BC-AE58-23427CAEDA0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FA9282-FBBA-465D-AD2A-82981546D03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1A8578-428C-4845-A460-F3571A8AA05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79EBD-51B5-4928-8CA7-8DDEBD262148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03E2-9893-4C87-BC03-036B18DC081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FD392-2365-4FFE-B385-B5B177E68344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8BFA72-CD71-4F7D-9036-3C533AD201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3A8DD-2FB0-4EB3-A641-F7925268D2FD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7282A-C8E5-4EF4-8631-757178A3B77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73D34-64AC-4B29-AC61-11AEE89E069D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ABAE75-B160-4720-9BAE-F0982FD529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16098-0B48-4A71-B01D-58A03F8E7C62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30AE9-5870-4B38-AFF4-070A66DBCA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19B37-2469-4F60-88B0-F067EDE9954C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DFA5B-52FE-4B14-ACB4-44250161C15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08BE2-78B9-4B8C-A94F-96E1DA16FA27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455437-A53E-4272-9EDF-14E3A756299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227B8-FAB7-4499-B8F3-9110B8EAA50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5A8A2-3BC7-4A99-9DE8-CED48C331C5C}" type="slidenum">
              <a:rPr kumimoji="0" lang="en-C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218B20-52B2-4F9B-ADC0-41120F7B686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4EA4D4B-9C66-4ABC-9A97-50F81D80FB80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989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C416E0F-89AE-43B0-BADE-12A9D80E5E4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76CD294-5162-4DB6-B245-4E772521CFF8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8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98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C3DDF40-EC1B-4502-9F92-ADF939A02716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6187060-076C-43AE-B3D2-BDE8215307C4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1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1B4CBA7-2272-458A-8869-A485113D295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E6DAB98-1425-40E8-81CE-DA5016CE24A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1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B56019E-532F-4E06-A692-B7DE715E07EB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1738B62-F7EF-40E9-A25D-7CA77D7FE592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70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875D52C-79AE-4ED3-89AD-26E92EA8400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r>
              <a:rPr lang="en-CA"/>
              <a:t>SYSC4806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10BEFDE-6703-4E3E-8905-F46E390077B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05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CA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CA"/>
              <a:t>SYSC4806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CA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89F139D-E9FD-4D9D-B7E2-ADBC80907015}" type="slidenum"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CA" sz="4400" b="0" i="0" u="none" strike="noStrike" kern="1200">
          <a:ln>
            <a:noFill/>
          </a:ln>
          <a:solidFill>
            <a:srgbClr val="4700B8"/>
          </a:solidFill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CA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MVC </a:t>
            </a:r>
            <a:r>
              <a:rPr lang="en-CA" dirty="0"/>
              <a:t>Architecture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REST</a:t>
            </a:r>
            <a:endParaRPr lang="en-CA" dirty="0"/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Introduction to Web frameworks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Domain Logic: “Transaction Script” vs “Domain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in “Transaction Script” pattern, a single procedure processes the input, validates it, makes calculations, queries/updates the database, and formats the response</a:t>
            </a:r>
          </a:p>
          <a:p>
            <a:pPr marL="1143000" lvl="1" indent="-457200">
              <a:buFontTx/>
              <a:buChar char="-"/>
            </a:pPr>
            <a:r>
              <a:rPr lang="en-US" dirty="0" smtClean="0"/>
              <a:t>early CGI </a:t>
            </a:r>
            <a:r>
              <a:rPr lang="en-US" dirty="0" err="1" smtClean="0"/>
              <a:t>perl</a:t>
            </a:r>
            <a:r>
              <a:rPr lang="en-US" dirty="0" smtClean="0"/>
              <a:t> scripts, Java servlets, were written this way</a:t>
            </a:r>
          </a:p>
          <a:p>
            <a:pPr marL="1143000" lvl="1" indent="-45720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hat’s great until:</a:t>
            </a:r>
          </a:p>
          <a:p>
            <a:pPr marL="1600200" lvl="2" indent="-457200">
              <a:buFontTx/>
              <a:buChar char="-"/>
            </a:pPr>
            <a:r>
              <a:rPr lang="en-US" dirty="0" smtClean="0"/>
              <a:t>the calculations become more and more complex (coherence </a:t>
            </a:r>
            <a:r>
              <a:rPr lang="en-US" dirty="0" err="1" smtClean="0"/>
              <a:t>pb</a:t>
            </a:r>
            <a:r>
              <a:rPr lang="en-US" dirty="0" smtClean="0"/>
              <a:t>!)</a:t>
            </a:r>
          </a:p>
          <a:p>
            <a:pPr marL="1600200" lvl="2" indent="-457200">
              <a:buFontTx/>
              <a:buChar char="-"/>
            </a:pPr>
            <a:r>
              <a:rPr lang="en-US" dirty="0" smtClean="0"/>
              <a:t>there are increasing overlaps between various scripts (not DRY!)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the object-oriented alternative is to come up with a “Domain Model”</a:t>
            </a:r>
          </a:p>
          <a:p>
            <a:pPr marL="1143000" lvl="1" indent="-457200">
              <a:buFontTx/>
              <a:buChar char="-"/>
            </a:pPr>
            <a:r>
              <a:rPr lang="en-US" dirty="0" smtClean="0"/>
              <a:t>domain logic is organized by 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“Service Layer”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A “Service layer” can be seen as an intermediary between the presentation layer and Domain Model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it provides a Façade with a clear API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this is where </a:t>
            </a:r>
            <a:r>
              <a:rPr lang="en-US" i="1" dirty="0" smtClean="0"/>
              <a:t>cross-cutting concerns</a:t>
            </a:r>
            <a:r>
              <a:rPr lang="en-US" dirty="0" smtClean="0"/>
              <a:t> such as authentication, transaction management, security can be applied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in modern web frameworks, this is where the Controller 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Domain Model logic can sometimes creep into the Service Layer, but you should resist it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keep your controller “thin”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“MVC”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384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401" y="3784352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 example: My Blog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320000" y="1800000"/>
            <a:ext cx="5616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 flipV="1">
            <a:off x="3456000" y="3240000"/>
            <a:ext cx="792000" cy="71999"/>
          </a:xfrm>
          <a:prstGeom prst="line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  <p:txBody>
          <a:bodyPr vert="horz" wrap="none" lIns="95040" tIns="50040" rIns="95040" bIns="50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960" y="3456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5560" y="562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3456000" y="4608000"/>
            <a:ext cx="1728000" cy="504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000" y="4333679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920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2520000"/>
            <a:ext cx="2448000" cy="19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835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71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304000"/>
            <a:ext cx="1944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096000"/>
            <a:ext cx="647999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5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456000"/>
            <a:ext cx="576000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488000" y="3024000"/>
            <a:ext cx="792000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7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+title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+text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8712000" y="3168000"/>
            <a:ext cx="1007999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  <a:b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5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 author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 text</a:t>
            </a:r>
          </a:p>
        </p:txBody>
      </p:sp>
      <p:sp>
        <p:nvSpPr>
          <p:cNvPr id="21" name="Straight Connector 20"/>
          <p:cNvSpPr/>
          <p:nvPr/>
        </p:nvSpPr>
        <p:spPr>
          <a:xfrm>
            <a:off x="7488000" y="3311999"/>
            <a:ext cx="7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8712000" y="3456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8280000" y="3311999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H="1">
            <a:off x="8496000" y="338400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503999" y="2951999"/>
            <a:ext cx="2736000" cy="15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This is my first post!!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Dec. 31</a:t>
            </a:r>
            <a:r>
              <a:rPr lang="en-CA" sz="1000" b="0" i="0" u="none" strike="noStrike" kern="1200" baseline="300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St</a:t>
            </a: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2015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Comment: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Anonymous: Yay!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576000" y="3456000"/>
            <a:ext cx="25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Here is an entry in my blog. I'm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so excited to have a blog.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 example: My Blog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616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7920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343999" y="2520000"/>
            <a:ext cx="2448000" cy="19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835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871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80000" y="2304000"/>
            <a:ext cx="1944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view posts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view post (id)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new post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delete post (id)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add comment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5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488000" y="3024000"/>
            <a:ext cx="792000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7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+title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+text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8712000" y="3168000"/>
            <a:ext cx="1007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  <a:b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5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+text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7488000" y="3311999"/>
            <a:ext cx="7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8712000" y="3456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8280000" y="3311999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>
            <a:off x="8496000" y="338400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V="1">
            <a:off x="3456000" y="3168000"/>
            <a:ext cx="792000" cy="72000"/>
          </a:xfrm>
          <a:prstGeom prst="line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  <p:txBody>
          <a:bodyPr vert="horz" wrap="none" lIns="95040" tIns="50040" rIns="95040" bIns="50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8960" y="3384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5560" y="5557680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23" name="Straight Connector 22"/>
          <p:cNvSpPr/>
          <p:nvPr/>
        </p:nvSpPr>
        <p:spPr>
          <a:xfrm flipH="1" flipV="1">
            <a:off x="3456000" y="4536000"/>
            <a:ext cx="1728000" cy="504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00" y="426168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503999" y="2880000"/>
            <a:ext cx="2736000" cy="15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This is my first post!!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Dec. 31</a:t>
            </a:r>
            <a:r>
              <a:rPr lang="en-CA" sz="1000" b="0" i="0" u="none" strike="noStrike" kern="1200" baseline="300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St</a:t>
            </a: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2015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Comment: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Anonymous: Yay!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576000" y="3384000"/>
            <a:ext cx="25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Here is an entry in my blog. I'm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so excited to have a blog.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 example: My Blog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616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7920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343999" y="2520000"/>
            <a:ext cx="2448000" cy="19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835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8712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80000" y="2304000"/>
            <a:ext cx="1944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view posts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view post (id)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new post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delete post (id)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add comment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[HTML </a:t>
            </a:r>
            <a:b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templates]</a:t>
            </a: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488000" y="3024000"/>
            <a:ext cx="792000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7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+title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+text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8712000" y="3168000"/>
            <a:ext cx="1007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  <a:b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5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+text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7488000" y="3311999"/>
            <a:ext cx="7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8712000" y="3456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8280000" y="3311999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>
            <a:off x="8496000" y="338400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V="1">
            <a:off x="3456000" y="3168000"/>
            <a:ext cx="792000" cy="72000"/>
          </a:xfrm>
          <a:prstGeom prst="line">
            <a:avLst/>
          </a:prstGeom>
          <a:noFill/>
          <a:ln w="10080">
            <a:solidFill>
              <a:srgbClr val="000000"/>
            </a:solidFill>
            <a:prstDash val="solid"/>
            <a:tailEnd type="arrow"/>
          </a:ln>
        </p:spPr>
        <p:txBody>
          <a:bodyPr vert="horz" wrap="none" lIns="95040" tIns="50040" rIns="95040" bIns="50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8960" y="3384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5560" y="5557680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23" name="Straight Connector 22"/>
          <p:cNvSpPr/>
          <p:nvPr/>
        </p:nvSpPr>
        <p:spPr>
          <a:xfrm flipH="1" flipV="1">
            <a:off x="3456000" y="4536000"/>
            <a:ext cx="1728000" cy="504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0000" y="426168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503999" y="2880000"/>
            <a:ext cx="2736000" cy="15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This is my first post!!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Dec. 31</a:t>
            </a:r>
            <a:r>
              <a:rPr lang="en-CA" sz="1000" b="0" i="0" u="none" strike="noStrike" kern="1200" baseline="300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St</a:t>
            </a:r>
            <a:r>
              <a:rPr lang="en-CA" sz="1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2015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3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Comment: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Anonymous: Yay!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576000" y="3384000"/>
            <a:ext cx="25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Here is an entry in my blog. I'm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3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so excited to have a blog.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384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20000" y="1368000"/>
            <a:ext cx="2664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[uri]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DELETE [uri]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PUT [uri][content]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 [uri][content]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PATCH [uri][content]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3743999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384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p=posts.get(postid)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9479" y="3758137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384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p=posts.get(postid)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311999" y="2376000"/>
            <a:ext cx="1655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Route Mapping</a:t>
            </a:r>
          </a:p>
        </p:txBody>
      </p:sp>
      <p:sp>
        <p:nvSpPr>
          <p:cNvPr id="21" name="Freeform: Shape 20"/>
          <p:cNvSpPr/>
          <p:nvPr/>
        </p:nvSpPr>
        <p:spPr>
          <a:xfrm rot="2301600">
            <a:off x="3543933" y="3597916"/>
            <a:ext cx="1038599" cy="843840"/>
          </a:xfrm>
          <a:custGeom>
            <a:avLst>
              <a:gd name="f0" fmla="val 16200000"/>
              <a:gd name="f1" fmla="val 6000000"/>
              <a:gd name="f2" fmla="val 7721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CC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9479" y="3743999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024000"/>
            <a:ext cx="2376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posts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416000" y="360000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8640000" y="359064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208000" y="3734640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8424000" y="380664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08000" y="4464000"/>
            <a:ext cx="86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SQL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5080" y="3787527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03999" y="3024000"/>
            <a:ext cx="2088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056000" y="4392000"/>
            <a:ext cx="792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024000"/>
            <a:ext cx="2376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posts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416000" y="360000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8640000" y="359064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208000" y="3734640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8424000" y="380664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08000" y="4464000"/>
            <a:ext cx="86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SQL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6983999" y="4104000"/>
            <a:ext cx="288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Object-Relational Mapping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6721" y="3774763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29160">
            <a:solidFill>
              <a:srgbClr val="990000"/>
            </a:solidFill>
            <a:custDash>
              <a:ds d="197000" sp="197000"/>
            </a:custDash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024000"/>
            <a:ext cx="2376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</a:t>
            </a:r>
            <a:r>
              <a:rPr lang="en-CA" sz="16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posts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416000" y="360000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8640000" y="359064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208000" y="3734640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8424000" y="380664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4464000" y="5112000"/>
            <a:ext cx="2808000" cy="15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&lt;HTML&gt;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&lt;H1&gt; 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&lt;%=p.title %&gt;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&lt;p&gt;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&lt;%=p.date%&gt;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&lt;p&gt;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&lt;%=p.text%&gt;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&lt;div id=”comments”&gt;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...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3734640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024000"/>
            <a:ext cx="2376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</a:t>
            </a:r>
            <a:r>
              <a:rPr lang="en-CA" sz="16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posts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416000" y="360000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8640000" y="359064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208000" y="3734640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8424000" y="380664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4464000" y="5112000"/>
            <a:ext cx="2808000" cy="15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&lt;HTML&gt;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&lt;H1&gt; 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&lt;%=p.title %&gt;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&lt;p&gt;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&lt;%=p.date%&gt;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&lt;p&gt;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&lt;%=p.text%&gt;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&lt;div id=”comments”&gt;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...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2880000" y="6552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Template w. Embedded code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642" y="3784124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MVC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20000" y="1800000"/>
            <a:ext cx="5544000" cy="42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 flipV="1">
            <a:off x="1440000" y="3240000"/>
            <a:ext cx="2808000" cy="6480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9080" tIns="64080" rIns="109080" bIns="6408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1440000" y="4320000"/>
            <a:ext cx="3744000" cy="792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6000" y="4392000"/>
            <a:ext cx="1185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416000" y="4824000"/>
            <a:ext cx="1224000" cy="79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343999" y="3024000"/>
            <a:ext cx="2376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7848000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V="1">
            <a:off x="8063999" y="4392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4680000" y="2664000"/>
            <a:ext cx="194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</a:t>
            </a:r>
            <a:r>
              <a:rPr lang="en-CA" sz="16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(post_id):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p=</a:t>
            </a:r>
            <a:r>
              <a:rPr lang="en-CA" sz="16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posts</a:t>
            </a: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.get(postid)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def delete (post_id):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6696000" y="3671999"/>
            <a:ext cx="647999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040000" y="4536000"/>
            <a:ext cx="129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6696000" y="3888000"/>
            <a:ext cx="576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616000" y="4176000"/>
            <a:ext cx="0" cy="360000"/>
          </a:xfrm>
          <a:prstGeom prst="line">
            <a:avLst/>
          </a:prstGeom>
          <a:noFill/>
          <a:ln w="29160">
            <a:solidFill>
              <a:srgbClr val="CC0000"/>
            </a:solidFill>
            <a:prstDash val="solid"/>
            <a:tailEnd type="arrow"/>
          </a:ln>
        </p:spPr>
        <p:txBody>
          <a:bodyPr vert="horz" wrap="none" lIns="104400" tIns="59400" rIns="104400" bIns="594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737359" y="3806640"/>
            <a:ext cx="266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/blogposts/20151231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7416000" y="360000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8640000" y="359064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208000" y="3734640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8424000" y="380664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4464000" y="5112000"/>
            <a:ext cx="2808000" cy="15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(JSON)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{ “title”: 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p.title,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“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date”: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p.date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“text”: 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p.text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“comments”: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...}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3744000" y="6840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Template w. Embedded code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144000" y="4176000"/>
            <a:ext cx="2592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Client-side code  (js)</a:t>
            </a:r>
            <a:b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solidFill>
                  <a:srgbClr val="99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processes json (/xml/etc.)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642" y="3367440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App: </a:t>
            </a:r>
            <a:br>
              <a:rPr lang="en-CA"/>
            </a:br>
            <a:r>
              <a:rPr lang="en-CA"/>
              <a:t>Summary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6192000" y="3096000"/>
            <a:ext cx="93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6192000" y="2160000"/>
            <a:ext cx="100799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6623999" y="2664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6840000" y="2664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176000" y="2160000"/>
            <a:ext cx="136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</p:txBody>
      </p:sp>
      <p:sp>
        <p:nvSpPr>
          <p:cNvPr id="8" name="Straight Connector 7"/>
          <p:cNvSpPr/>
          <p:nvPr/>
        </p:nvSpPr>
        <p:spPr>
          <a:xfrm>
            <a:off x="5544000" y="2376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4320000" y="3096000"/>
            <a:ext cx="108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5544000" y="2520000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4896000" y="2736000"/>
            <a:ext cx="0" cy="360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000" y="2232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1839" y="3109679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4" name="Straight Connector 13"/>
          <p:cNvSpPr/>
          <p:nvPr/>
        </p:nvSpPr>
        <p:spPr>
          <a:xfrm>
            <a:off x="3744000" y="2448000"/>
            <a:ext cx="4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H="1">
            <a:off x="3888000" y="3311999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60" y="2520000"/>
            <a:ext cx="8606821" cy="45070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Architecture:</a:t>
            </a: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endParaRPr lang="en-CA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Languages</a:t>
            </a:r>
            <a:r>
              <a:rPr lang="en-CA" sz="24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: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Request: HTTP: verb + URI [+content]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Controller: [Some programming language]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 to DB: SQL</a:t>
            </a: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Response: HTML (or JSON, XML, etc.)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24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Patterns</a:t>
            </a:r>
            <a:r>
              <a:rPr lang="en-CA" sz="24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:</a:t>
            </a:r>
          </a:p>
          <a:p>
            <a:pPr marL="457200" lvl="4" hangingPunct="0">
              <a:buSzPct val="45000"/>
              <a:buFont typeface="StarSymbol"/>
              <a:buChar char="●"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Route Mapping, Service Layer</a:t>
            </a:r>
            <a:endParaRPr lang="en-CA" sz="24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57200" lvl="4" hangingPunct="0">
              <a:buSzPct val="45000"/>
              <a:buFont typeface="StarSymbol"/>
              <a:buChar char="●"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Object-relational Mapping </a:t>
            </a:r>
            <a:r>
              <a:rPr lang="en-CA" sz="24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(ORM</a:t>
            </a: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): Data Mapper, </a:t>
            </a:r>
            <a:r>
              <a:rPr lang="en-CA" sz="2400" b="0" i="0" u="none" strike="noStrike" kern="1200" dirty="0" err="1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ActiveRecord</a:t>
            </a:r>
            <a:endParaRPr lang="en-CA" sz="24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57200" lvl="4" hangingPunct="0">
              <a:buSzPct val="45000"/>
              <a:buFont typeface="StarSymbol"/>
              <a:buChar char="●"/>
            </a:pPr>
            <a:r>
              <a:rPr lang="en-CA" sz="24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2400" b="0" i="0" u="none" strike="noStrike" kern="120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Presentation Layer: Templating</a:t>
            </a:r>
            <a:endParaRPr lang="en-CA" sz="24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4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 algn="l"/>
            <a:r>
              <a:rPr lang="en-CA" dirty="0"/>
              <a:t>REST </a:t>
            </a:r>
            <a:r>
              <a:rPr lang="en-CA" sz="3200" dirty="0" smtClean="0"/>
              <a:t>(</a:t>
            </a:r>
            <a:r>
              <a:rPr lang="en-CA" sz="3200" dirty="0" err="1"/>
              <a:t>REpresentational</a:t>
            </a:r>
            <a:r>
              <a:rPr lang="en-CA" sz="3200" dirty="0"/>
              <a:t> State Transfer)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</a:t>
            </a:r>
            <a:r>
              <a:rPr lang="en-CA" sz="2000" dirty="0" smtClean="0"/>
              <a:t>Architectural </a:t>
            </a:r>
            <a:r>
              <a:rPr lang="en-CA" sz="2000" dirty="0"/>
              <a:t>Style defined by Roy Fielding (</a:t>
            </a:r>
            <a:r>
              <a:rPr lang="en-CA" sz="2000" dirty="0" smtClean="0"/>
              <a:t>2000) defined </a:t>
            </a:r>
            <a:r>
              <a:rPr lang="en-CA" sz="2000" dirty="0"/>
              <a:t>by a set of constraints: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b="1" dirty="0">
                <a:latin typeface="Liberation Sans" pitchFamily="18"/>
              </a:rPr>
              <a:t>Client-Server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b="1" dirty="0">
                <a:latin typeface="Liberation Sans" pitchFamily="18"/>
              </a:rPr>
              <a:t>Stateless Server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dirty="0">
                <a:latin typeface="Liberation Sans" pitchFamily="18"/>
              </a:rPr>
              <a:t>Layered Architecture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dirty="0">
                <a:latin typeface="Liberation Sans" pitchFamily="18"/>
              </a:rPr>
              <a:t>Uniform Interface: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CA" b="1" dirty="0">
                <a:latin typeface="Liberation Sans" pitchFamily="18"/>
              </a:rPr>
              <a:t>identification of resources</a:t>
            </a:r>
            <a:r>
              <a:rPr lang="en-CA" dirty="0">
                <a:latin typeface="Liberation Sans" pitchFamily="18"/>
              </a:rPr>
              <a:t>;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CA" b="1" dirty="0">
                <a:latin typeface="Liberation Sans" pitchFamily="18"/>
              </a:rPr>
              <a:t>manipulation of resources through representations</a:t>
            </a:r>
            <a:r>
              <a:rPr lang="en-CA" dirty="0">
                <a:latin typeface="Liberation Sans" pitchFamily="18"/>
              </a:rPr>
              <a:t>;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CA" dirty="0">
                <a:latin typeface="Liberation Sans" pitchFamily="18"/>
              </a:rPr>
              <a:t>self-descriptive messages;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CA" dirty="0">
                <a:latin typeface="Liberation Sans" pitchFamily="18"/>
              </a:rPr>
              <a:t>hypermedia as the engine of application state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dirty="0">
                <a:latin typeface="Liberation Sans" pitchFamily="18"/>
              </a:rPr>
              <a:t>Cacheable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CA" sz="2000" dirty="0">
                <a:latin typeface="Liberation Sans" pitchFamily="18"/>
              </a:rPr>
              <a:t>Code on demand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endParaRPr lang="en-CA"/>
          </a:p>
          <a:p>
            <a:pPr lvl="0"/>
            <a:endParaRPr lang="en-CA"/>
          </a:p>
        </p:txBody>
      </p:sp>
      <p:sp>
        <p:nvSpPr>
          <p:cNvPr id="4" name="Freeform: Shape 3"/>
          <p:cNvSpPr/>
          <p:nvPr/>
        </p:nvSpPr>
        <p:spPr>
          <a:xfrm>
            <a:off x="6263999" y="2015999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2376000" y="3384000"/>
            <a:ext cx="38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440" y="3160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40000" y="4045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2376000" y="3528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7056000" y="2232000"/>
            <a:ext cx="1728000" cy="21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2482560" y="4752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6000" y="4528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546560" y="5413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3" name="Straight Connector 12"/>
          <p:cNvSpPr/>
          <p:nvPr/>
        </p:nvSpPr>
        <p:spPr>
          <a:xfrm flipH="1">
            <a:off x="2482560" y="4896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2448000" y="21528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1440" y="1929599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512000" y="2814480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7" name="Straight Connector 16"/>
          <p:cNvSpPr/>
          <p:nvPr/>
        </p:nvSpPr>
        <p:spPr>
          <a:xfrm flipH="1">
            <a:off x="2448000" y="22968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8000" y="6133680"/>
            <a:ext cx="49874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Clients Manipulate Resources Managed by App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(products, photos, maps, blog posts, emails, ...)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endParaRPr lang="en-CA"/>
          </a:p>
          <a:p>
            <a:pPr lvl="0"/>
            <a:endParaRPr lang="en-CA"/>
          </a:p>
        </p:txBody>
      </p:sp>
      <p:sp>
        <p:nvSpPr>
          <p:cNvPr id="4" name="Freeform: Shape 3"/>
          <p:cNvSpPr/>
          <p:nvPr/>
        </p:nvSpPr>
        <p:spPr>
          <a:xfrm>
            <a:off x="6263999" y="2015999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2376000" y="3384000"/>
            <a:ext cx="38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000" y="2448000"/>
            <a:ext cx="2304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Request:  	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“What is the state of </a:t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?”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440" y="3160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40000" y="4045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2376000" y="3528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0960" y="3541679"/>
            <a:ext cx="258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[A 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representation of x]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7056360" y="2232360"/>
            <a:ext cx="1728000" cy="21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endParaRPr lang="en-CA"/>
          </a:p>
          <a:p>
            <a:pPr lvl="0"/>
            <a:endParaRPr lang="en-CA"/>
          </a:p>
        </p:txBody>
      </p:sp>
      <p:sp>
        <p:nvSpPr>
          <p:cNvPr id="4" name="Freeform: Shape 3"/>
          <p:cNvSpPr/>
          <p:nvPr/>
        </p:nvSpPr>
        <p:spPr>
          <a:xfrm>
            <a:off x="6263999" y="2015999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2376000" y="3384000"/>
            <a:ext cx="38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000" y="2520000"/>
            <a:ext cx="2304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Request:  	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“What is the state of </a:t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?”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440" y="3160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40000" y="4045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2376000" y="3528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0000" y="3541679"/>
            <a:ext cx="3168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[A 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representation of x]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(HTML, JPG, JSON, XML...)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5279" y="1309680"/>
            <a:ext cx="37591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URI identifies resource: e.g.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http://acme.com/products/bhz-2000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184000" y="1911960"/>
            <a:ext cx="72000" cy="680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056360" y="2232360"/>
            <a:ext cx="1728000" cy="21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endParaRPr lang="en-CA"/>
          </a:p>
          <a:p>
            <a:pPr lvl="0"/>
            <a:endParaRPr lang="en-CA"/>
          </a:p>
        </p:txBody>
      </p:sp>
      <p:sp>
        <p:nvSpPr>
          <p:cNvPr id="4" name="Freeform: Shape 3"/>
          <p:cNvSpPr/>
          <p:nvPr/>
        </p:nvSpPr>
        <p:spPr>
          <a:xfrm>
            <a:off x="6263999" y="2015999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2376000" y="3384000"/>
            <a:ext cx="38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000" y="2520000"/>
            <a:ext cx="25902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Request:  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PUT x [repr]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“Replace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with [repr]”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440" y="3160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40000" y="4045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2376000" y="3528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7056360" y="2232360"/>
            <a:ext cx="1728000" cy="21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76000" y="2951999"/>
            <a:ext cx="2376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728000" y="2808000"/>
            <a:ext cx="2880000" cy="31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256000" y="38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440000" y="3888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0" y="3397679"/>
            <a:ext cx="576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port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5328000" y="3888000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3671999"/>
            <a:ext cx="7200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440" y="3664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1440000" y="4031999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960" y="4045679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16000" y="4320000"/>
            <a:ext cx="792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5200" y="4392000"/>
            <a:ext cx="102203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Internet: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HTTP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TCP/IP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Routing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Straight Connector 1"/>
          <p:cNvSpPr/>
          <p:nvPr/>
        </p:nvSpPr>
        <p:spPr>
          <a:xfrm flipH="1">
            <a:off x="2376000" y="3528000"/>
            <a:ext cx="3672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endParaRPr lang="en-CA"/>
          </a:p>
          <a:p>
            <a:pPr lvl="0"/>
            <a:endParaRPr lang="en-CA"/>
          </a:p>
        </p:txBody>
      </p:sp>
      <p:sp>
        <p:nvSpPr>
          <p:cNvPr id="5" name="Freeform: Shape 4"/>
          <p:cNvSpPr/>
          <p:nvPr/>
        </p:nvSpPr>
        <p:spPr>
          <a:xfrm>
            <a:off x="6263999" y="2015999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2376000" y="3384000"/>
            <a:ext cx="3887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8000" y="1872000"/>
            <a:ext cx="2593080" cy="367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GET 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“What is the state of </a:t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?”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1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PUT x [repr]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“Change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to [repr]”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[repr]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(or 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PATCH x [repr]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“Change state of </a:t>
            </a:r>
            <a:r>
              <a:rPr lang="en-CA" sz="1800" b="0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(e.g. add to collection)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1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DELETE </a:t>
            </a:r>
            <a:r>
              <a:rPr lang="en-CA" sz="1800" b="1" i="1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“Delete x”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9440" y="3160800"/>
            <a:ext cx="1258559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440000" y="4045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056360" y="2232360"/>
            <a:ext cx="1728000" cy="21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000" y="6336000"/>
            <a:ext cx="4562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Create / Retrieve / Update / Delete (CRUD)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REST and MVC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703999" y="3744000"/>
            <a:ext cx="93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454160" y="2160000"/>
            <a:ext cx="1545839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8136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8352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5438160" y="2160000"/>
            <a:ext cx="1368000" cy="201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Create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Retrieve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Update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Delete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6806160" y="2376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510160" y="4608000"/>
            <a:ext cx="108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1" name="Straight Connector 10"/>
          <p:cNvSpPr/>
          <p:nvPr/>
        </p:nvSpPr>
        <p:spPr>
          <a:xfrm flipH="1">
            <a:off x="6806160" y="2520000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6086160" y="4248000"/>
            <a:ext cx="0" cy="360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2160" y="2232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1999" y="462168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5006160" y="2448000"/>
            <a:ext cx="4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5078160" y="4824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 dirty="0"/>
              <a:t>REST and MVC and </a:t>
            </a:r>
            <a:r>
              <a:rPr lang="en-CA" dirty="0" smtClean="0"/>
              <a:t>Web Framework</a:t>
            </a:r>
            <a:endParaRPr lang="en-CA" dirty="0"/>
          </a:p>
        </p:txBody>
      </p:sp>
      <p:sp>
        <p:nvSpPr>
          <p:cNvPr id="4" name="Freeform: Shape 3"/>
          <p:cNvSpPr/>
          <p:nvPr/>
        </p:nvSpPr>
        <p:spPr>
          <a:xfrm>
            <a:off x="7703999" y="3744000"/>
            <a:ext cx="93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343999" y="2160000"/>
            <a:ext cx="2520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8136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8352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5438160" y="2160000"/>
            <a:ext cx="1368000" cy="201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Create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Retrieve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Update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Delete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6806160" y="2376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510160" y="4608000"/>
            <a:ext cx="108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1" name="Straight Connector 10"/>
          <p:cNvSpPr/>
          <p:nvPr/>
        </p:nvSpPr>
        <p:spPr>
          <a:xfrm flipH="1">
            <a:off x="6806160" y="2520000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6086160" y="4248000"/>
            <a:ext cx="0" cy="360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2160" y="2232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1999" y="462168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5006160" y="2448000"/>
            <a:ext cx="4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5078160" y="4824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7454160" y="281736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8678160" y="280800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246160" y="2951999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8462160" y="302400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000" y="3707640"/>
            <a:ext cx="3600000" cy="828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– Define Resources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26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528000" y="3240000"/>
            <a:ext cx="3600000" cy="648000"/>
          </a:xfrm>
          <a:prstGeom prst="line">
            <a:avLst/>
          </a:prstGeom>
          <a:noFill/>
          <a:ln w="54720">
            <a:solidFill>
              <a:srgbClr val="DC23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200000" y="2592000"/>
            <a:ext cx="2592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54720">
            <a:solidFill>
              <a:srgbClr val="DC2300"/>
            </a:solidFill>
            <a:prstDash val="solid"/>
          </a:ln>
        </p:spPr>
        <p:txBody>
          <a:bodyPr vert="horz" wrap="none" lIns="117360" tIns="72360" rIns="117360" bIns="72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 dirty="0"/>
              <a:t>REST and MVC and </a:t>
            </a:r>
            <a:r>
              <a:rPr lang="en-CA" dirty="0" smtClean="0"/>
              <a:t>Web Framework</a:t>
            </a:r>
            <a:endParaRPr lang="en-CA" dirty="0"/>
          </a:p>
        </p:txBody>
      </p:sp>
      <p:sp>
        <p:nvSpPr>
          <p:cNvPr id="4" name="Freeform: Shape 3"/>
          <p:cNvSpPr/>
          <p:nvPr/>
        </p:nvSpPr>
        <p:spPr>
          <a:xfrm>
            <a:off x="7703999" y="3744000"/>
            <a:ext cx="93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343999" y="2160000"/>
            <a:ext cx="2520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Model: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Resources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8136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8352000" y="3311999"/>
            <a:ext cx="0" cy="43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5438160" y="2160000"/>
            <a:ext cx="1368000" cy="201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Create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Retrieve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Update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Delete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6806160" y="2376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510160" y="4608000"/>
            <a:ext cx="108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View</a:t>
            </a:r>
          </a:p>
        </p:txBody>
      </p:sp>
      <p:sp>
        <p:nvSpPr>
          <p:cNvPr id="11" name="Straight Connector 10"/>
          <p:cNvSpPr/>
          <p:nvPr/>
        </p:nvSpPr>
        <p:spPr>
          <a:xfrm flipH="1">
            <a:off x="6806160" y="2520000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6086160" y="4248000"/>
            <a:ext cx="0" cy="360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2160" y="2232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1999" y="4621680"/>
            <a:ext cx="1116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5006160" y="2448000"/>
            <a:ext cx="4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5078160" y="4824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7454160" y="2817360"/>
            <a:ext cx="792000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Post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8678160" y="2808000"/>
            <a:ext cx="1007999" cy="44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5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Comment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246160" y="2951999"/>
            <a:ext cx="216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8462160" y="3024000"/>
            <a:ext cx="21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000" y="3707640"/>
            <a:ext cx="3600000" cy="119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– Define Resources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2 – Generate the rest.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(skeleton + mapping)</a:t>
            </a:r>
          </a:p>
        </p:txBody>
      </p:sp>
      <p:sp>
        <p:nvSpPr>
          <p:cNvPr id="22" name="Straight Connector 21"/>
          <p:cNvSpPr/>
          <p:nvPr/>
        </p:nvSpPr>
        <p:spPr>
          <a:xfrm flipV="1">
            <a:off x="3528000" y="3384000"/>
            <a:ext cx="1512000" cy="1008000"/>
          </a:xfrm>
          <a:prstGeom prst="line">
            <a:avLst/>
          </a:prstGeom>
          <a:noFill/>
          <a:ln w="54720">
            <a:solidFill>
              <a:srgbClr val="DC23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5112000" y="2736000"/>
            <a:ext cx="1800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54720">
            <a:solidFill>
              <a:srgbClr val="DC2300"/>
            </a:solidFill>
            <a:prstDash val="solid"/>
          </a:ln>
        </p:spPr>
        <p:txBody>
          <a:bodyPr vert="horz" wrap="none" lIns="117360" tIns="72360" rIns="117360" bIns="72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184000" y="4464000"/>
            <a:ext cx="180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54720">
            <a:solidFill>
              <a:srgbClr val="DC2300"/>
            </a:solidFill>
            <a:prstDash val="solid"/>
          </a:ln>
        </p:spPr>
        <p:txBody>
          <a:bodyPr vert="horz" wrap="none" lIns="117360" tIns="72360" rIns="117360" bIns="72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3528000" y="4392000"/>
            <a:ext cx="1550160" cy="432000"/>
          </a:xfrm>
          <a:prstGeom prst="line">
            <a:avLst/>
          </a:prstGeom>
          <a:noFill/>
          <a:ln w="54720">
            <a:solidFill>
              <a:srgbClr val="DC23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76000" y="2951999"/>
            <a:ext cx="2376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728000" y="2808000"/>
            <a:ext cx="2880000" cy="31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256000" y="38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440000" y="3888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0" y="3397679"/>
            <a:ext cx="576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port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5328000" y="3888000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3671999"/>
            <a:ext cx="7200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1440000" y="4031999"/>
            <a:ext cx="3744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960" y="4045679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16000" y="4320000"/>
            <a:ext cx="792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1999" y="1469880"/>
            <a:ext cx="1642319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(1990's)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20000" y="3456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6552000" y="3311999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696000" y="3456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6840000" y="3600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6983999" y="3744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6840000" y="964080"/>
            <a:ext cx="115200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8320" y="1325880"/>
            <a:ext cx="8146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76000" y="2951999"/>
            <a:ext cx="2376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728000" y="2808000"/>
            <a:ext cx="2880000" cy="31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256000" y="38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440000" y="3888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0" y="3397679"/>
            <a:ext cx="576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port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5328000" y="3888000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3671999"/>
            <a:ext cx="7200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1440000" y="4031999"/>
            <a:ext cx="3744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960" y="4045679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16000" y="4320000"/>
            <a:ext cx="792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1999" y="1469880"/>
            <a:ext cx="1642319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(1990's)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20000" y="3456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6552000" y="3311999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696000" y="3456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6840000" y="3600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6983999" y="3744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</p:txBody>
      </p:sp>
      <p:sp>
        <p:nvSpPr>
          <p:cNvPr id="23" name="Freeform: Shape 22"/>
          <p:cNvSpPr/>
          <p:nvPr/>
        </p:nvSpPr>
        <p:spPr>
          <a:xfrm>
            <a:off x="1225800" y="4680000"/>
            <a:ext cx="375156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1 – </a:t>
            </a:r>
            <a:r>
              <a:rPr lang="en-CA" sz="18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Get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index.html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=&gt;</a:t>
            </a:r>
            <a:r>
              <a:rPr lang="en-CA" sz="1800" b="1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index.html</a:t>
            </a: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contains links: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2 – user sends: [get page2.html]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=&gt; page2 has new links...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84000" y="5544000"/>
            <a:ext cx="3600000" cy="936000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&lt;a href=”page1.html”&gt;click here&lt;/a&gt;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&lt;a href=”page2.html”&gt;or here&lt;/a&gt;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&lt;a href=”page3.html”&gt;or here !&lt;/a&gt;</a:t>
            </a:r>
          </a:p>
        </p:txBody>
      </p:sp>
      <p:sp>
        <p:nvSpPr>
          <p:cNvPr id="25" name="Straight Connector 24"/>
          <p:cNvSpPr/>
          <p:nvPr/>
        </p:nvSpPr>
        <p:spPr>
          <a:xfrm>
            <a:off x="6849360" y="964080"/>
            <a:ext cx="115200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7680" y="1325880"/>
            <a:ext cx="8146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76000" y="2951999"/>
            <a:ext cx="2376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728000" y="2808000"/>
            <a:ext cx="2880000" cy="31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256000" y="38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440000" y="3888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0" y="3397679"/>
            <a:ext cx="576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port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5328000" y="3888000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3671999"/>
            <a:ext cx="7200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1440000" y="4031999"/>
            <a:ext cx="3744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960" y="4045679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16000" y="4176000"/>
            <a:ext cx="792000" cy="576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720000" y="3456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6263999" y="3671999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code</a:t>
            </a:r>
          </a:p>
        </p:txBody>
      </p:sp>
      <p:sp>
        <p:nvSpPr>
          <p:cNvPr id="19" name="Straight Connector 18"/>
          <p:cNvSpPr/>
          <p:nvPr/>
        </p:nvSpPr>
        <p:spPr>
          <a:xfrm>
            <a:off x="7056000" y="4320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6983999" y="4464000"/>
            <a:ext cx="432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3960000" y="4104000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HTML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XML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JSON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...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4608000" y="4392000"/>
            <a:ext cx="1800000" cy="0"/>
          </a:xfrm>
          <a:prstGeom prst="line">
            <a:avLst/>
          </a:prstGeom>
          <a:noFill/>
          <a:ln w="76320">
            <a:solidFill>
              <a:srgbClr val="FF3333"/>
            </a:solidFill>
            <a:prstDash val="solid"/>
            <a:head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000" y="4477680"/>
            <a:ext cx="1082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generate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0000" y="4031999"/>
            <a:ext cx="476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+js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 txBox="1">
            <a:spLocks noGrp="1"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/>
        </p:spPr>
        <p:txBody>
          <a:bodyPr lIns="0" tIns="0" rIns="0" bIns="0" anchorCtr="0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t>SYSC4806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CA"/>
              <a:t>Anatomy of a Web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28000" y="2520000"/>
            <a:ext cx="324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Server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976000" y="2951999"/>
            <a:ext cx="2376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Web App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728000" y="2808000"/>
            <a:ext cx="2880000" cy="31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256000" y="38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440000" y="3888000"/>
            <a:ext cx="388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0" y="3397679"/>
            <a:ext cx="576000" cy="41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port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5328000" y="3888000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184000" y="3671999"/>
            <a:ext cx="72000" cy="144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4960" y="3541679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99" y="4549679"/>
            <a:ext cx="714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client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1440000" y="4031999"/>
            <a:ext cx="3744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960" y="4045679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response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16000" y="4176000"/>
            <a:ext cx="792000" cy="576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DB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6263999" y="3671999"/>
            <a:ext cx="7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code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7056000" y="4320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H="1">
            <a:off x="6983999" y="4464000"/>
            <a:ext cx="432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642" y="3687282"/>
            <a:ext cx="1258559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how to organize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Need to handle complex logic in a maintainable way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Patterns to the rescue again!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Martin Fowler’s (remember him?) Patterns of Enterprise Application Architecture has become the reference (though some of it is now dated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22" y="4590774"/>
            <a:ext cx="2146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Fowler relies on the traditional </a:t>
            </a:r>
            <a:r>
              <a:rPr lang="en-US" i="1" dirty="0"/>
              <a:t>three-tiered architecture: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/>
              <a:t>separation between presentation layer, domain layer, data source </a:t>
            </a:r>
            <a:r>
              <a:rPr lang="en-US" dirty="0" smtClean="0"/>
              <a:t>layer</a:t>
            </a:r>
          </a:p>
          <a:p>
            <a:pPr marL="1143000" lvl="1" indent="-457200">
              <a:buFont typeface="Arial" charset="0"/>
              <a:buChar char="•"/>
            </a:pPr>
            <a:endParaRPr lang="en-US" dirty="0"/>
          </a:p>
          <a:p>
            <a:pPr marL="1143000" lvl="1" indent="-457200">
              <a:buFont typeface="Arial" charset="0"/>
              <a:buChar char="•"/>
            </a:pPr>
            <a:endParaRPr lang="en-US" dirty="0" smtClean="0"/>
          </a:p>
          <a:p>
            <a:pPr marL="1143000" lvl="1" indent="-457200">
              <a:buFont typeface="Arial" charset="0"/>
              <a:buChar char="•"/>
            </a:pPr>
            <a:endParaRPr lang="en-US" dirty="0"/>
          </a:p>
          <a:p>
            <a:pPr marL="1143000" lvl="1" indent="-457200">
              <a:buFont typeface="Arial" charset="0"/>
              <a:buChar char="•"/>
            </a:pPr>
            <a:endParaRPr lang="en-US" dirty="0" smtClean="0"/>
          </a:p>
          <a:p>
            <a:pPr marL="1143000" lvl="1" indent="-457200">
              <a:buFont typeface="Arial" charset="0"/>
              <a:buChar char="•"/>
            </a:pPr>
            <a:endParaRPr lang="en-US" dirty="0" smtClean="0"/>
          </a:p>
          <a:p>
            <a:pPr marL="1143000" lvl="1" indent="-457200">
              <a:buFont typeface="Arial" charset="0"/>
              <a:buChar char="•"/>
            </a:pPr>
            <a:endParaRPr lang="en-US" dirty="0" smtClean="0"/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where does each live?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6426" y="1442626"/>
            <a:ext cx="5070302" cy="65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1274</Words>
  <Application>Microsoft Macintosh PowerPoint</Application>
  <PresentationFormat>Custom</PresentationFormat>
  <Paragraphs>859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DejaVu Sans</vt:lpstr>
      <vt:lpstr>Droid Sans Fallback</vt:lpstr>
      <vt:lpstr>FreeSans</vt:lpstr>
      <vt:lpstr>Liberation Sans</vt:lpstr>
      <vt:lpstr>Liberation Serif</vt:lpstr>
      <vt:lpstr>StarSymbol</vt:lpstr>
      <vt:lpstr>Arial</vt:lpstr>
      <vt:lpstr>Default</vt:lpstr>
      <vt:lpstr>Anatomy of a Web App</vt:lpstr>
      <vt:lpstr>Anatomy of a Web App</vt:lpstr>
      <vt:lpstr>Anatomy of a Web App</vt:lpstr>
      <vt:lpstr>Anatomy of a Web App</vt:lpstr>
      <vt:lpstr>Anatomy of a Web App</vt:lpstr>
      <vt:lpstr>Anatomy of a Web App</vt:lpstr>
      <vt:lpstr>Anatomy of a Web App</vt:lpstr>
      <vt:lpstr>The Problem: how to organize the code?</vt:lpstr>
      <vt:lpstr>Three-tiered architecture</vt:lpstr>
      <vt:lpstr>Organizing Domain Logic: “Transaction Script” vs “Domain Model”</vt:lpstr>
      <vt:lpstr>“Service Layer”</vt:lpstr>
      <vt:lpstr>“MVC”</vt:lpstr>
      <vt:lpstr>MVC example: My Blog</vt:lpstr>
      <vt:lpstr>MVC example: My Blog</vt:lpstr>
      <vt:lpstr>MVC example: My Blog</vt:lpstr>
      <vt:lpstr>MVC</vt:lpstr>
      <vt:lpstr>MVC</vt:lpstr>
      <vt:lpstr>MVC</vt:lpstr>
      <vt:lpstr>MVC</vt:lpstr>
      <vt:lpstr>MVC</vt:lpstr>
      <vt:lpstr>MVC</vt:lpstr>
      <vt:lpstr>MVC</vt:lpstr>
      <vt:lpstr>MVC</vt:lpstr>
      <vt:lpstr>Anatomy of a Web App:  Summary</vt:lpstr>
      <vt:lpstr>REST (REpresentational State Transfer)</vt:lpstr>
      <vt:lpstr>REST</vt:lpstr>
      <vt:lpstr>REST</vt:lpstr>
      <vt:lpstr>REST</vt:lpstr>
      <vt:lpstr>REST</vt:lpstr>
      <vt:lpstr>REST</vt:lpstr>
      <vt:lpstr>REST and MVC</vt:lpstr>
      <vt:lpstr>REST and MVC and Web Framework</vt:lpstr>
      <vt:lpstr>REST and MVC and Web Framework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Web App</dc:title>
  <cp:lastModifiedBy>Babak Esfandiari</cp:lastModifiedBy>
  <cp:revision>25</cp:revision>
  <dcterms:created xsi:type="dcterms:W3CDTF">2015-12-29T11:46:09Z</dcterms:created>
  <dcterms:modified xsi:type="dcterms:W3CDTF">2017-01-17T00:31:34Z</dcterms:modified>
</cp:coreProperties>
</file>