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matic SC"/>
      <p:regular r:id="rId38"/>
      <p:bold r:id="rId39"/>
    </p:embeddedFont>
    <p:embeddedFont>
      <p:font typeface="Source Code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20" Type="http://schemas.openxmlformats.org/officeDocument/2006/relationships/slide" Target="slides/slide15.xml"/><Relationship Id="rId42" Type="http://schemas.openxmlformats.org/officeDocument/2006/relationships/font" Target="fonts/SourceCodePro-italic.fntdata"/><Relationship Id="rId41" Type="http://schemas.openxmlformats.org/officeDocument/2006/relationships/font" Target="fonts/SourceCode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Code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maticSC-bold.fntdata"/><Relationship Id="rId16" Type="http://schemas.openxmlformats.org/officeDocument/2006/relationships/slide" Target="slides/slide11.xml"/><Relationship Id="rId38" Type="http://schemas.openxmlformats.org/officeDocument/2006/relationships/font" Target="fonts/AmaticS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c7c7ab5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c7c7ab5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parserXML : une erreur de malformation renverra une SAXException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c7c7ab5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c7c7ab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ec7c7ab5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ec7c7ab5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lors de la création du transformer, on vérifie que le xsl est fonctionnel (on a vérifié qu’il était bien formé d’un point de vue xml mais là on vérifie d’un point de vue xslt)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c7c7ab5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c7c7ab5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ec7c7ab5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ec7c7ab5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ne voit pas l’ensemble de XSLNONFONC mais l’essentiel est de voir que la racine a pour nom style au lieu de stylesheet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c7c7ab5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c7c7ab5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c7c7ab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c7c7ab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ec7c7ab5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ec7c7ab5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ec7c7ab5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ec7c7ab5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c7cb2f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c7cb2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c7c7ab5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c7c7ab5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c7cb2f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c7cb2f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ec7cb2f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ec7cb2f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c7cb2f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ec7cb2f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ec7cb2f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ec7cb2f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ec7cb2f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ec7cb2f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a un peu fait une surcharge pour avoir une forme de polymorphisme dans le projet, on avoue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ec7cb2f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ec7cb2f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ec7cb2f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ec7cb2f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Des tests sont implémentés pour cette classe, qui vérifient les succès, et l’erreur de type format. (on considère que les tests pour les autres types d’erreurs comme badlyformedXMLexception sont déjà gérés dans les tests des classes présentées précedemment)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c7cb2f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c7cb2f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ec7cb2f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ec7cb2f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utilisation de switch pour gérer le cas d’exécution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ec7cb2f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ec7cb2f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c7c7ab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ec7c7ab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ec7cb2f8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ec7cb2f8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ec7cb2f8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ec7cb2f8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1cbb5d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1cbb5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c7c7ab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c7c7ab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c7c7ab5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c7c7ab5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ec7c7ab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ec7c7ab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c7c7ab5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c7c7ab5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ec7c7ab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ec7c7ab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ec7c7ab5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ec7c7ab5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Vérification de l’existence et de la bonne formation des fichiers XML et XSLT à l’aide de la classe VerificationFichiers et de l’exception personnalisée BadlyFormedException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Projet JAVA : XSLT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fr"/>
              <a:t>PODER Solveig - REY Camille</a:t>
            </a:r>
            <a:endParaRPr/>
          </a:p>
          <a:p>
            <a:pPr indent="0" lvl="0" marL="0" rtl="0" algn="ctr">
              <a:spcBef>
                <a:spcPts val="0"/>
              </a:spcBef>
              <a:spcAft>
                <a:spcPts val="0"/>
              </a:spcAft>
              <a:buNone/>
            </a:pPr>
            <a:r>
              <a:rPr lang="fr"/>
              <a:t>M2 TAL IM, INALCO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VerificationFichiers (rapide présentation)</a:t>
            </a:r>
            <a:endParaRPr/>
          </a:p>
        </p:txBody>
      </p:sp>
      <p:pic>
        <p:nvPicPr>
          <p:cNvPr id="117" name="Google Shape;117;p22"/>
          <p:cNvPicPr preferRelativeResize="0"/>
          <p:nvPr/>
        </p:nvPicPr>
        <p:blipFill>
          <a:blip r:embed="rId3">
            <a:alphaModFix/>
          </a:blip>
          <a:stretch>
            <a:fillRect/>
          </a:stretch>
        </p:blipFill>
        <p:spPr>
          <a:xfrm>
            <a:off x="2156225" y="1278375"/>
            <a:ext cx="6832392" cy="3744850"/>
          </a:xfrm>
          <a:prstGeom prst="rect">
            <a:avLst/>
          </a:prstGeom>
          <a:noFill/>
          <a:ln>
            <a:noFill/>
          </a:ln>
        </p:spPr>
      </p:pic>
      <p:sp>
        <p:nvSpPr>
          <p:cNvPr id="118" name="Google Shape;118;p22"/>
          <p:cNvSpPr txBox="1"/>
          <p:nvPr/>
        </p:nvSpPr>
        <p:spPr>
          <a:xfrm>
            <a:off x="75025" y="1564500"/>
            <a:ext cx="1853700" cy="298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Source Code Pro"/>
                <a:ea typeface="Source Code Pro"/>
                <a:cs typeface="Source Code Pro"/>
                <a:sym typeface="Source Code Pro"/>
              </a:rPr>
              <a:t>2 méthodes :</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i="1" lang="fr">
                <a:latin typeface="Source Code Pro"/>
                <a:ea typeface="Source Code Pro"/>
                <a:cs typeface="Source Code Pro"/>
                <a:sym typeface="Source Code Pro"/>
              </a:rPr>
              <a:t>fichierExiste </a:t>
            </a:r>
            <a:r>
              <a:rPr lang="fr">
                <a:latin typeface="Source Code Pro"/>
                <a:ea typeface="Source Code Pro"/>
                <a:cs typeface="Source Code Pro"/>
                <a:sym typeface="Source Code Pro"/>
              </a:rPr>
              <a:t>renvoie True ou False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i="1" lang="fr">
                <a:latin typeface="Source Code Pro"/>
                <a:ea typeface="Source Code Pro"/>
                <a:cs typeface="Source Code Pro"/>
                <a:sym typeface="Source Code Pro"/>
              </a:rPr>
              <a:t>parserXML </a:t>
            </a:r>
            <a:r>
              <a:rPr lang="fr">
                <a:latin typeface="Source Code Pro"/>
                <a:ea typeface="Source Code Pro"/>
                <a:cs typeface="Source Code Pro"/>
                <a:sym typeface="Source Code Pro"/>
              </a:rPr>
              <a:t>renvoie un document parsé et lève une exception s’il n’y parvient pas</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Aperçu d’une classe d’exception personnalisée</a:t>
            </a:r>
            <a:endParaRPr/>
          </a:p>
        </p:txBody>
      </p:sp>
      <p:pic>
        <p:nvPicPr>
          <p:cNvPr id="124" name="Google Shape;124;p23"/>
          <p:cNvPicPr preferRelativeResize="0"/>
          <p:nvPr/>
        </p:nvPicPr>
        <p:blipFill>
          <a:blip r:embed="rId3">
            <a:alphaModFix/>
          </a:blip>
          <a:stretch>
            <a:fillRect/>
          </a:stretch>
        </p:blipFill>
        <p:spPr>
          <a:xfrm>
            <a:off x="1143000" y="1246250"/>
            <a:ext cx="6305550" cy="35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convertToPDF : génération du PDF</a:t>
            </a:r>
            <a:endParaRPr/>
          </a:p>
        </p:txBody>
      </p:sp>
      <p:pic>
        <p:nvPicPr>
          <p:cNvPr id="130" name="Google Shape;130;p24"/>
          <p:cNvPicPr preferRelativeResize="0"/>
          <p:nvPr/>
        </p:nvPicPr>
        <p:blipFill>
          <a:blip r:embed="rId3">
            <a:alphaModFix/>
          </a:blip>
          <a:stretch>
            <a:fillRect/>
          </a:stretch>
        </p:blipFill>
        <p:spPr>
          <a:xfrm>
            <a:off x="152400" y="2084450"/>
            <a:ext cx="8839202" cy="2851603"/>
          </a:xfrm>
          <a:prstGeom prst="rect">
            <a:avLst/>
          </a:prstGeom>
          <a:noFill/>
          <a:ln>
            <a:noFill/>
          </a:ln>
        </p:spPr>
      </p:pic>
      <p:sp>
        <p:nvSpPr>
          <p:cNvPr id="131" name="Google Shape;131;p24"/>
          <p:cNvSpPr txBox="1"/>
          <p:nvPr/>
        </p:nvSpPr>
        <p:spPr>
          <a:xfrm>
            <a:off x="152400" y="1058450"/>
            <a:ext cx="86130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t>Apache FOP (Formatting Objects Processor) :</a:t>
            </a:r>
            <a:r>
              <a:rPr lang="fr"/>
              <a:t> </a:t>
            </a:r>
            <a:endParaRPr/>
          </a:p>
          <a:p>
            <a:pPr indent="0" lvl="0" marL="0" rtl="0" algn="l">
              <a:spcBef>
                <a:spcPts val="0"/>
              </a:spcBef>
              <a:spcAft>
                <a:spcPts val="0"/>
              </a:spcAft>
              <a:buNone/>
            </a:pPr>
            <a:r>
              <a:rPr lang="fr"/>
              <a:t>application Java permettant de convertir du XSL-FO en PDF grâce à un processeur FO</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Création d’un objet </a:t>
            </a:r>
            <a:r>
              <a:rPr i="1" lang="fr"/>
              <a:t>Transformer </a:t>
            </a:r>
            <a:r>
              <a:rPr lang="fr"/>
              <a:t>auquel on associe une feuille de style et une pipeline FO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PDFGeneration : les tests JUnit</a:t>
            </a:r>
            <a:endParaRPr/>
          </a:p>
        </p:txBody>
      </p:sp>
      <p:sp>
        <p:nvSpPr>
          <p:cNvPr id="137" name="Google Shape;137;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Création d’un répertoire temporaire</a:t>
            </a:r>
            <a:r>
              <a:rPr lang="fr"/>
              <a:t> qui disparaît après les tests (les test génèrent des fichiers qu’on ne souhaite pas conserver)</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fr"/>
              <a:t>Tous les cas de figure testés :</a:t>
            </a:r>
            <a:endParaRPr b="1"/>
          </a:p>
          <a:p>
            <a:pPr indent="-342900" lvl="0" marL="457200" rtl="0" algn="l">
              <a:spcBef>
                <a:spcPts val="1200"/>
              </a:spcBef>
              <a:spcAft>
                <a:spcPts val="0"/>
              </a:spcAft>
              <a:buSzPts val="1800"/>
              <a:buChar char="-"/>
            </a:pPr>
            <a:r>
              <a:rPr lang="fr"/>
              <a:t>Fichiers ok : la génération se passe bien</a:t>
            </a:r>
            <a:endParaRPr/>
          </a:p>
          <a:p>
            <a:pPr indent="-342900" lvl="0" marL="457200" rtl="0" algn="l">
              <a:spcBef>
                <a:spcPts val="0"/>
              </a:spcBef>
              <a:spcAft>
                <a:spcPts val="0"/>
              </a:spcAft>
              <a:buSzPts val="1800"/>
              <a:buChar char="-"/>
            </a:pPr>
            <a:r>
              <a:rPr lang="fr"/>
              <a:t>Fichier XML qui n’existe pas (même test pour XSL)</a:t>
            </a:r>
            <a:endParaRPr/>
          </a:p>
          <a:p>
            <a:pPr indent="-342900" lvl="0" marL="457200" rtl="0" algn="l">
              <a:spcBef>
                <a:spcPts val="0"/>
              </a:spcBef>
              <a:spcAft>
                <a:spcPts val="0"/>
              </a:spcAft>
              <a:buSzPts val="1800"/>
              <a:buChar char="-"/>
            </a:pPr>
            <a:r>
              <a:rPr lang="fr"/>
              <a:t>Fichier XML mal formé (même test pour XSL)</a:t>
            </a:r>
            <a:endParaRPr/>
          </a:p>
          <a:p>
            <a:pPr indent="-342900" lvl="0" marL="457200" rtl="0" algn="l">
              <a:spcBef>
                <a:spcPts val="0"/>
              </a:spcBef>
              <a:spcAft>
                <a:spcPts val="0"/>
              </a:spcAft>
              <a:buSzPts val="1800"/>
              <a:buChar char="-"/>
            </a:pPr>
            <a:r>
              <a:rPr lang="fr"/>
              <a:t>Feuille XSL bien formée mais incorrecte (contenu XSL)</a:t>
            </a:r>
            <a:endParaRPr/>
          </a:p>
        </p:txBody>
      </p:sp>
      <p:pic>
        <p:nvPicPr>
          <p:cNvPr id="138" name="Google Shape;138;p25"/>
          <p:cNvPicPr preferRelativeResize="0"/>
          <p:nvPr/>
        </p:nvPicPr>
        <p:blipFill>
          <a:blip r:embed="rId3">
            <a:alphaModFix/>
          </a:blip>
          <a:stretch>
            <a:fillRect/>
          </a:stretch>
        </p:blipFill>
        <p:spPr>
          <a:xfrm>
            <a:off x="1897863" y="1990713"/>
            <a:ext cx="5476875" cy="58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Constantes utilisées pour les tests: classe ProjetConstantes</a:t>
            </a:r>
            <a:endParaRPr/>
          </a:p>
        </p:txBody>
      </p:sp>
      <p:pic>
        <p:nvPicPr>
          <p:cNvPr id="144" name="Google Shape;144;p26"/>
          <p:cNvPicPr preferRelativeResize="0"/>
          <p:nvPr/>
        </p:nvPicPr>
        <p:blipFill>
          <a:blip r:embed="rId3">
            <a:alphaModFix/>
          </a:blip>
          <a:stretch>
            <a:fillRect/>
          </a:stretch>
        </p:blipFill>
        <p:spPr>
          <a:xfrm>
            <a:off x="152400" y="2084450"/>
            <a:ext cx="8839201" cy="15502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Test JUnit : conversion réussie</a:t>
            </a:r>
            <a:endParaRPr/>
          </a:p>
        </p:txBody>
      </p:sp>
      <p:pic>
        <p:nvPicPr>
          <p:cNvPr id="150" name="Google Shape;150;p27"/>
          <p:cNvPicPr preferRelativeResize="0"/>
          <p:nvPr/>
        </p:nvPicPr>
        <p:blipFill>
          <a:blip r:embed="rId3">
            <a:alphaModFix/>
          </a:blip>
          <a:stretch>
            <a:fillRect/>
          </a:stretch>
        </p:blipFill>
        <p:spPr>
          <a:xfrm>
            <a:off x="332900" y="1762250"/>
            <a:ext cx="8520600" cy="3419201"/>
          </a:xfrm>
          <a:prstGeom prst="rect">
            <a:avLst/>
          </a:prstGeom>
          <a:noFill/>
          <a:ln>
            <a:noFill/>
          </a:ln>
        </p:spPr>
      </p:pic>
      <p:sp>
        <p:nvSpPr>
          <p:cNvPr id="151" name="Google Shape;151;p27"/>
          <p:cNvSpPr txBox="1"/>
          <p:nvPr/>
        </p:nvSpPr>
        <p:spPr>
          <a:xfrm>
            <a:off x="451000" y="1070450"/>
            <a:ext cx="78438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t>iText</a:t>
            </a:r>
            <a:r>
              <a:rPr lang="fr"/>
              <a:t> : bibliothèque logicielle qui fournit une interface de programmation partiellement à code source ouvert servant à créer et manipuler des documents PDF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Tests JUnit : fichiers inexistants ou mal formés</a:t>
            </a:r>
            <a:endParaRPr/>
          </a:p>
        </p:txBody>
      </p:sp>
      <p:sp>
        <p:nvSpPr>
          <p:cNvPr id="157" name="Google Shape;157;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chaque type de fichier (XML et XSLT) et chaque type d’erreur (FileNotFound et BadlyFormedXML):</a:t>
            </a:r>
            <a:endParaRPr/>
          </a:p>
          <a:p>
            <a:pPr indent="-342900" lvl="0" marL="457200" rtl="0" algn="l">
              <a:spcBef>
                <a:spcPts val="1200"/>
              </a:spcBef>
              <a:spcAft>
                <a:spcPts val="0"/>
              </a:spcAft>
              <a:buSzPts val="1800"/>
              <a:buChar char="-"/>
            </a:pPr>
            <a:r>
              <a:rPr lang="fr"/>
              <a:t>un test vérifie qu’aucun fichier de sortie n’a été créé</a:t>
            </a:r>
            <a:endParaRPr/>
          </a:p>
          <a:p>
            <a:pPr indent="-342900" lvl="0" marL="457200" rtl="0" algn="l">
              <a:spcBef>
                <a:spcPts val="0"/>
              </a:spcBef>
              <a:spcAft>
                <a:spcPts val="0"/>
              </a:spcAft>
              <a:buSzPts val="1800"/>
              <a:buChar char="-"/>
            </a:pPr>
            <a:r>
              <a:rPr lang="fr"/>
              <a:t>un test vérifie que l’exception souhaitée a été levée</a:t>
            </a:r>
            <a:endParaRPr/>
          </a:p>
          <a:p>
            <a:pPr indent="0" lvl="0" marL="0" rtl="0" algn="l">
              <a:spcBef>
                <a:spcPts val="1200"/>
              </a:spcBef>
              <a:spcAft>
                <a:spcPts val="0"/>
              </a:spcAft>
              <a:buNone/>
            </a:pPr>
            <a:r>
              <a:rPr lang="fr"/>
              <a:t>-&gt; 8 tests</a:t>
            </a:r>
            <a:endParaRPr/>
          </a:p>
          <a:p>
            <a:pPr indent="-342900" lvl="0" marL="457200" rtl="0" algn="l">
              <a:spcBef>
                <a:spcPts val="1200"/>
              </a:spcBef>
              <a:spcAft>
                <a:spcPts val="0"/>
              </a:spcAft>
              <a:buSzPts val="1800"/>
              <a:buChar char="+"/>
            </a:pPr>
            <a:r>
              <a:rPr lang="fr"/>
              <a:t>2 tests supplémentaires pour le cas où le fichier XSLT est correct d’un point de vue XML mais pas XSL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test : vérifier l’absence d’un fichier de sortie</a:t>
            </a:r>
            <a:endParaRPr/>
          </a:p>
        </p:txBody>
      </p:sp>
      <p:pic>
        <p:nvPicPr>
          <p:cNvPr id="163" name="Google Shape;163;p29"/>
          <p:cNvPicPr preferRelativeResize="0"/>
          <p:nvPr/>
        </p:nvPicPr>
        <p:blipFill>
          <a:blip r:embed="rId3">
            <a:alphaModFix/>
          </a:blip>
          <a:stretch>
            <a:fillRect/>
          </a:stretch>
        </p:blipFill>
        <p:spPr>
          <a:xfrm>
            <a:off x="1143000" y="1246250"/>
            <a:ext cx="6409454" cy="374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test : vérifier la levée de la bonne exception</a:t>
            </a:r>
            <a:endParaRPr/>
          </a:p>
        </p:txBody>
      </p:sp>
      <p:pic>
        <p:nvPicPr>
          <p:cNvPr id="169" name="Google Shape;169;p30"/>
          <p:cNvPicPr preferRelativeResize="0"/>
          <p:nvPr/>
        </p:nvPicPr>
        <p:blipFill>
          <a:blip r:embed="rId3">
            <a:alphaModFix/>
          </a:blip>
          <a:stretch>
            <a:fillRect/>
          </a:stretch>
        </p:blipFill>
        <p:spPr>
          <a:xfrm>
            <a:off x="457200" y="1551050"/>
            <a:ext cx="7705725" cy="296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FEUILLE XSLT Pour génération de html</a:t>
            </a:r>
            <a:endParaRPr/>
          </a:p>
        </p:txBody>
      </p:sp>
      <p:sp>
        <p:nvSpPr>
          <p:cNvPr id="175" name="Google Shape;17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1398374" y="1093849"/>
            <a:ext cx="6497575" cy="407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Sujet </a:t>
            </a:r>
            <a:r>
              <a:rPr lang="fr"/>
              <a:t>: Convertir des fichiers XML de la même structure que le fichier </a:t>
            </a:r>
            <a:r>
              <a:rPr i="1" lang="fr"/>
              <a:t>Bibliothèque </a:t>
            </a:r>
            <a:r>
              <a:rPr lang="fr"/>
              <a:t>de notre premier projet en fichiers HTML ou PDF grâce à des feuilles de style XSLT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fr"/>
              <a:t>2 étapes </a:t>
            </a:r>
            <a:r>
              <a:rPr lang="fr"/>
              <a:t>:</a:t>
            </a:r>
            <a:endParaRPr/>
          </a:p>
          <a:p>
            <a:pPr indent="-342900" lvl="0" marL="457200" rtl="0" algn="l">
              <a:spcBef>
                <a:spcPts val="1200"/>
              </a:spcBef>
              <a:spcAft>
                <a:spcPts val="0"/>
              </a:spcAft>
              <a:buSzPts val="1800"/>
              <a:buChar char="-"/>
            </a:pPr>
            <a:r>
              <a:rPr lang="fr"/>
              <a:t>Construction des feuilles XSLT</a:t>
            </a:r>
            <a:endParaRPr/>
          </a:p>
          <a:p>
            <a:pPr indent="-342900" lvl="0" marL="457200" rtl="0" algn="l">
              <a:spcBef>
                <a:spcPts val="0"/>
              </a:spcBef>
              <a:spcAft>
                <a:spcPts val="0"/>
              </a:spcAft>
              <a:buSzPts val="1800"/>
              <a:buChar char="-"/>
            </a:pPr>
            <a:r>
              <a:rPr lang="fr"/>
              <a:t>Construction du code Java qui applique ces feuilles aux fichiers XML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Résultat de la conversion</a:t>
            </a:r>
            <a:endParaRPr/>
          </a:p>
        </p:txBody>
      </p:sp>
      <p:pic>
        <p:nvPicPr>
          <p:cNvPr id="182" name="Google Shape;182;p32"/>
          <p:cNvPicPr preferRelativeResize="0"/>
          <p:nvPr/>
        </p:nvPicPr>
        <p:blipFill>
          <a:blip r:embed="rId3">
            <a:alphaModFix/>
          </a:blip>
          <a:stretch>
            <a:fillRect/>
          </a:stretch>
        </p:blipFill>
        <p:spPr>
          <a:xfrm>
            <a:off x="5129350" y="197200"/>
            <a:ext cx="3702950" cy="1205775"/>
          </a:xfrm>
          <a:prstGeom prst="rect">
            <a:avLst/>
          </a:prstGeom>
          <a:noFill/>
          <a:ln>
            <a:noFill/>
          </a:ln>
        </p:spPr>
      </p:pic>
      <p:sp>
        <p:nvSpPr>
          <p:cNvPr id="183" name="Google Shape;183;p32"/>
          <p:cNvSpPr txBox="1"/>
          <p:nvPr/>
        </p:nvSpPr>
        <p:spPr>
          <a:xfrm>
            <a:off x="1982850" y="1306700"/>
            <a:ext cx="2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highlight>
                  <a:schemeClr val="dk1"/>
                </a:highlight>
                <a:latin typeface="Source Code Pro"/>
                <a:ea typeface="Source Code Pro"/>
                <a:cs typeface="Source Code Pro"/>
                <a:sym typeface="Source Code Pro"/>
              </a:rPr>
              <a:t>Le tableau en</a:t>
            </a:r>
            <a:r>
              <a:rPr b="1" lang="fr">
                <a:highlight>
                  <a:schemeClr val="dk1"/>
                </a:highlight>
                <a:latin typeface="Source Code Pro"/>
                <a:ea typeface="Source Code Pro"/>
                <a:cs typeface="Source Code Pro"/>
                <a:sym typeface="Source Code Pro"/>
              </a:rPr>
              <a:t> HTML</a:t>
            </a:r>
            <a:endParaRPr b="1">
              <a:highlight>
                <a:schemeClr val="dk1"/>
              </a:highlight>
              <a:latin typeface="Source Code Pro"/>
              <a:ea typeface="Source Code Pro"/>
              <a:cs typeface="Source Code Pro"/>
              <a:sym typeface="Source Code Pro"/>
            </a:endParaRPr>
          </a:p>
        </p:txBody>
      </p:sp>
      <p:pic>
        <p:nvPicPr>
          <p:cNvPr id="184" name="Google Shape;184;p32"/>
          <p:cNvPicPr preferRelativeResize="0"/>
          <p:nvPr/>
        </p:nvPicPr>
        <p:blipFill>
          <a:blip r:embed="rId4">
            <a:alphaModFix/>
          </a:blip>
          <a:stretch>
            <a:fillRect/>
          </a:stretch>
        </p:blipFill>
        <p:spPr>
          <a:xfrm>
            <a:off x="1555534" y="1706900"/>
            <a:ext cx="6323867" cy="325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Conversion en HTML : le code Java</a:t>
            </a:r>
            <a:endParaRPr/>
          </a:p>
        </p:txBody>
      </p:sp>
      <p:sp>
        <p:nvSpPr>
          <p:cNvPr id="190" name="Google Shape;190;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Classe </a:t>
            </a:r>
            <a:r>
              <a:rPr b="1" i="1" lang="fr"/>
              <a:t>HTMLGeneration</a:t>
            </a:r>
            <a:r>
              <a:rPr i="1" lang="fr"/>
              <a:t> </a:t>
            </a:r>
            <a:r>
              <a:rPr i="1" lang="fr" sz="1400"/>
              <a:t>(fonctionnement similaire à PDFGeneration)</a:t>
            </a:r>
            <a:r>
              <a:rPr lang="fr"/>
              <a:t>:</a:t>
            </a:r>
            <a:endParaRPr/>
          </a:p>
          <a:p>
            <a:pPr indent="-342900" lvl="0" marL="457200" rtl="0" algn="l">
              <a:spcBef>
                <a:spcPts val="1200"/>
              </a:spcBef>
              <a:spcAft>
                <a:spcPts val="0"/>
              </a:spcAft>
              <a:buSzPts val="1800"/>
              <a:buChar char="-"/>
            </a:pPr>
            <a:r>
              <a:rPr lang="fr"/>
              <a:t>pas d’attributs ni de constructeur</a:t>
            </a:r>
            <a:endParaRPr/>
          </a:p>
          <a:p>
            <a:pPr indent="-342900" lvl="0" marL="457200" rtl="0" algn="l">
              <a:spcBef>
                <a:spcPts val="0"/>
              </a:spcBef>
              <a:spcAft>
                <a:spcPts val="0"/>
              </a:spcAft>
              <a:buSzPts val="1800"/>
              <a:buChar char="-"/>
            </a:pPr>
            <a:r>
              <a:rPr lang="fr"/>
              <a:t>contient uniquement une méthode (qui peut être appelée sans instancier un objet de classe) : </a:t>
            </a:r>
            <a:r>
              <a:rPr i="1" lang="fr"/>
              <a:t>convertToHtml</a:t>
            </a:r>
            <a:endParaRPr i="1"/>
          </a:p>
          <a:p>
            <a:pPr indent="0" lvl="0" marL="0" rtl="0" algn="l">
              <a:spcBef>
                <a:spcPts val="1200"/>
              </a:spcBef>
              <a:spcAft>
                <a:spcPts val="0"/>
              </a:spcAft>
              <a:buNone/>
            </a:pPr>
            <a:r>
              <a:rPr lang="fr"/>
              <a:t>La méthode </a:t>
            </a:r>
            <a:r>
              <a:rPr i="1" lang="fr"/>
              <a:t>convertToHtml </a:t>
            </a:r>
            <a:r>
              <a:rPr lang="fr"/>
              <a:t>prend </a:t>
            </a:r>
            <a:r>
              <a:rPr b="1" lang="fr"/>
              <a:t>3 paramètres</a:t>
            </a:r>
            <a:r>
              <a:rPr lang="fr"/>
              <a:t> :</a:t>
            </a:r>
            <a:endParaRPr/>
          </a:p>
          <a:p>
            <a:pPr indent="-342900" lvl="0" marL="457200" rtl="0" algn="l">
              <a:spcBef>
                <a:spcPts val="1200"/>
              </a:spcBef>
              <a:spcAft>
                <a:spcPts val="0"/>
              </a:spcAft>
              <a:buSzPts val="1800"/>
              <a:buChar char="-"/>
            </a:pPr>
            <a:r>
              <a:rPr lang="fr"/>
              <a:t>chemin du fichier XML à convertir</a:t>
            </a:r>
            <a:endParaRPr/>
          </a:p>
          <a:p>
            <a:pPr indent="-342900" lvl="0" marL="457200" rtl="0" algn="l">
              <a:spcBef>
                <a:spcPts val="0"/>
              </a:spcBef>
              <a:spcAft>
                <a:spcPts val="0"/>
              </a:spcAft>
              <a:buSzPts val="1800"/>
              <a:buChar char="-"/>
            </a:pPr>
            <a:r>
              <a:rPr lang="fr"/>
              <a:t>chemin de la feuille XSLT</a:t>
            </a:r>
            <a:endParaRPr/>
          </a:p>
          <a:p>
            <a:pPr indent="-342900" lvl="0" marL="457200" rtl="0" algn="l">
              <a:spcBef>
                <a:spcPts val="0"/>
              </a:spcBef>
              <a:spcAft>
                <a:spcPts val="0"/>
              </a:spcAft>
              <a:buSzPts val="1800"/>
              <a:buChar char="-"/>
            </a:pPr>
            <a:r>
              <a:rPr lang="fr"/>
              <a:t>chemin du fichier de sortie à générer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convertToHTML </a:t>
            </a:r>
            <a:endParaRPr/>
          </a:p>
        </p:txBody>
      </p:sp>
      <p:sp>
        <p:nvSpPr>
          <p:cNvPr id="196" name="Google Shape;196;p34"/>
          <p:cNvSpPr txBox="1"/>
          <p:nvPr/>
        </p:nvSpPr>
        <p:spPr>
          <a:xfrm>
            <a:off x="152400" y="1452913"/>
            <a:ext cx="8613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Mêmes vérifications / levées d’exceptions que pour convertToPDF</a:t>
            </a:r>
            <a:endParaRPr/>
          </a:p>
          <a:p>
            <a:pPr indent="-317500" lvl="0" marL="457200" rtl="0" algn="l">
              <a:spcBef>
                <a:spcPts val="0"/>
              </a:spcBef>
              <a:spcAft>
                <a:spcPts val="0"/>
              </a:spcAft>
              <a:buSzPts val="1400"/>
              <a:buChar char="-"/>
            </a:pPr>
            <a:r>
              <a:rPr lang="fr"/>
              <a:t>transformation similaire à convertToPdf </a:t>
            </a:r>
            <a:r>
              <a:rPr lang="fr" u="sng"/>
              <a:t>sans l’étape de la pipeline FO</a:t>
            </a:r>
            <a:r>
              <a:rPr lang="fr"/>
              <a:t> (utilisation d’un objet de la classe Transformer de javax)</a:t>
            </a:r>
            <a:endParaRPr/>
          </a:p>
        </p:txBody>
      </p:sp>
      <p:pic>
        <p:nvPicPr>
          <p:cNvPr id="197" name="Google Shape;197;p34"/>
          <p:cNvPicPr preferRelativeResize="0"/>
          <p:nvPr/>
        </p:nvPicPr>
        <p:blipFill>
          <a:blip r:embed="rId3">
            <a:alphaModFix/>
          </a:blip>
          <a:stretch>
            <a:fillRect/>
          </a:stretch>
        </p:blipFill>
        <p:spPr>
          <a:xfrm>
            <a:off x="118950" y="2427575"/>
            <a:ext cx="8679900" cy="18023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htmlGeneration : les tests JUnit</a:t>
            </a:r>
            <a:endParaRPr/>
          </a:p>
        </p:txBody>
      </p:sp>
      <p:sp>
        <p:nvSpPr>
          <p:cNvPr id="203" name="Google Shape;203;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Mêmes cas de figure testés que pour les tests de PDFGeneration.</a:t>
            </a:r>
            <a:r>
              <a:rPr lang="fr"/>
              <a:t> </a:t>
            </a:r>
            <a:endParaRPr/>
          </a:p>
          <a:p>
            <a:pPr indent="0" lvl="0" marL="0" rtl="0" algn="l">
              <a:spcBef>
                <a:spcPts val="1200"/>
              </a:spcBef>
              <a:spcAft>
                <a:spcPts val="0"/>
              </a:spcAft>
              <a:buNone/>
            </a:pPr>
            <a:r>
              <a:rPr lang="fr"/>
              <a:t>Pour vérifier le contenu de la sortie dans un cas succès : </a:t>
            </a:r>
            <a:endParaRPr/>
          </a:p>
          <a:p>
            <a:pPr indent="0" lvl="0" marL="0" rtl="0" algn="l">
              <a:spcBef>
                <a:spcPts val="1200"/>
              </a:spcBef>
              <a:spcAft>
                <a:spcPts val="1200"/>
              </a:spcAft>
              <a:buNone/>
            </a:pPr>
            <a:r>
              <a:t/>
            </a:r>
            <a:endParaRPr/>
          </a:p>
        </p:txBody>
      </p:sp>
      <p:pic>
        <p:nvPicPr>
          <p:cNvPr id="204" name="Google Shape;204;p35"/>
          <p:cNvPicPr preferRelativeResize="0"/>
          <p:nvPr/>
        </p:nvPicPr>
        <p:blipFill>
          <a:blip r:embed="rId3">
            <a:alphaModFix/>
          </a:blip>
          <a:stretch>
            <a:fillRect/>
          </a:stretch>
        </p:blipFill>
        <p:spPr>
          <a:xfrm>
            <a:off x="495300" y="2503575"/>
            <a:ext cx="8153400" cy="249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transformateurbibli</a:t>
            </a:r>
            <a:endParaRPr/>
          </a:p>
        </p:txBody>
      </p:sp>
      <p:sp>
        <p:nvSpPr>
          <p:cNvPr id="210" name="Google Shape;210;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Classe qui répond plus précisément à la consigne</a:t>
            </a:r>
            <a:endParaRPr/>
          </a:p>
          <a:p>
            <a:pPr indent="-342900" lvl="0" marL="457200" rtl="0" algn="l">
              <a:spcBef>
                <a:spcPts val="1200"/>
              </a:spcBef>
              <a:spcAft>
                <a:spcPts val="0"/>
              </a:spcAft>
              <a:buSzPts val="1800"/>
              <a:buChar char="-"/>
            </a:pPr>
            <a:r>
              <a:rPr lang="fr"/>
              <a:t>feuilles de style par défaut dans deux champs, modifiables avec setter en indiquant le chemin de la feuille à utiliser</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1" name="Google Shape;211;p36"/>
          <p:cNvPicPr preferRelativeResize="0"/>
          <p:nvPr/>
        </p:nvPicPr>
        <p:blipFill>
          <a:blip r:embed="rId3">
            <a:alphaModFix/>
          </a:blip>
          <a:stretch>
            <a:fillRect/>
          </a:stretch>
        </p:blipFill>
        <p:spPr>
          <a:xfrm>
            <a:off x="750088" y="2958113"/>
            <a:ext cx="7362825" cy="1876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transformateurbibli : methode convertxml</a:t>
            </a:r>
            <a:endParaRPr/>
          </a:p>
        </p:txBody>
      </p:sp>
      <p:sp>
        <p:nvSpPr>
          <p:cNvPr id="217" name="Google Shape;217;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méthode de conversion : convertXML</a:t>
            </a:r>
            <a:endParaRPr/>
          </a:p>
          <a:p>
            <a:pPr indent="-342900" lvl="0" marL="457200" rtl="0" algn="l">
              <a:spcBef>
                <a:spcPts val="0"/>
              </a:spcBef>
              <a:spcAft>
                <a:spcPts val="0"/>
              </a:spcAft>
              <a:buSzPts val="1800"/>
              <a:buChar char="-"/>
            </a:pPr>
            <a:r>
              <a:rPr lang="fr"/>
              <a:t>fait appel à convertToPdf ou convertToHtml en fonction du format en paramètre</a:t>
            </a:r>
            <a:endParaRPr/>
          </a:p>
          <a:p>
            <a:pPr indent="-342900" lvl="0" marL="457200" rtl="0" algn="l">
              <a:spcBef>
                <a:spcPts val="0"/>
              </a:spcBef>
              <a:spcAft>
                <a:spcPts val="0"/>
              </a:spcAft>
              <a:buSzPts val="1800"/>
              <a:buChar char="-"/>
            </a:pPr>
            <a:r>
              <a:rPr lang="fr"/>
              <a:t>extension rajoutée automatiquement</a:t>
            </a:r>
            <a:endParaRPr/>
          </a:p>
        </p:txBody>
      </p:sp>
      <p:pic>
        <p:nvPicPr>
          <p:cNvPr id="218" name="Google Shape;218;p37"/>
          <p:cNvPicPr preferRelativeResize="0"/>
          <p:nvPr/>
        </p:nvPicPr>
        <p:blipFill>
          <a:blip r:embed="rId3">
            <a:alphaModFix/>
          </a:blip>
          <a:stretch>
            <a:fillRect/>
          </a:stretch>
        </p:blipFill>
        <p:spPr>
          <a:xfrm>
            <a:off x="452425" y="2630625"/>
            <a:ext cx="8239125" cy="175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transformateurbibli : methode convertxml</a:t>
            </a:r>
            <a:endParaRPr/>
          </a:p>
        </p:txBody>
      </p:sp>
      <p:sp>
        <p:nvSpPr>
          <p:cNvPr id="224" name="Google Shape;224;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convertXML a 2 signatures (surcharge)</a:t>
            </a:r>
            <a:endParaRPr/>
          </a:p>
          <a:p>
            <a:pPr indent="-342900" lvl="0" marL="457200" rtl="0" algn="l">
              <a:spcBef>
                <a:spcPts val="0"/>
              </a:spcBef>
              <a:spcAft>
                <a:spcPts val="0"/>
              </a:spcAft>
              <a:buSzPts val="1800"/>
              <a:buChar char="-"/>
            </a:pPr>
            <a:r>
              <a:rPr lang="fr"/>
              <a:t>permet de ne pas préciser de sortie (elle est alors générée automatiquement par calque du nom du fichier d’entrée)</a:t>
            </a:r>
            <a:endParaRPr/>
          </a:p>
        </p:txBody>
      </p:sp>
      <p:pic>
        <p:nvPicPr>
          <p:cNvPr id="225" name="Google Shape;225;p38"/>
          <p:cNvPicPr preferRelativeResize="0"/>
          <p:nvPr/>
        </p:nvPicPr>
        <p:blipFill>
          <a:blip r:embed="rId3">
            <a:alphaModFix/>
          </a:blip>
          <a:stretch>
            <a:fillRect/>
          </a:stretch>
        </p:blipFill>
        <p:spPr>
          <a:xfrm>
            <a:off x="585788" y="2660400"/>
            <a:ext cx="7972425" cy="226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Exécution : le main </a:t>
            </a:r>
            <a:endParaRPr/>
          </a:p>
        </p:txBody>
      </p:sp>
      <p:sp>
        <p:nvSpPr>
          <p:cNvPr id="231" name="Google Shape;231;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fr"/>
              <a:t>dans la classe TransformateurBibli</a:t>
            </a:r>
            <a:endParaRPr/>
          </a:p>
          <a:p>
            <a:pPr indent="0" lvl="0" marL="457200" rtl="0" algn="l">
              <a:spcBef>
                <a:spcPts val="1200"/>
              </a:spcBef>
              <a:spcAft>
                <a:spcPts val="0"/>
              </a:spcAft>
              <a:buNone/>
            </a:pPr>
            <a:r>
              <a:rPr lang="fr"/>
              <a:t>plusieurs exécutions possibles : </a:t>
            </a:r>
            <a:endParaRPr/>
          </a:p>
          <a:p>
            <a:pPr indent="-317500" lvl="0" marL="457200" rtl="0" algn="l">
              <a:spcBef>
                <a:spcPts val="1200"/>
              </a:spcBef>
              <a:spcAft>
                <a:spcPts val="0"/>
              </a:spcAft>
              <a:buSzPts val="1400"/>
              <a:buChar char="-"/>
            </a:pPr>
            <a:r>
              <a:rPr lang="fr" sz="1400"/>
              <a:t>aucun argument : fichier d’entrée, format et fichier de sortie (optionnel) sont demandés à l’utilisateur</a:t>
            </a:r>
            <a:br>
              <a:rPr lang="fr" sz="1400"/>
            </a:br>
            <a:br>
              <a:rPr lang="fr" sz="1400"/>
            </a:br>
            <a:endParaRPr sz="1400"/>
          </a:p>
          <a:p>
            <a:pPr indent="-317500" lvl="0" marL="457200" rtl="0" algn="l">
              <a:spcBef>
                <a:spcPts val="0"/>
              </a:spcBef>
              <a:spcAft>
                <a:spcPts val="0"/>
              </a:spcAft>
              <a:buSzPts val="1400"/>
              <a:buChar char="-"/>
            </a:pPr>
            <a:r>
              <a:rPr lang="fr" sz="1400"/>
              <a:t>arguments en ligne de commande : fichier_entree format [fichier_sortie]</a:t>
            </a:r>
            <a:endParaRPr sz="1400"/>
          </a:p>
        </p:txBody>
      </p:sp>
      <p:pic>
        <p:nvPicPr>
          <p:cNvPr id="232" name="Google Shape;232;p39"/>
          <p:cNvPicPr preferRelativeResize="0"/>
          <p:nvPr/>
        </p:nvPicPr>
        <p:blipFill>
          <a:blip r:embed="rId3">
            <a:alphaModFix/>
          </a:blip>
          <a:stretch>
            <a:fillRect/>
          </a:stretch>
        </p:blipFill>
        <p:spPr>
          <a:xfrm>
            <a:off x="747525" y="2882775"/>
            <a:ext cx="5129225" cy="207550"/>
          </a:xfrm>
          <a:prstGeom prst="rect">
            <a:avLst/>
          </a:prstGeom>
          <a:noFill/>
          <a:ln>
            <a:noFill/>
          </a:ln>
        </p:spPr>
      </p:pic>
      <p:pic>
        <p:nvPicPr>
          <p:cNvPr id="233" name="Google Shape;233;p39"/>
          <p:cNvPicPr preferRelativeResize="0"/>
          <p:nvPr/>
        </p:nvPicPr>
        <p:blipFill>
          <a:blip r:embed="rId4">
            <a:alphaModFix/>
          </a:blip>
          <a:stretch>
            <a:fillRect/>
          </a:stretch>
        </p:blipFill>
        <p:spPr>
          <a:xfrm>
            <a:off x="694400" y="3658575"/>
            <a:ext cx="6787050" cy="207550"/>
          </a:xfrm>
          <a:prstGeom prst="rect">
            <a:avLst/>
          </a:prstGeom>
          <a:noFill/>
          <a:ln>
            <a:noFill/>
          </a:ln>
        </p:spPr>
      </p:pic>
      <p:pic>
        <p:nvPicPr>
          <p:cNvPr id="234" name="Google Shape;234;p39"/>
          <p:cNvPicPr preferRelativeResize="0"/>
          <p:nvPr/>
        </p:nvPicPr>
        <p:blipFill>
          <a:blip r:embed="rId5">
            <a:alphaModFix/>
          </a:blip>
          <a:stretch>
            <a:fillRect/>
          </a:stretch>
        </p:blipFill>
        <p:spPr>
          <a:xfrm>
            <a:off x="641225" y="4102875"/>
            <a:ext cx="8250113" cy="20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548175" y="71425"/>
            <a:ext cx="7639050" cy="500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1804738" y="1396800"/>
            <a:ext cx="5019675" cy="173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Répartition des tâches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Classe </a:t>
            </a:r>
            <a:r>
              <a:rPr i="1" lang="fr"/>
              <a:t>HTMLGeneration </a:t>
            </a:r>
            <a:r>
              <a:rPr lang="fr"/>
              <a:t>et feuille XSLT avec sortie HTML : </a:t>
            </a:r>
            <a:r>
              <a:rPr b="1" lang="fr"/>
              <a:t>Camille</a:t>
            </a:r>
            <a:endParaRPr b="1"/>
          </a:p>
          <a:p>
            <a:pPr indent="0" lvl="0" marL="0" rtl="0" algn="l">
              <a:spcBef>
                <a:spcPts val="1200"/>
              </a:spcBef>
              <a:spcAft>
                <a:spcPts val="0"/>
              </a:spcAft>
              <a:buNone/>
            </a:pPr>
            <a:r>
              <a:rPr lang="fr"/>
              <a:t>Classe </a:t>
            </a:r>
            <a:r>
              <a:rPr i="1" lang="fr"/>
              <a:t>PDFGeneration </a:t>
            </a:r>
            <a:r>
              <a:rPr lang="fr"/>
              <a:t>et feuille XSLT pour la sortie PDF : </a:t>
            </a:r>
            <a:r>
              <a:rPr b="1" lang="fr"/>
              <a:t>Solveig</a:t>
            </a:r>
            <a:endParaRPr b="1"/>
          </a:p>
          <a:p>
            <a:pPr indent="0" lvl="0" marL="0" rtl="0" algn="l">
              <a:spcBef>
                <a:spcPts val="1200"/>
              </a:spcBef>
              <a:spcAft>
                <a:spcPts val="0"/>
              </a:spcAft>
              <a:buNone/>
            </a:pPr>
            <a:r>
              <a:rPr lang="fr"/>
              <a:t>Autres classes Java (</a:t>
            </a:r>
            <a:r>
              <a:rPr i="1" lang="fr"/>
              <a:t>TransformateurBibli</a:t>
            </a:r>
            <a:r>
              <a:rPr lang="fr"/>
              <a:t>, </a:t>
            </a:r>
            <a:r>
              <a:rPr i="1" lang="fr"/>
              <a:t>VerificationFichiers</a:t>
            </a:r>
            <a:r>
              <a:rPr lang="fr"/>
              <a:t>, classes d’exceptions personnalisées et de tests unitaires) et javadoc : </a:t>
            </a:r>
            <a:r>
              <a:rPr b="1" lang="fr"/>
              <a:t>Camille et Solveig</a:t>
            </a:r>
            <a:r>
              <a:rPr lang="fr"/>
              <a:t> </a:t>
            </a:r>
            <a:endParaRPr/>
          </a:p>
          <a:p>
            <a:pPr indent="0" lvl="0" marL="0" rtl="0" algn="l">
              <a:spcBef>
                <a:spcPts val="1200"/>
              </a:spcBef>
              <a:spcAft>
                <a:spcPts val="120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Exemples d’exécution (ligne de commande)</a:t>
            </a:r>
            <a:endParaRPr/>
          </a:p>
        </p:txBody>
      </p:sp>
      <p:sp>
        <p:nvSpPr>
          <p:cNvPr id="250" name="Google Shape;250;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42"/>
          <p:cNvPicPr preferRelativeResize="0"/>
          <p:nvPr/>
        </p:nvPicPr>
        <p:blipFill>
          <a:blip r:embed="rId3">
            <a:alphaModFix/>
          </a:blip>
          <a:stretch>
            <a:fillRect/>
          </a:stretch>
        </p:blipFill>
        <p:spPr>
          <a:xfrm>
            <a:off x="311700" y="1228675"/>
            <a:ext cx="8520599" cy="333732"/>
          </a:xfrm>
          <a:prstGeom prst="rect">
            <a:avLst/>
          </a:prstGeom>
          <a:noFill/>
          <a:ln>
            <a:noFill/>
          </a:ln>
        </p:spPr>
      </p:pic>
      <p:pic>
        <p:nvPicPr>
          <p:cNvPr id="252" name="Google Shape;252;p42"/>
          <p:cNvPicPr preferRelativeResize="0"/>
          <p:nvPr/>
        </p:nvPicPr>
        <p:blipFill>
          <a:blip r:embed="rId4">
            <a:alphaModFix/>
          </a:blip>
          <a:stretch>
            <a:fillRect/>
          </a:stretch>
        </p:blipFill>
        <p:spPr>
          <a:xfrm>
            <a:off x="311700" y="1788200"/>
            <a:ext cx="8387620" cy="333725"/>
          </a:xfrm>
          <a:prstGeom prst="rect">
            <a:avLst/>
          </a:prstGeom>
          <a:noFill/>
          <a:ln>
            <a:noFill/>
          </a:ln>
        </p:spPr>
      </p:pic>
      <p:pic>
        <p:nvPicPr>
          <p:cNvPr id="253" name="Google Shape;253;p42"/>
          <p:cNvPicPr preferRelativeResize="0"/>
          <p:nvPr/>
        </p:nvPicPr>
        <p:blipFill>
          <a:blip r:embed="rId5">
            <a:alphaModFix/>
          </a:blip>
          <a:stretch>
            <a:fillRect/>
          </a:stretch>
        </p:blipFill>
        <p:spPr>
          <a:xfrm>
            <a:off x="311700" y="2347726"/>
            <a:ext cx="6323525" cy="2216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Exemples d’exécution (ERREURS)</a:t>
            </a:r>
            <a:endParaRPr/>
          </a:p>
          <a:p>
            <a:pPr indent="0" lvl="0" marL="0" rtl="0" algn="l">
              <a:spcBef>
                <a:spcPts val="0"/>
              </a:spcBef>
              <a:spcAft>
                <a:spcPts val="0"/>
              </a:spcAft>
              <a:buNone/>
            </a:pPr>
            <a:r>
              <a:t/>
            </a:r>
            <a:endParaRPr/>
          </a:p>
        </p:txBody>
      </p:sp>
      <p:sp>
        <p:nvSpPr>
          <p:cNvPr id="259" name="Google Shape;259;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43"/>
          <p:cNvPicPr preferRelativeResize="0"/>
          <p:nvPr/>
        </p:nvPicPr>
        <p:blipFill>
          <a:blip r:embed="rId3">
            <a:alphaModFix/>
          </a:blip>
          <a:stretch>
            <a:fillRect/>
          </a:stretch>
        </p:blipFill>
        <p:spPr>
          <a:xfrm>
            <a:off x="0" y="3343454"/>
            <a:ext cx="9144000" cy="670193"/>
          </a:xfrm>
          <a:prstGeom prst="rect">
            <a:avLst/>
          </a:prstGeom>
          <a:noFill/>
          <a:ln>
            <a:noFill/>
          </a:ln>
        </p:spPr>
      </p:pic>
      <p:pic>
        <p:nvPicPr>
          <p:cNvPr id="261" name="Google Shape;261;p43"/>
          <p:cNvPicPr preferRelativeResize="0"/>
          <p:nvPr/>
        </p:nvPicPr>
        <p:blipFill>
          <a:blip r:embed="rId4">
            <a:alphaModFix/>
          </a:blip>
          <a:stretch>
            <a:fillRect/>
          </a:stretch>
        </p:blipFill>
        <p:spPr>
          <a:xfrm>
            <a:off x="220300" y="1228675"/>
            <a:ext cx="8612000" cy="322950"/>
          </a:xfrm>
          <a:prstGeom prst="rect">
            <a:avLst/>
          </a:prstGeom>
          <a:noFill/>
          <a:ln>
            <a:noFill/>
          </a:ln>
        </p:spPr>
      </p:pic>
      <p:pic>
        <p:nvPicPr>
          <p:cNvPr id="262" name="Google Shape;262;p43"/>
          <p:cNvPicPr preferRelativeResize="0"/>
          <p:nvPr/>
        </p:nvPicPr>
        <p:blipFill>
          <a:blip r:embed="rId5">
            <a:alphaModFix/>
          </a:blip>
          <a:stretch>
            <a:fillRect/>
          </a:stretch>
        </p:blipFill>
        <p:spPr>
          <a:xfrm>
            <a:off x="220300" y="1827375"/>
            <a:ext cx="8612000" cy="350950"/>
          </a:xfrm>
          <a:prstGeom prst="rect">
            <a:avLst/>
          </a:prstGeom>
          <a:noFill/>
          <a:ln>
            <a:noFill/>
          </a:ln>
        </p:spPr>
      </p:pic>
      <p:pic>
        <p:nvPicPr>
          <p:cNvPr id="263" name="Google Shape;263;p43"/>
          <p:cNvPicPr preferRelativeResize="0"/>
          <p:nvPr/>
        </p:nvPicPr>
        <p:blipFill>
          <a:blip r:embed="rId6">
            <a:alphaModFix/>
          </a:blip>
          <a:stretch>
            <a:fillRect/>
          </a:stretch>
        </p:blipFill>
        <p:spPr>
          <a:xfrm>
            <a:off x="266000" y="2454075"/>
            <a:ext cx="8520600" cy="52740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781475" y="17707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Merci pour votre attention !</a:t>
            </a:r>
            <a:endParaRPr/>
          </a:p>
        </p:txBody>
      </p:sp>
      <p:sp>
        <p:nvSpPr>
          <p:cNvPr id="269" name="Google Shape;269;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Génération de PDF avec XSL-FO</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XSL-FO</a:t>
            </a:r>
            <a:r>
              <a:rPr lang="fr"/>
              <a:t> : eXtensible Stylesheet Language - Formatting Objects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V</a:t>
            </a:r>
            <a:r>
              <a:rPr lang="fr"/>
              <a:t>ocabulaire qui décrit les mises en forme de documents XML quel que soit le support : écran, papier, audio, etc</a:t>
            </a:r>
            <a:endParaRPr/>
          </a:p>
          <a:p>
            <a:pPr indent="0" lvl="0" marL="0" rtl="0" algn="l">
              <a:spcBef>
                <a:spcPts val="1200"/>
              </a:spcBef>
              <a:spcAft>
                <a:spcPts val="0"/>
              </a:spcAft>
              <a:buNone/>
            </a:pPr>
            <a:r>
              <a:rPr lang="fr"/>
              <a:t>XSL-FO crée un arbre d'aires où une aire est une zone d'affichage. 2 types d’aires : en bloc ou en ligne</a:t>
            </a:r>
            <a:endParaRPr/>
          </a:p>
          <a:p>
            <a:pPr indent="0" lvl="0" marL="0" rtl="0" algn="l">
              <a:spcBef>
                <a:spcPts val="1200"/>
              </a:spcBef>
              <a:spcAft>
                <a:spcPts val="1200"/>
              </a:spcAft>
              <a:buNone/>
            </a:pPr>
            <a:r>
              <a:rPr lang="fr"/>
              <a:t>Un processeur XSL-FO permet de générer les documents finaux.</a:t>
            </a:r>
            <a:endParaRPr/>
          </a:p>
        </p:txBody>
      </p:sp>
      <p:sp>
        <p:nvSpPr>
          <p:cNvPr id="76" name="Google Shape;76;p16"/>
          <p:cNvSpPr txBox="1"/>
          <p:nvPr/>
        </p:nvSpPr>
        <p:spPr>
          <a:xfrm>
            <a:off x="5818575" y="4789875"/>
            <a:ext cx="26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Source : Wikipedia</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Feuille XSL-FO : layouts</a:t>
            </a:r>
            <a:endParaRPr/>
          </a:p>
        </p:txBody>
      </p:sp>
      <p:pic>
        <p:nvPicPr>
          <p:cNvPr id="82" name="Google Shape;82;p17"/>
          <p:cNvPicPr preferRelativeResize="0"/>
          <p:nvPr/>
        </p:nvPicPr>
        <p:blipFill>
          <a:blip r:embed="rId3">
            <a:alphaModFix/>
          </a:blip>
          <a:stretch>
            <a:fillRect/>
          </a:stretch>
        </p:blipFill>
        <p:spPr>
          <a:xfrm>
            <a:off x="0" y="1246255"/>
            <a:ext cx="9144001" cy="3433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XSL-FO : séquence/flow/block</a:t>
            </a:r>
            <a:endParaRPr/>
          </a:p>
        </p:txBody>
      </p:sp>
      <p:sp>
        <p:nvSpPr>
          <p:cNvPr id="88" name="Google Shape;88;p18"/>
          <p:cNvSpPr txBox="1"/>
          <p:nvPr>
            <p:ph idx="1" type="body"/>
          </p:nvPr>
        </p:nvSpPr>
        <p:spPr>
          <a:xfrm>
            <a:off x="311700" y="1228675"/>
            <a:ext cx="34938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Contenu des pages détaillé dans la balise </a:t>
            </a:r>
            <a:r>
              <a:rPr b="1" lang="fr"/>
              <a:t>page-sequence</a:t>
            </a:r>
            <a:r>
              <a:rPr lang="fr"/>
              <a:t> appliquée au </a:t>
            </a:r>
            <a:r>
              <a:rPr b="1" lang="fr"/>
              <a:t>layout </a:t>
            </a:r>
            <a:r>
              <a:rPr i="1" lang="fr"/>
              <a:t>livres</a:t>
            </a:r>
            <a:endParaRPr i="1"/>
          </a:p>
          <a:p>
            <a:pPr indent="0" lvl="0" marL="0" rtl="0" algn="l">
              <a:spcBef>
                <a:spcPts val="1200"/>
              </a:spcBef>
              <a:spcAft>
                <a:spcPts val="0"/>
              </a:spcAft>
              <a:buNone/>
            </a:pPr>
            <a:r>
              <a:t/>
            </a:r>
            <a:endParaRPr i="1"/>
          </a:p>
          <a:p>
            <a:pPr indent="0" lvl="0" marL="0" rtl="0" algn="l">
              <a:spcBef>
                <a:spcPts val="1200"/>
              </a:spcBef>
              <a:spcAft>
                <a:spcPts val="1200"/>
              </a:spcAft>
              <a:buNone/>
            </a:pPr>
            <a:r>
              <a:rPr lang="fr"/>
              <a:t>Utilisation normale des éléments xsl:for-each, xsl:value-of, xsl:if, etc.</a:t>
            </a:r>
            <a:endParaRPr/>
          </a:p>
        </p:txBody>
      </p:sp>
      <p:pic>
        <p:nvPicPr>
          <p:cNvPr id="89" name="Google Shape;89;p18"/>
          <p:cNvPicPr preferRelativeResize="0"/>
          <p:nvPr/>
        </p:nvPicPr>
        <p:blipFill>
          <a:blip r:embed="rId3">
            <a:alphaModFix/>
          </a:blip>
          <a:stretch>
            <a:fillRect/>
          </a:stretch>
        </p:blipFill>
        <p:spPr>
          <a:xfrm>
            <a:off x="3925750" y="989075"/>
            <a:ext cx="5033700" cy="2185611"/>
          </a:xfrm>
          <a:prstGeom prst="rect">
            <a:avLst/>
          </a:prstGeom>
          <a:noFill/>
          <a:ln>
            <a:noFill/>
          </a:ln>
        </p:spPr>
      </p:pic>
      <p:pic>
        <p:nvPicPr>
          <p:cNvPr id="90" name="Google Shape;90;p18"/>
          <p:cNvPicPr preferRelativeResize="0"/>
          <p:nvPr/>
        </p:nvPicPr>
        <p:blipFill>
          <a:blip r:embed="rId4">
            <a:alphaModFix/>
          </a:blip>
          <a:stretch>
            <a:fillRect/>
          </a:stretch>
        </p:blipFill>
        <p:spPr>
          <a:xfrm>
            <a:off x="4791075" y="3407575"/>
            <a:ext cx="4296949" cy="139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Résultat de la conversion</a:t>
            </a:r>
            <a:endParaRPr/>
          </a:p>
        </p:txBody>
      </p:sp>
      <p:pic>
        <p:nvPicPr>
          <p:cNvPr id="96" name="Google Shape;96;p19"/>
          <p:cNvPicPr preferRelativeResize="0"/>
          <p:nvPr/>
        </p:nvPicPr>
        <p:blipFill>
          <a:blip r:embed="rId3">
            <a:alphaModFix/>
          </a:blip>
          <a:stretch>
            <a:fillRect/>
          </a:stretch>
        </p:blipFill>
        <p:spPr>
          <a:xfrm>
            <a:off x="3471863" y="1093850"/>
            <a:ext cx="4943475" cy="1609725"/>
          </a:xfrm>
          <a:prstGeom prst="rect">
            <a:avLst/>
          </a:prstGeom>
          <a:noFill/>
          <a:ln>
            <a:noFill/>
          </a:ln>
        </p:spPr>
      </p:pic>
      <p:sp>
        <p:nvSpPr>
          <p:cNvPr id="97" name="Google Shape;97;p19"/>
          <p:cNvSpPr txBox="1"/>
          <p:nvPr/>
        </p:nvSpPr>
        <p:spPr>
          <a:xfrm>
            <a:off x="621500" y="1446600"/>
            <a:ext cx="19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highlight>
                  <a:schemeClr val="dk1"/>
                </a:highlight>
                <a:latin typeface="Source Code Pro"/>
                <a:ea typeface="Source Code Pro"/>
                <a:cs typeface="Source Code Pro"/>
                <a:sym typeface="Source Code Pro"/>
              </a:rPr>
              <a:t>Un élément livre du document XML</a:t>
            </a:r>
            <a:endParaRPr b="1">
              <a:highlight>
                <a:schemeClr val="dk1"/>
              </a:highlight>
              <a:latin typeface="Source Code Pro"/>
              <a:ea typeface="Source Code Pro"/>
              <a:cs typeface="Source Code Pro"/>
              <a:sym typeface="Source Code Pro"/>
            </a:endParaRPr>
          </a:p>
        </p:txBody>
      </p:sp>
      <p:sp>
        <p:nvSpPr>
          <p:cNvPr id="98" name="Google Shape;98;p19"/>
          <p:cNvSpPr txBox="1"/>
          <p:nvPr/>
        </p:nvSpPr>
        <p:spPr>
          <a:xfrm>
            <a:off x="611975" y="3639725"/>
            <a:ext cx="19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highlight>
                  <a:schemeClr val="dk1"/>
                </a:highlight>
                <a:latin typeface="Source Code Pro"/>
                <a:ea typeface="Source Code Pro"/>
                <a:cs typeface="Source Code Pro"/>
                <a:sym typeface="Source Code Pro"/>
              </a:rPr>
              <a:t>Son rendu en PDF</a:t>
            </a:r>
            <a:endParaRPr b="1">
              <a:highlight>
                <a:schemeClr val="dk1"/>
              </a:highlight>
              <a:latin typeface="Source Code Pro"/>
              <a:ea typeface="Source Code Pro"/>
              <a:cs typeface="Source Code Pro"/>
              <a:sym typeface="Source Code Pro"/>
            </a:endParaRPr>
          </a:p>
        </p:txBody>
      </p:sp>
      <p:pic>
        <p:nvPicPr>
          <p:cNvPr id="99" name="Google Shape;99;p19"/>
          <p:cNvPicPr preferRelativeResize="0"/>
          <p:nvPr/>
        </p:nvPicPr>
        <p:blipFill>
          <a:blip r:embed="rId4">
            <a:alphaModFix/>
          </a:blip>
          <a:stretch>
            <a:fillRect/>
          </a:stretch>
        </p:blipFill>
        <p:spPr>
          <a:xfrm>
            <a:off x="2954075" y="2932175"/>
            <a:ext cx="6093022" cy="213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Conversion en PDF : le code Java</a:t>
            </a:r>
            <a:endParaRPr/>
          </a:p>
        </p:txBody>
      </p:sp>
      <p:sp>
        <p:nvSpPr>
          <p:cNvPr id="105" name="Google Shape;10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Classe </a:t>
            </a:r>
            <a:r>
              <a:rPr b="1" i="1" lang="fr"/>
              <a:t>PDFGeneration</a:t>
            </a:r>
            <a:r>
              <a:rPr i="1" lang="fr"/>
              <a:t> </a:t>
            </a:r>
            <a:r>
              <a:rPr lang="fr"/>
              <a:t>:</a:t>
            </a:r>
            <a:endParaRPr/>
          </a:p>
          <a:p>
            <a:pPr indent="-342900" lvl="0" marL="457200" rtl="0" algn="l">
              <a:spcBef>
                <a:spcPts val="1200"/>
              </a:spcBef>
              <a:spcAft>
                <a:spcPts val="0"/>
              </a:spcAft>
              <a:buSzPts val="1800"/>
              <a:buChar char="-"/>
            </a:pPr>
            <a:r>
              <a:rPr lang="fr"/>
              <a:t>pas d’attributs ni de constructeur</a:t>
            </a:r>
            <a:endParaRPr/>
          </a:p>
          <a:p>
            <a:pPr indent="-342900" lvl="0" marL="457200" rtl="0" algn="l">
              <a:spcBef>
                <a:spcPts val="0"/>
              </a:spcBef>
              <a:spcAft>
                <a:spcPts val="0"/>
              </a:spcAft>
              <a:buSzPts val="1800"/>
              <a:buChar char="-"/>
            </a:pPr>
            <a:r>
              <a:rPr lang="fr"/>
              <a:t>contient uniquement une méthode (qui peut être appelée sans instancier un objet de classe) : </a:t>
            </a:r>
            <a:r>
              <a:rPr i="1" lang="fr"/>
              <a:t>c</a:t>
            </a:r>
            <a:r>
              <a:rPr i="1" lang="fr"/>
              <a:t>onvertToPDF</a:t>
            </a:r>
            <a:endParaRPr i="1"/>
          </a:p>
          <a:p>
            <a:pPr indent="0" lvl="0" marL="0" rtl="0" algn="l">
              <a:spcBef>
                <a:spcPts val="1200"/>
              </a:spcBef>
              <a:spcAft>
                <a:spcPts val="0"/>
              </a:spcAft>
              <a:buNone/>
            </a:pPr>
            <a:r>
              <a:rPr lang="fr"/>
              <a:t>La méthode </a:t>
            </a:r>
            <a:r>
              <a:rPr i="1" lang="fr"/>
              <a:t>convertToPDF </a:t>
            </a:r>
            <a:r>
              <a:rPr lang="fr"/>
              <a:t>prend </a:t>
            </a:r>
            <a:r>
              <a:rPr b="1" lang="fr"/>
              <a:t>3 paramètres</a:t>
            </a:r>
            <a:r>
              <a:rPr lang="fr"/>
              <a:t> :</a:t>
            </a:r>
            <a:endParaRPr/>
          </a:p>
          <a:p>
            <a:pPr indent="-342900" lvl="0" marL="457200" rtl="0" algn="l">
              <a:spcBef>
                <a:spcPts val="1200"/>
              </a:spcBef>
              <a:spcAft>
                <a:spcPts val="0"/>
              </a:spcAft>
              <a:buSzPts val="1800"/>
              <a:buChar char="-"/>
            </a:pPr>
            <a:r>
              <a:rPr lang="fr"/>
              <a:t>chemin du fichier XML à convertir</a:t>
            </a:r>
            <a:endParaRPr/>
          </a:p>
          <a:p>
            <a:pPr indent="-342900" lvl="0" marL="457200" rtl="0" algn="l">
              <a:spcBef>
                <a:spcPts val="0"/>
              </a:spcBef>
              <a:spcAft>
                <a:spcPts val="0"/>
              </a:spcAft>
              <a:buSzPts val="1800"/>
              <a:buChar char="-"/>
            </a:pPr>
            <a:r>
              <a:rPr lang="fr"/>
              <a:t>chemin de la feuille XSLT</a:t>
            </a:r>
            <a:endParaRPr/>
          </a:p>
          <a:p>
            <a:pPr indent="-342900" lvl="0" marL="457200" rtl="0" algn="l">
              <a:spcBef>
                <a:spcPts val="0"/>
              </a:spcBef>
              <a:spcAft>
                <a:spcPts val="0"/>
              </a:spcAft>
              <a:buSzPts val="1800"/>
              <a:buChar char="-"/>
            </a:pPr>
            <a:r>
              <a:rPr lang="fr"/>
              <a:t>chemin du fichier de sortie à générer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convertToPDF : Vérification des fichiers</a:t>
            </a:r>
            <a:endParaRPr/>
          </a:p>
        </p:txBody>
      </p:sp>
      <p:pic>
        <p:nvPicPr>
          <p:cNvPr id="111" name="Google Shape;111;p21"/>
          <p:cNvPicPr preferRelativeResize="0"/>
          <p:nvPr/>
        </p:nvPicPr>
        <p:blipFill>
          <a:blip r:embed="rId3">
            <a:alphaModFix/>
          </a:blip>
          <a:stretch>
            <a:fillRect/>
          </a:stretch>
        </p:blipFill>
        <p:spPr>
          <a:xfrm>
            <a:off x="152400" y="1246250"/>
            <a:ext cx="8569097" cy="374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