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5" r:id="rId10"/>
    <p:sldId id="266" r:id="rId11"/>
    <p:sldId id="269" r:id="rId12"/>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92234C-ED03-C34E-B18A-2179D39B1EA8}" v="17" dt="2023-06-08T15:20:57.493"/>
  </p1510:revLst>
</p1510:revInfo>
</file>

<file path=ppt/tableStyles.xml><?xml version="1.0" encoding="utf-8"?>
<a:tblStyleLst xmlns:a="http://schemas.openxmlformats.org/drawingml/2006/main" def="{5C22544A-7EE6-4342-B048-85BDC9FD1C3A}">
  <a:tblStyle styleId="{5C22544A-7EE6-4342-B048-85BDC9FD1C3A}" styleName="Middels stil 2 – uthevin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64"/>
    <p:restoredTop sz="86420"/>
  </p:normalViewPr>
  <p:slideViewPr>
    <p:cSldViewPr snapToGrid="0">
      <p:cViewPr varScale="1">
        <p:scale>
          <a:sx n="93" d="100"/>
          <a:sy n="93" d="100"/>
        </p:scale>
        <p:origin x="232" y="54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6" d="100"/>
          <a:sy n="96" d="100"/>
        </p:scale>
        <p:origin x="368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97639D-846D-0646-9D17-CB077477A700}" type="datetimeFigureOut">
              <a:rPr lang="nb-NO" smtClean="0"/>
              <a:t>08.06.2023</a:t>
            </a:fld>
            <a:endParaRPr lang="nb-NO"/>
          </a:p>
        </p:txBody>
      </p:sp>
      <p:sp>
        <p:nvSpPr>
          <p:cNvPr id="4" name="Plassholder for lysbil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2D110-C464-1545-BBB8-4CC535515292}" type="slidenum">
              <a:rPr lang="nb-NO" smtClean="0"/>
              <a:t>‹#›</a:t>
            </a:fld>
            <a:endParaRPr lang="nb-NO"/>
          </a:p>
        </p:txBody>
      </p:sp>
    </p:spTree>
    <p:extLst>
      <p:ext uri="{BB962C8B-B14F-4D97-AF65-F5344CB8AC3E}">
        <p14:creationId xmlns:p14="http://schemas.microsoft.com/office/powerpoint/2010/main" val="3245485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Hva er mest interessant å snakke om?</a:t>
            </a:r>
          </a:p>
          <a:p>
            <a:r>
              <a:rPr lang="nb-NO" dirty="0"/>
              <a:t>Hvor viser jeg mest kompetanse?</a:t>
            </a:r>
          </a:p>
          <a:p>
            <a:r>
              <a:rPr lang="nb-NO" dirty="0"/>
              <a:t>Er det noe jeg kan snakke kjapt/overordnet om?</a:t>
            </a:r>
          </a:p>
          <a:p>
            <a:endParaRPr lang="nb-NO" dirty="0"/>
          </a:p>
          <a:p>
            <a:r>
              <a:rPr lang="nb-NO" dirty="0"/>
              <a:t>Vis begge programmene, det er nok enklest å snakke om </a:t>
            </a:r>
            <a:r>
              <a:rPr lang="nb-NO" dirty="0" err="1"/>
              <a:t>molar_masse</a:t>
            </a:r>
            <a:r>
              <a:rPr lang="nb-NO" dirty="0"/>
              <a:t>, men sett av tid til å også snakke om balansere likninger, delen av filen</a:t>
            </a:r>
          </a:p>
          <a:p>
            <a:endParaRPr lang="nb-NO" dirty="0"/>
          </a:p>
          <a:p>
            <a:endParaRPr lang="nb-NO" dirty="0"/>
          </a:p>
          <a:p>
            <a:r>
              <a:rPr lang="nb-NO" dirty="0"/>
              <a:t>Jeg har laget to programmer som tar i bruk noen av de samme funksjonene. Begge programmene er kjemirelaterte og hensikten er at de skal fungere som en slags Kjemi kalkulator. I det ene programmet regner jeg ut molar masse, ved å hente atommasse fra et datasett og legge de sammen. Jeg plotter også elektronegativitet mot atomnummer og atomradius mot atomnummer. Her er det også en funksjon som tar inn volum og masse og regner ut konsentrasjon.</a:t>
            </a:r>
          </a:p>
          <a:p>
            <a:endParaRPr lang="nb-NO" dirty="0"/>
          </a:p>
          <a:p>
            <a:r>
              <a:rPr lang="nb-NO" dirty="0"/>
              <a:t>I det andre programmet tas det inn en reaksjonslikning. Programmet regner ut koeffisientene til stoffene og returnerer den balanserte likningen. dette kunne vært gjort som en kode, men jeg tenkte det ville være ryddigere å ha funksjonene i et slags bibliotek, og ha programmet som regner ut den molare massen og programmet som balanserer reaksjonslikningen i separate filer slik at du du slipper å skrivet inn stoffet det skal regnes molar masse av når du for eksempel ønsker å balansere en reaksjonslikning</a:t>
            </a:r>
          </a:p>
          <a:p>
            <a:endParaRPr lang="nb-NO" dirty="0"/>
          </a:p>
        </p:txBody>
      </p:sp>
      <p:sp>
        <p:nvSpPr>
          <p:cNvPr id="4" name="Plassholder for lysbildenummer 3"/>
          <p:cNvSpPr>
            <a:spLocks noGrp="1"/>
          </p:cNvSpPr>
          <p:nvPr>
            <p:ph type="sldNum" sz="quarter" idx="5"/>
          </p:nvPr>
        </p:nvSpPr>
        <p:spPr/>
        <p:txBody>
          <a:bodyPr/>
          <a:lstStyle/>
          <a:p>
            <a:fld id="{2452D110-C464-1545-BBB8-4CC535515292}" type="slidenum">
              <a:rPr lang="nb-NO" smtClean="0"/>
              <a:t>1</a:t>
            </a:fld>
            <a:endParaRPr lang="nb-NO"/>
          </a:p>
        </p:txBody>
      </p:sp>
    </p:spTree>
    <p:extLst>
      <p:ext uri="{BB962C8B-B14F-4D97-AF65-F5344CB8AC3E}">
        <p14:creationId xmlns:p14="http://schemas.microsoft.com/office/powerpoint/2010/main" val="2121685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Programmet tar inn reaktanter og produkter fra brukeren på dette formatet. Deretter kjøres innputten fra brukeren gjennom </a:t>
            </a:r>
            <a:r>
              <a:rPr lang="nb-NO" dirty="0" err="1"/>
              <a:t>balanser_likning_input</a:t>
            </a:r>
            <a:r>
              <a:rPr lang="nb-NO" dirty="0"/>
              <a:t> funksjonen. Her </a:t>
            </a:r>
            <a:r>
              <a:rPr lang="nb-NO" dirty="0" err="1"/>
              <a:t>seppareres</a:t>
            </a:r>
            <a:r>
              <a:rPr lang="nb-NO" dirty="0"/>
              <a:t> reaktantene og settes som elementer i en liste, og det samme gjøres med produktene. Deretter settes lista med reaktanter og produkter inn i funksjonen </a:t>
            </a:r>
            <a:r>
              <a:rPr lang="nb-NO" dirty="0" err="1"/>
              <a:t>balanser_likning</a:t>
            </a:r>
            <a:r>
              <a:rPr lang="nb-NO" dirty="0"/>
              <a:t>() inne i denne funksjonen kalles </a:t>
            </a:r>
            <a:r>
              <a:rPr lang="nb-NO" dirty="0" err="1"/>
              <a:t>lag_list_dict</a:t>
            </a:r>
            <a:r>
              <a:rPr lang="nb-NO" dirty="0"/>
              <a:t>() funksjonen som igjen kaller </a:t>
            </a:r>
            <a:r>
              <a:rPr lang="nb-NO" dirty="0" err="1"/>
              <a:t>finn_symboler</a:t>
            </a:r>
            <a:r>
              <a:rPr lang="nb-NO" dirty="0"/>
              <a:t>() og </a:t>
            </a:r>
            <a:r>
              <a:rPr lang="nb-NO" dirty="0" err="1"/>
              <a:t>lag_dict</a:t>
            </a:r>
            <a:r>
              <a:rPr lang="nb-NO" dirty="0"/>
              <a:t>()</a:t>
            </a:r>
          </a:p>
          <a:p>
            <a:endParaRPr lang="nb-NO" dirty="0"/>
          </a:p>
          <a:p>
            <a:endParaRPr lang="nb-NO" dirty="0"/>
          </a:p>
          <a:p>
            <a:r>
              <a:rPr lang="nb-NO" dirty="0"/>
              <a:t>Senere i </a:t>
            </a:r>
            <a:r>
              <a:rPr lang="nb-NO" dirty="0" err="1"/>
              <a:t>balanser_likning</a:t>
            </a:r>
            <a:r>
              <a:rPr lang="nb-NO" dirty="0"/>
              <a:t>() kalles </a:t>
            </a:r>
            <a:r>
              <a:rPr lang="nb-NO" dirty="0" err="1"/>
              <a:t>balanser_likning_koeffisienter</a:t>
            </a:r>
            <a:r>
              <a:rPr lang="nb-NO" dirty="0"/>
              <a:t> som tar inn de to listene med </a:t>
            </a:r>
            <a:r>
              <a:rPr lang="nb-NO" dirty="0" err="1"/>
              <a:t>dictionary</a:t>
            </a:r>
            <a:r>
              <a:rPr lang="nb-NO" dirty="0"/>
              <a:t> som ble laget  med </a:t>
            </a:r>
            <a:r>
              <a:rPr lang="nb-NO" dirty="0" err="1"/>
              <a:t>lag_list_dict</a:t>
            </a:r>
            <a:r>
              <a:rPr lang="nb-NO" dirty="0"/>
              <a:t>() funksjonen. Her settes det opp et </a:t>
            </a:r>
            <a:r>
              <a:rPr lang="nb-NO" dirty="0" err="1"/>
              <a:t>likningsett</a:t>
            </a:r>
            <a:r>
              <a:rPr lang="nb-NO" dirty="0"/>
              <a:t> som settes inn i en matrise og ut kommer en mulig løsning av </a:t>
            </a:r>
            <a:r>
              <a:rPr lang="nb-NO" dirty="0" err="1"/>
              <a:t>likningsettet</a:t>
            </a:r>
            <a:endParaRPr lang="nb-NO" dirty="0"/>
          </a:p>
        </p:txBody>
      </p:sp>
      <p:sp>
        <p:nvSpPr>
          <p:cNvPr id="4" name="Plassholder for lysbildenummer 3"/>
          <p:cNvSpPr>
            <a:spLocks noGrp="1"/>
          </p:cNvSpPr>
          <p:nvPr>
            <p:ph type="sldNum" sz="quarter" idx="5"/>
          </p:nvPr>
        </p:nvSpPr>
        <p:spPr/>
        <p:txBody>
          <a:bodyPr/>
          <a:lstStyle/>
          <a:p>
            <a:fld id="{2452D110-C464-1545-BBB8-4CC535515292}" type="slidenum">
              <a:rPr lang="nb-NO" smtClean="0"/>
              <a:t>10</a:t>
            </a:fld>
            <a:endParaRPr lang="nb-NO"/>
          </a:p>
        </p:txBody>
      </p:sp>
    </p:spTree>
    <p:extLst>
      <p:ext uri="{BB962C8B-B14F-4D97-AF65-F5344CB8AC3E}">
        <p14:creationId xmlns:p14="http://schemas.microsoft.com/office/powerpoint/2010/main" val="1628725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Jeg tenkte å snakke om hvordan jeg bruker filbehandling, klasser og objekter, hvordan jeg finner den molare massen, snakke litt rundt plottene mine og forklare hvordan det andre </a:t>
            </a:r>
            <a:r>
              <a:rPr lang="nb-NO" dirty="0" err="1"/>
              <a:t>programmat</a:t>
            </a:r>
            <a:r>
              <a:rPr lang="nb-NO" dirty="0"/>
              <a:t> balanserer reaksjonslikninger</a:t>
            </a:r>
          </a:p>
        </p:txBody>
      </p:sp>
      <p:sp>
        <p:nvSpPr>
          <p:cNvPr id="4" name="Plassholder for lysbildenummer 3"/>
          <p:cNvSpPr>
            <a:spLocks noGrp="1"/>
          </p:cNvSpPr>
          <p:nvPr>
            <p:ph type="sldNum" sz="quarter" idx="5"/>
          </p:nvPr>
        </p:nvSpPr>
        <p:spPr/>
        <p:txBody>
          <a:bodyPr/>
          <a:lstStyle/>
          <a:p>
            <a:fld id="{2452D110-C464-1545-BBB8-4CC535515292}" type="slidenum">
              <a:rPr lang="nb-NO" smtClean="0"/>
              <a:t>2</a:t>
            </a:fld>
            <a:endParaRPr lang="nb-NO"/>
          </a:p>
        </p:txBody>
      </p:sp>
    </p:spTree>
    <p:extLst>
      <p:ext uri="{BB962C8B-B14F-4D97-AF65-F5344CB8AC3E}">
        <p14:creationId xmlns:p14="http://schemas.microsoft.com/office/powerpoint/2010/main" val="728955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Jeg fant en </a:t>
            </a:r>
            <a:r>
              <a:rPr lang="nb-NO" dirty="0" err="1"/>
              <a:t>csv</a:t>
            </a:r>
            <a:r>
              <a:rPr lang="nb-NO" dirty="0"/>
              <a:t> fil på </a:t>
            </a:r>
            <a:r>
              <a:rPr lang="nb-NO" dirty="0" err="1"/>
              <a:t>github</a:t>
            </a:r>
            <a:r>
              <a:rPr lang="nb-NO" dirty="0"/>
              <a:t> laget av </a:t>
            </a:r>
            <a:r>
              <a:rPr lang="nb-NO" dirty="0" err="1"/>
              <a:t>GoodmanSciences</a:t>
            </a:r>
            <a:r>
              <a:rPr lang="nb-NO" dirty="0"/>
              <a:t> som inneholder masse informasjon om grunnstoffene i periodesystemet. Her er det </a:t>
            </a:r>
            <a:r>
              <a:rPr lang="nb-NO" dirty="0" err="1"/>
              <a:t>blandt</a:t>
            </a:r>
            <a:r>
              <a:rPr lang="nb-NO" dirty="0"/>
              <a:t> annet grunnstoffenes navn, symboler, atommasse. For å hente ut disse dataene har jeg laget lister og for hver av radene i listene legger jeg til informasjonen fra de ulike kolonnene i listene. På denne måten blir indekseringen på listene lik slik at for eksempel symbol[1] matcher opp med navn[1]</a:t>
            </a:r>
          </a:p>
          <a:p>
            <a:endParaRPr lang="nb-NO" dirty="0"/>
          </a:p>
          <a:p>
            <a:r>
              <a:rPr lang="nb-NO" dirty="0" err="1"/>
              <a:t>https</a:t>
            </a:r>
            <a:r>
              <a:rPr lang="nb-NO" dirty="0"/>
              <a:t>://</a:t>
            </a:r>
            <a:r>
              <a:rPr lang="nb-NO" dirty="0" err="1"/>
              <a:t>gist.github.com</a:t>
            </a:r>
            <a:r>
              <a:rPr lang="nb-NO" dirty="0"/>
              <a:t>/</a:t>
            </a:r>
            <a:r>
              <a:rPr lang="nb-NO" dirty="0" err="1"/>
              <a:t>GoodmanSciences</a:t>
            </a:r>
            <a:r>
              <a:rPr lang="nb-NO" dirty="0"/>
              <a:t>/c2dd862cd38f21b0ad36b8f96b4bf1ee</a:t>
            </a:r>
          </a:p>
        </p:txBody>
      </p:sp>
      <p:sp>
        <p:nvSpPr>
          <p:cNvPr id="4" name="Plassholder for lysbildenummer 3"/>
          <p:cNvSpPr>
            <a:spLocks noGrp="1"/>
          </p:cNvSpPr>
          <p:nvPr>
            <p:ph type="sldNum" sz="quarter" idx="5"/>
          </p:nvPr>
        </p:nvSpPr>
        <p:spPr/>
        <p:txBody>
          <a:bodyPr/>
          <a:lstStyle/>
          <a:p>
            <a:fld id="{2452D110-C464-1545-BBB8-4CC535515292}" type="slidenum">
              <a:rPr lang="nb-NO" smtClean="0"/>
              <a:t>3</a:t>
            </a:fld>
            <a:endParaRPr lang="nb-NO"/>
          </a:p>
        </p:txBody>
      </p:sp>
    </p:spTree>
    <p:extLst>
      <p:ext uri="{BB962C8B-B14F-4D97-AF65-F5344CB8AC3E}">
        <p14:creationId xmlns:p14="http://schemas.microsoft.com/office/powerpoint/2010/main" val="2163998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Videre har jeg laget klassen Grunnstoffer som tar inn navn, symbol, atommasse og elektronegativitet. Denne klassen har en metode kalt </a:t>
            </a:r>
            <a:r>
              <a:rPr lang="nb-NO" dirty="0" err="1"/>
              <a:t>visInfo</a:t>
            </a:r>
            <a:r>
              <a:rPr lang="nb-NO" dirty="0"/>
              <a:t> som vil </a:t>
            </a:r>
            <a:r>
              <a:rPr lang="nb-NO" dirty="0" err="1"/>
              <a:t>printe</a:t>
            </a:r>
            <a:r>
              <a:rPr lang="nb-NO" dirty="0"/>
              <a:t> all informasjonen klassen har om det gitte grunnstoffet når den kalles</a:t>
            </a:r>
          </a:p>
          <a:p>
            <a:endParaRPr lang="nb-NO" dirty="0"/>
          </a:p>
          <a:p>
            <a:r>
              <a:rPr lang="nb-NO" dirty="0"/>
              <a:t>Nedenfor klassen har jeg laget en tom </a:t>
            </a:r>
            <a:r>
              <a:rPr lang="nb-NO" dirty="0" err="1"/>
              <a:t>dictionary</a:t>
            </a:r>
            <a:r>
              <a:rPr lang="nb-NO" dirty="0"/>
              <a:t> og med en forløkke lager jeg objekter av informasjonen i de ulike listene som jeg legger til i </a:t>
            </a:r>
            <a:r>
              <a:rPr lang="nb-NO" dirty="0" err="1"/>
              <a:t>dictionaryen</a:t>
            </a:r>
            <a:r>
              <a:rPr lang="nb-NO" dirty="0"/>
              <a:t>. På denne måten kan jeg hente informasjon ut av </a:t>
            </a:r>
            <a:r>
              <a:rPr lang="nb-NO" dirty="0" err="1"/>
              <a:t>dictionaryen</a:t>
            </a:r>
            <a:r>
              <a:rPr lang="nb-NO" dirty="0"/>
              <a:t> ved å bruke grunnstoffets symbol som </a:t>
            </a:r>
            <a:r>
              <a:rPr lang="nb-NO" dirty="0" err="1"/>
              <a:t>key</a:t>
            </a:r>
            <a:endParaRPr lang="nb-NO" dirty="0"/>
          </a:p>
          <a:p>
            <a:endParaRPr lang="nb-NO" dirty="0"/>
          </a:p>
          <a:p>
            <a:endParaRPr lang="nb-NO" dirty="0"/>
          </a:p>
          <a:p>
            <a:r>
              <a:rPr lang="nb-NO" dirty="0"/>
              <a:t>Klasser, objekter og </a:t>
            </a:r>
            <a:r>
              <a:rPr lang="nb-NO" dirty="0" err="1"/>
              <a:t>dictionarys</a:t>
            </a:r>
            <a:endParaRPr lang="nb-NO" dirty="0"/>
          </a:p>
        </p:txBody>
      </p:sp>
      <p:sp>
        <p:nvSpPr>
          <p:cNvPr id="4" name="Plassholder for lysbildenummer 3"/>
          <p:cNvSpPr>
            <a:spLocks noGrp="1"/>
          </p:cNvSpPr>
          <p:nvPr>
            <p:ph type="sldNum" sz="quarter" idx="5"/>
          </p:nvPr>
        </p:nvSpPr>
        <p:spPr/>
        <p:txBody>
          <a:bodyPr/>
          <a:lstStyle/>
          <a:p>
            <a:fld id="{2452D110-C464-1545-BBB8-4CC535515292}" type="slidenum">
              <a:rPr lang="nb-NO" smtClean="0"/>
              <a:t>4</a:t>
            </a:fld>
            <a:endParaRPr lang="nb-NO"/>
          </a:p>
        </p:txBody>
      </p:sp>
    </p:spTree>
    <p:extLst>
      <p:ext uri="{BB962C8B-B14F-4D97-AF65-F5344CB8AC3E}">
        <p14:creationId xmlns:p14="http://schemas.microsoft.com/office/powerpoint/2010/main" val="2043777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Funksjonen for å regne ut den molare masse fungerer slik at bruker skriver inn et molekyl som input. Ved hjelp av funksjonen </a:t>
            </a:r>
            <a:r>
              <a:rPr lang="nb-NO" dirty="0" err="1"/>
              <a:t>finn_symboler</a:t>
            </a:r>
            <a:r>
              <a:rPr lang="nb-NO" dirty="0"/>
              <a:t>() gjøres denne </a:t>
            </a:r>
            <a:r>
              <a:rPr lang="nb-NO" dirty="0" err="1"/>
              <a:t>stringen</a:t>
            </a:r>
            <a:r>
              <a:rPr lang="nb-NO" dirty="0"/>
              <a:t> om til en liste som ser slik ut [‘</a:t>
            </a:r>
            <a:r>
              <a:rPr lang="nb-NO" dirty="0" err="1"/>
              <a:t>Ca</a:t>
            </a:r>
            <a:r>
              <a:rPr lang="nb-NO" dirty="0"/>
              <a:t>’, ‘Cl’, ‘2’] denne lista gjøres om til [’</a:t>
            </a:r>
            <a:r>
              <a:rPr lang="nb-NO" dirty="0" err="1"/>
              <a:t>Ca</a:t>
            </a:r>
            <a:r>
              <a:rPr lang="nb-NO" dirty="0"/>
              <a:t>’, ‘Cl’, ‘Cl’] ved hjelp av funksjonen </a:t>
            </a:r>
            <a:r>
              <a:rPr lang="nb-NO" dirty="0" err="1"/>
              <a:t>finn_grunnstoffer</a:t>
            </a:r>
            <a:r>
              <a:rPr lang="nb-NO" dirty="0"/>
              <a:t>(). Dette er lista som settes inn i </a:t>
            </a:r>
            <a:r>
              <a:rPr lang="nb-NO" dirty="0" err="1"/>
              <a:t>molarMasse</a:t>
            </a:r>
            <a:r>
              <a:rPr lang="nb-NO" dirty="0"/>
              <a:t> funksjonen. Forløkka itererer gjennom lista og for hver av grunnstoffene hentes grunnstoffets atommasse ut og legges til den molare massen.</a:t>
            </a:r>
          </a:p>
        </p:txBody>
      </p:sp>
      <p:sp>
        <p:nvSpPr>
          <p:cNvPr id="4" name="Plassholder for lysbildenummer 3"/>
          <p:cNvSpPr>
            <a:spLocks noGrp="1"/>
          </p:cNvSpPr>
          <p:nvPr>
            <p:ph type="sldNum" sz="quarter" idx="5"/>
          </p:nvPr>
        </p:nvSpPr>
        <p:spPr/>
        <p:txBody>
          <a:bodyPr/>
          <a:lstStyle/>
          <a:p>
            <a:fld id="{2452D110-C464-1545-BBB8-4CC535515292}" type="slidenum">
              <a:rPr lang="nb-NO" smtClean="0"/>
              <a:t>5</a:t>
            </a:fld>
            <a:endParaRPr lang="nb-NO"/>
          </a:p>
        </p:txBody>
      </p:sp>
    </p:spTree>
    <p:extLst>
      <p:ext uri="{BB962C8B-B14F-4D97-AF65-F5344CB8AC3E}">
        <p14:creationId xmlns:p14="http://schemas.microsoft.com/office/powerpoint/2010/main" val="2647783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Her har jeg brukt subplot slik at jeg kunne plotte de to plottene under hverandre. i der øverste plottet ser dere at jeg har plottet elektronegativitet mot atomnummer. I plotte under her jeg justert plottet slik at alle gravene plottes oppå hverandre. med dette ser vi at elektronegativiteten øker mot høyre oppover i periodesystemet</a:t>
            </a:r>
          </a:p>
        </p:txBody>
      </p:sp>
      <p:sp>
        <p:nvSpPr>
          <p:cNvPr id="4" name="Plassholder for lysbildenummer 3"/>
          <p:cNvSpPr>
            <a:spLocks noGrp="1"/>
          </p:cNvSpPr>
          <p:nvPr>
            <p:ph type="sldNum" sz="quarter" idx="5"/>
          </p:nvPr>
        </p:nvSpPr>
        <p:spPr/>
        <p:txBody>
          <a:bodyPr/>
          <a:lstStyle/>
          <a:p>
            <a:fld id="{2452D110-C464-1545-BBB8-4CC535515292}" type="slidenum">
              <a:rPr lang="nb-NO" smtClean="0"/>
              <a:t>6</a:t>
            </a:fld>
            <a:endParaRPr lang="nb-NO"/>
          </a:p>
        </p:txBody>
      </p:sp>
    </p:spTree>
    <p:extLst>
      <p:ext uri="{BB962C8B-B14F-4D97-AF65-F5344CB8AC3E}">
        <p14:creationId xmlns:p14="http://schemas.microsoft.com/office/powerpoint/2010/main" val="4109225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Her har jeg plottet atomradius mot atomnummer. Og her ser vi at atomradiusen avtar mot høyre i periodesystemet og er størst i gruppe 1. dette kan være fordi elektronegativiteten øker mot høyre i periodesystemet, og at atomer som ikke ønsker å gi fra seg elektroner trekker hardere på elektronene sine enn atomer som er glade for å gi fra seg elektroner </a:t>
            </a:r>
          </a:p>
        </p:txBody>
      </p:sp>
      <p:sp>
        <p:nvSpPr>
          <p:cNvPr id="4" name="Plassholder for lysbildenummer 3"/>
          <p:cNvSpPr>
            <a:spLocks noGrp="1"/>
          </p:cNvSpPr>
          <p:nvPr>
            <p:ph type="sldNum" sz="quarter" idx="5"/>
          </p:nvPr>
        </p:nvSpPr>
        <p:spPr/>
        <p:txBody>
          <a:bodyPr/>
          <a:lstStyle/>
          <a:p>
            <a:fld id="{2452D110-C464-1545-BBB8-4CC535515292}" type="slidenum">
              <a:rPr lang="nb-NO" smtClean="0"/>
              <a:t>7</a:t>
            </a:fld>
            <a:endParaRPr lang="nb-NO"/>
          </a:p>
        </p:txBody>
      </p:sp>
    </p:spTree>
    <p:extLst>
      <p:ext uri="{BB962C8B-B14F-4D97-AF65-F5344CB8AC3E}">
        <p14:creationId xmlns:p14="http://schemas.microsoft.com/office/powerpoint/2010/main" val="4028367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2452D110-C464-1545-BBB8-4CC535515292}" type="slidenum">
              <a:rPr lang="nb-NO" smtClean="0"/>
              <a:t>8</a:t>
            </a:fld>
            <a:endParaRPr lang="nb-NO"/>
          </a:p>
        </p:txBody>
      </p:sp>
    </p:spTree>
    <p:extLst>
      <p:ext uri="{BB962C8B-B14F-4D97-AF65-F5344CB8AC3E}">
        <p14:creationId xmlns:p14="http://schemas.microsoft.com/office/powerpoint/2010/main" val="3951972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I denne koden gjenbruker jeg noen av funksjonene som benyttes i molar masse programmet. Jeg bruker for eksempel </a:t>
            </a:r>
            <a:r>
              <a:rPr lang="nb-NO" dirty="0" err="1"/>
              <a:t>finn_symboler</a:t>
            </a:r>
            <a:r>
              <a:rPr lang="nb-NO" dirty="0"/>
              <a:t> </a:t>
            </a:r>
            <a:r>
              <a:rPr lang="nb-NO" dirty="0" err="1"/>
              <a:t>omigjen</a:t>
            </a:r>
            <a:endParaRPr lang="nb-NO" dirty="0"/>
          </a:p>
        </p:txBody>
      </p:sp>
      <p:sp>
        <p:nvSpPr>
          <p:cNvPr id="4" name="Plassholder for lysbildenummer 3"/>
          <p:cNvSpPr>
            <a:spLocks noGrp="1"/>
          </p:cNvSpPr>
          <p:nvPr>
            <p:ph type="sldNum" sz="quarter" idx="5"/>
          </p:nvPr>
        </p:nvSpPr>
        <p:spPr/>
        <p:txBody>
          <a:bodyPr/>
          <a:lstStyle/>
          <a:p>
            <a:fld id="{2452D110-C464-1545-BBB8-4CC535515292}" type="slidenum">
              <a:rPr lang="nb-NO" smtClean="0"/>
              <a:t>9</a:t>
            </a:fld>
            <a:endParaRPr lang="nb-NO"/>
          </a:p>
        </p:txBody>
      </p:sp>
    </p:spTree>
    <p:extLst>
      <p:ext uri="{BB962C8B-B14F-4D97-AF65-F5344CB8AC3E}">
        <p14:creationId xmlns:p14="http://schemas.microsoft.com/office/powerpoint/2010/main" val="3897195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C92A17CC-CA80-B1EE-8702-BFCFAF79EC4A}"/>
              </a:ext>
            </a:extLst>
          </p:cNvPr>
          <p:cNvSpPr>
            <a:spLocks noGrp="1"/>
          </p:cNvSpPr>
          <p:nvPr>
            <p:ph type="ctrTitle"/>
          </p:nvPr>
        </p:nvSpPr>
        <p:spPr>
          <a:xfrm>
            <a:off x="1524000" y="1122363"/>
            <a:ext cx="9144000" cy="2387600"/>
          </a:xfrm>
        </p:spPr>
        <p:txBody>
          <a:bodyPr anchor="b"/>
          <a:lstStyle>
            <a:lvl1pPr algn="ctr">
              <a:defRPr sz="6000"/>
            </a:lvl1pPr>
          </a:lstStyle>
          <a:p>
            <a:r>
              <a:rPr lang="nb-NO"/>
              <a:t>Klikk for å redigere tittelstil</a:t>
            </a:r>
          </a:p>
        </p:txBody>
      </p:sp>
      <p:sp>
        <p:nvSpPr>
          <p:cNvPr id="3" name="Undertittel 2">
            <a:extLst>
              <a:ext uri="{FF2B5EF4-FFF2-40B4-BE49-F238E27FC236}">
                <a16:creationId xmlns:a16="http://schemas.microsoft.com/office/drawing/2014/main" id="{B9A47D01-966D-5866-A5E1-FF0B28485C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b-NO"/>
              <a:t>Klikk for å redigere undertittelstil i malen</a:t>
            </a:r>
          </a:p>
        </p:txBody>
      </p:sp>
      <p:sp>
        <p:nvSpPr>
          <p:cNvPr id="4" name="Plassholder for dato 3">
            <a:extLst>
              <a:ext uri="{FF2B5EF4-FFF2-40B4-BE49-F238E27FC236}">
                <a16:creationId xmlns:a16="http://schemas.microsoft.com/office/drawing/2014/main" id="{3AFFE949-4179-9470-3617-571E31602FDE}"/>
              </a:ext>
            </a:extLst>
          </p:cNvPr>
          <p:cNvSpPr>
            <a:spLocks noGrp="1"/>
          </p:cNvSpPr>
          <p:nvPr>
            <p:ph type="dt" sz="half" idx="10"/>
          </p:nvPr>
        </p:nvSpPr>
        <p:spPr/>
        <p:txBody>
          <a:bodyPr/>
          <a:lstStyle/>
          <a:p>
            <a:fld id="{A4DCE1E3-6FC0-4446-9858-C67B8828BC15}" type="datetimeFigureOut">
              <a:rPr lang="nb-NO" smtClean="0"/>
              <a:t>08.06.2023</a:t>
            </a:fld>
            <a:endParaRPr lang="nb-NO"/>
          </a:p>
        </p:txBody>
      </p:sp>
      <p:sp>
        <p:nvSpPr>
          <p:cNvPr id="5" name="Plassholder for bunntekst 4">
            <a:extLst>
              <a:ext uri="{FF2B5EF4-FFF2-40B4-BE49-F238E27FC236}">
                <a16:creationId xmlns:a16="http://schemas.microsoft.com/office/drawing/2014/main" id="{A93D12F9-A35B-030B-E10A-17AF032B9314}"/>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B46163F4-52BA-228B-B629-82B134860BD3}"/>
              </a:ext>
            </a:extLst>
          </p:cNvPr>
          <p:cNvSpPr>
            <a:spLocks noGrp="1"/>
          </p:cNvSpPr>
          <p:nvPr>
            <p:ph type="sldNum" sz="quarter" idx="12"/>
          </p:nvPr>
        </p:nvSpPr>
        <p:spPr/>
        <p:txBody>
          <a:bodyPr/>
          <a:lstStyle/>
          <a:p>
            <a:fld id="{6D992EC0-E624-1448-B7EF-BABB191A7274}" type="slidenum">
              <a:rPr lang="nb-NO" smtClean="0"/>
              <a:t>‹#›</a:t>
            </a:fld>
            <a:endParaRPr lang="nb-NO"/>
          </a:p>
        </p:txBody>
      </p:sp>
    </p:spTree>
    <p:extLst>
      <p:ext uri="{BB962C8B-B14F-4D97-AF65-F5344CB8AC3E}">
        <p14:creationId xmlns:p14="http://schemas.microsoft.com/office/powerpoint/2010/main" val="1607849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148A8F4-BBF4-E22B-A0BB-EC21CE8B5985}"/>
              </a:ext>
            </a:extLst>
          </p:cNvPr>
          <p:cNvSpPr>
            <a:spLocks noGrp="1"/>
          </p:cNvSpPr>
          <p:nvPr>
            <p:ph type="title"/>
          </p:nvPr>
        </p:nvSpPr>
        <p:spPr/>
        <p:txBody>
          <a:bodyPr/>
          <a:lstStyle/>
          <a:p>
            <a:r>
              <a:rPr lang="nb-NO"/>
              <a:t>Klikk for å redigere tittelstil</a:t>
            </a:r>
          </a:p>
        </p:txBody>
      </p:sp>
      <p:sp>
        <p:nvSpPr>
          <p:cNvPr id="3" name="Plassholder for loddrett tekst 2">
            <a:extLst>
              <a:ext uri="{FF2B5EF4-FFF2-40B4-BE49-F238E27FC236}">
                <a16:creationId xmlns:a16="http://schemas.microsoft.com/office/drawing/2014/main" id="{0539F6B3-FFF4-9AD7-E425-6314CDCB7743}"/>
              </a:ext>
            </a:extLst>
          </p:cNvPr>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6BF6C375-1780-7B89-33F3-29B22E4F27B8}"/>
              </a:ext>
            </a:extLst>
          </p:cNvPr>
          <p:cNvSpPr>
            <a:spLocks noGrp="1"/>
          </p:cNvSpPr>
          <p:nvPr>
            <p:ph type="dt" sz="half" idx="10"/>
          </p:nvPr>
        </p:nvSpPr>
        <p:spPr/>
        <p:txBody>
          <a:bodyPr/>
          <a:lstStyle/>
          <a:p>
            <a:fld id="{A4DCE1E3-6FC0-4446-9858-C67B8828BC15}" type="datetimeFigureOut">
              <a:rPr lang="nb-NO" smtClean="0"/>
              <a:t>08.06.2023</a:t>
            </a:fld>
            <a:endParaRPr lang="nb-NO"/>
          </a:p>
        </p:txBody>
      </p:sp>
      <p:sp>
        <p:nvSpPr>
          <p:cNvPr id="5" name="Plassholder for bunntekst 4">
            <a:extLst>
              <a:ext uri="{FF2B5EF4-FFF2-40B4-BE49-F238E27FC236}">
                <a16:creationId xmlns:a16="http://schemas.microsoft.com/office/drawing/2014/main" id="{47B2C7AC-4EE1-8DF7-107B-122552FFC1D3}"/>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BC30048C-DCA0-F484-0DE9-B5AAB9E71C28}"/>
              </a:ext>
            </a:extLst>
          </p:cNvPr>
          <p:cNvSpPr>
            <a:spLocks noGrp="1"/>
          </p:cNvSpPr>
          <p:nvPr>
            <p:ph type="sldNum" sz="quarter" idx="12"/>
          </p:nvPr>
        </p:nvSpPr>
        <p:spPr/>
        <p:txBody>
          <a:bodyPr/>
          <a:lstStyle/>
          <a:p>
            <a:fld id="{6D992EC0-E624-1448-B7EF-BABB191A7274}" type="slidenum">
              <a:rPr lang="nb-NO" smtClean="0"/>
              <a:t>‹#›</a:t>
            </a:fld>
            <a:endParaRPr lang="nb-NO"/>
          </a:p>
        </p:txBody>
      </p:sp>
    </p:spTree>
    <p:extLst>
      <p:ext uri="{BB962C8B-B14F-4D97-AF65-F5344CB8AC3E}">
        <p14:creationId xmlns:p14="http://schemas.microsoft.com/office/powerpoint/2010/main" val="3314628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a:extLst>
              <a:ext uri="{FF2B5EF4-FFF2-40B4-BE49-F238E27FC236}">
                <a16:creationId xmlns:a16="http://schemas.microsoft.com/office/drawing/2014/main" id="{91B344DC-EA34-C47F-0EE1-152DC8E6FE74}"/>
              </a:ext>
            </a:extLst>
          </p:cNvPr>
          <p:cNvSpPr>
            <a:spLocks noGrp="1"/>
          </p:cNvSpPr>
          <p:nvPr>
            <p:ph type="title" orient="vert"/>
          </p:nvPr>
        </p:nvSpPr>
        <p:spPr>
          <a:xfrm>
            <a:off x="8724900" y="365125"/>
            <a:ext cx="2628900" cy="5811838"/>
          </a:xfrm>
        </p:spPr>
        <p:txBody>
          <a:bodyPr vert="eaVert"/>
          <a:lstStyle/>
          <a:p>
            <a:r>
              <a:rPr lang="nb-NO"/>
              <a:t>Klikk for å redigere tittelstil</a:t>
            </a:r>
          </a:p>
        </p:txBody>
      </p:sp>
      <p:sp>
        <p:nvSpPr>
          <p:cNvPr id="3" name="Plassholder for loddrett tekst 2">
            <a:extLst>
              <a:ext uri="{FF2B5EF4-FFF2-40B4-BE49-F238E27FC236}">
                <a16:creationId xmlns:a16="http://schemas.microsoft.com/office/drawing/2014/main" id="{1FC25395-0069-5F9E-C43E-2AE9179CF57A}"/>
              </a:ext>
            </a:extLst>
          </p:cNvPr>
          <p:cNvSpPr>
            <a:spLocks noGrp="1"/>
          </p:cNvSpPr>
          <p:nvPr>
            <p:ph type="body" orient="vert" idx="1"/>
          </p:nvPr>
        </p:nvSpPr>
        <p:spPr>
          <a:xfrm>
            <a:off x="838200" y="365125"/>
            <a:ext cx="7734300" cy="5811838"/>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A711AA4A-23EF-03D6-7230-21EF83204A0E}"/>
              </a:ext>
            </a:extLst>
          </p:cNvPr>
          <p:cNvSpPr>
            <a:spLocks noGrp="1"/>
          </p:cNvSpPr>
          <p:nvPr>
            <p:ph type="dt" sz="half" idx="10"/>
          </p:nvPr>
        </p:nvSpPr>
        <p:spPr/>
        <p:txBody>
          <a:bodyPr/>
          <a:lstStyle/>
          <a:p>
            <a:fld id="{A4DCE1E3-6FC0-4446-9858-C67B8828BC15}" type="datetimeFigureOut">
              <a:rPr lang="nb-NO" smtClean="0"/>
              <a:t>08.06.2023</a:t>
            </a:fld>
            <a:endParaRPr lang="nb-NO"/>
          </a:p>
        </p:txBody>
      </p:sp>
      <p:sp>
        <p:nvSpPr>
          <p:cNvPr id="5" name="Plassholder for bunntekst 4">
            <a:extLst>
              <a:ext uri="{FF2B5EF4-FFF2-40B4-BE49-F238E27FC236}">
                <a16:creationId xmlns:a16="http://schemas.microsoft.com/office/drawing/2014/main" id="{01C3E0A3-A754-C9F6-30E5-0E527B7F002E}"/>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661A5D16-BE23-A755-421F-DDDE00CBFD94}"/>
              </a:ext>
            </a:extLst>
          </p:cNvPr>
          <p:cNvSpPr>
            <a:spLocks noGrp="1"/>
          </p:cNvSpPr>
          <p:nvPr>
            <p:ph type="sldNum" sz="quarter" idx="12"/>
          </p:nvPr>
        </p:nvSpPr>
        <p:spPr/>
        <p:txBody>
          <a:bodyPr/>
          <a:lstStyle/>
          <a:p>
            <a:fld id="{6D992EC0-E624-1448-B7EF-BABB191A7274}" type="slidenum">
              <a:rPr lang="nb-NO" smtClean="0"/>
              <a:t>‹#›</a:t>
            </a:fld>
            <a:endParaRPr lang="nb-NO"/>
          </a:p>
        </p:txBody>
      </p:sp>
    </p:spTree>
    <p:extLst>
      <p:ext uri="{BB962C8B-B14F-4D97-AF65-F5344CB8AC3E}">
        <p14:creationId xmlns:p14="http://schemas.microsoft.com/office/powerpoint/2010/main" val="624195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C06D5D5-36A3-C50C-37EA-6951037D3582}"/>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F4B05213-72D2-A3D9-3DF5-4602745D80A3}"/>
              </a:ext>
            </a:extLst>
          </p:cNvPr>
          <p:cNvSpPr>
            <a:spLocks noGrp="1"/>
          </p:cNvSpPr>
          <p:nvPr>
            <p:ph idx="1"/>
          </p:nvPr>
        </p:nvSpPr>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FE6BAF10-450A-4788-13C6-08E62BBDC136}"/>
              </a:ext>
            </a:extLst>
          </p:cNvPr>
          <p:cNvSpPr>
            <a:spLocks noGrp="1"/>
          </p:cNvSpPr>
          <p:nvPr>
            <p:ph type="dt" sz="half" idx="10"/>
          </p:nvPr>
        </p:nvSpPr>
        <p:spPr/>
        <p:txBody>
          <a:bodyPr/>
          <a:lstStyle/>
          <a:p>
            <a:fld id="{A4DCE1E3-6FC0-4446-9858-C67B8828BC15}" type="datetimeFigureOut">
              <a:rPr lang="nb-NO" smtClean="0"/>
              <a:t>08.06.2023</a:t>
            </a:fld>
            <a:endParaRPr lang="nb-NO"/>
          </a:p>
        </p:txBody>
      </p:sp>
      <p:sp>
        <p:nvSpPr>
          <p:cNvPr id="5" name="Plassholder for bunntekst 4">
            <a:extLst>
              <a:ext uri="{FF2B5EF4-FFF2-40B4-BE49-F238E27FC236}">
                <a16:creationId xmlns:a16="http://schemas.microsoft.com/office/drawing/2014/main" id="{DE2D6792-1B90-EF98-B7DB-928322BF0952}"/>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CB2B6A7B-3EDE-FFEC-388B-758CB5BAE2B5}"/>
              </a:ext>
            </a:extLst>
          </p:cNvPr>
          <p:cNvSpPr>
            <a:spLocks noGrp="1"/>
          </p:cNvSpPr>
          <p:nvPr>
            <p:ph type="sldNum" sz="quarter" idx="12"/>
          </p:nvPr>
        </p:nvSpPr>
        <p:spPr/>
        <p:txBody>
          <a:bodyPr/>
          <a:lstStyle/>
          <a:p>
            <a:fld id="{6D992EC0-E624-1448-B7EF-BABB191A7274}" type="slidenum">
              <a:rPr lang="nb-NO" smtClean="0"/>
              <a:t>‹#›</a:t>
            </a:fld>
            <a:endParaRPr lang="nb-NO"/>
          </a:p>
        </p:txBody>
      </p:sp>
    </p:spTree>
    <p:extLst>
      <p:ext uri="{BB962C8B-B14F-4D97-AF65-F5344CB8AC3E}">
        <p14:creationId xmlns:p14="http://schemas.microsoft.com/office/powerpoint/2010/main" val="2017633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Deloverskrif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F5EC0779-5475-44ED-BC7F-C9086E27701D}"/>
              </a:ext>
            </a:extLst>
          </p:cNvPr>
          <p:cNvSpPr>
            <a:spLocks noGrp="1"/>
          </p:cNvSpPr>
          <p:nvPr>
            <p:ph type="title"/>
          </p:nvPr>
        </p:nvSpPr>
        <p:spPr>
          <a:xfrm>
            <a:off x="831850" y="1709738"/>
            <a:ext cx="10515600" cy="2852737"/>
          </a:xfrm>
        </p:spPr>
        <p:txBody>
          <a:bodyPr anchor="b"/>
          <a:lstStyle>
            <a:lvl1pPr>
              <a:defRPr sz="6000"/>
            </a:lvl1pPr>
          </a:lstStyle>
          <a:p>
            <a:r>
              <a:rPr lang="nb-NO"/>
              <a:t>Klikk for å redigere tittelstil</a:t>
            </a:r>
          </a:p>
        </p:txBody>
      </p:sp>
      <p:sp>
        <p:nvSpPr>
          <p:cNvPr id="3" name="Plassholder for tekst 2">
            <a:extLst>
              <a:ext uri="{FF2B5EF4-FFF2-40B4-BE49-F238E27FC236}">
                <a16:creationId xmlns:a16="http://schemas.microsoft.com/office/drawing/2014/main" id="{81A1C6A0-AB6E-231D-4D51-2405C9E18C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b-NO"/>
              <a:t>Klikk for å redigere tekststiler i malen</a:t>
            </a:r>
          </a:p>
        </p:txBody>
      </p:sp>
      <p:sp>
        <p:nvSpPr>
          <p:cNvPr id="4" name="Plassholder for dato 3">
            <a:extLst>
              <a:ext uri="{FF2B5EF4-FFF2-40B4-BE49-F238E27FC236}">
                <a16:creationId xmlns:a16="http://schemas.microsoft.com/office/drawing/2014/main" id="{4F0D4423-496C-FF3B-08AA-1A58DEED9CA9}"/>
              </a:ext>
            </a:extLst>
          </p:cNvPr>
          <p:cNvSpPr>
            <a:spLocks noGrp="1"/>
          </p:cNvSpPr>
          <p:nvPr>
            <p:ph type="dt" sz="half" idx="10"/>
          </p:nvPr>
        </p:nvSpPr>
        <p:spPr/>
        <p:txBody>
          <a:bodyPr/>
          <a:lstStyle/>
          <a:p>
            <a:fld id="{A4DCE1E3-6FC0-4446-9858-C67B8828BC15}" type="datetimeFigureOut">
              <a:rPr lang="nb-NO" smtClean="0"/>
              <a:t>08.06.2023</a:t>
            </a:fld>
            <a:endParaRPr lang="nb-NO"/>
          </a:p>
        </p:txBody>
      </p:sp>
      <p:sp>
        <p:nvSpPr>
          <p:cNvPr id="5" name="Plassholder for bunntekst 4">
            <a:extLst>
              <a:ext uri="{FF2B5EF4-FFF2-40B4-BE49-F238E27FC236}">
                <a16:creationId xmlns:a16="http://schemas.microsoft.com/office/drawing/2014/main" id="{752FFC24-B13A-6B59-105D-239CFD3CE380}"/>
              </a:ext>
            </a:extLst>
          </p:cNvPr>
          <p:cNvSpPr>
            <a:spLocks noGrp="1"/>
          </p:cNvSpPr>
          <p:nvPr>
            <p:ph type="ftr" sz="quarter" idx="11"/>
          </p:nvPr>
        </p:nvSpPr>
        <p:spPr/>
        <p:txBody>
          <a:bodyPr/>
          <a:lstStyle/>
          <a:p>
            <a:endParaRPr lang="nb-NO"/>
          </a:p>
        </p:txBody>
      </p:sp>
      <p:sp>
        <p:nvSpPr>
          <p:cNvPr id="6" name="Plassholder for lysbildenummer 5">
            <a:extLst>
              <a:ext uri="{FF2B5EF4-FFF2-40B4-BE49-F238E27FC236}">
                <a16:creationId xmlns:a16="http://schemas.microsoft.com/office/drawing/2014/main" id="{F5FB1143-5245-650F-6FB9-F8CE14253262}"/>
              </a:ext>
            </a:extLst>
          </p:cNvPr>
          <p:cNvSpPr>
            <a:spLocks noGrp="1"/>
          </p:cNvSpPr>
          <p:nvPr>
            <p:ph type="sldNum" sz="quarter" idx="12"/>
          </p:nvPr>
        </p:nvSpPr>
        <p:spPr/>
        <p:txBody>
          <a:bodyPr/>
          <a:lstStyle/>
          <a:p>
            <a:fld id="{6D992EC0-E624-1448-B7EF-BABB191A7274}" type="slidenum">
              <a:rPr lang="nb-NO" smtClean="0"/>
              <a:t>‹#›</a:t>
            </a:fld>
            <a:endParaRPr lang="nb-NO"/>
          </a:p>
        </p:txBody>
      </p:sp>
    </p:spTree>
    <p:extLst>
      <p:ext uri="{BB962C8B-B14F-4D97-AF65-F5344CB8AC3E}">
        <p14:creationId xmlns:p14="http://schemas.microsoft.com/office/powerpoint/2010/main" val="804912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1283D5BC-0249-C4B3-4689-D14E84A83C0D}"/>
              </a:ext>
            </a:extLst>
          </p:cNvPr>
          <p:cNvSpPr>
            <a:spLocks noGrp="1"/>
          </p:cNvSpPr>
          <p:nvPr>
            <p:ph type="title"/>
          </p:nvPr>
        </p:nvSpPr>
        <p:spPr/>
        <p:txBody>
          <a:bodyPr/>
          <a:lstStyle/>
          <a:p>
            <a:r>
              <a:rPr lang="nb-NO"/>
              <a:t>Klikk for å redigere tittelstil</a:t>
            </a:r>
          </a:p>
        </p:txBody>
      </p:sp>
      <p:sp>
        <p:nvSpPr>
          <p:cNvPr id="3" name="Plassholder for innhold 2">
            <a:extLst>
              <a:ext uri="{FF2B5EF4-FFF2-40B4-BE49-F238E27FC236}">
                <a16:creationId xmlns:a16="http://schemas.microsoft.com/office/drawing/2014/main" id="{A25F286B-D0BB-5735-A0CE-A78F9D942F8C}"/>
              </a:ext>
            </a:extLst>
          </p:cNvPr>
          <p:cNvSpPr>
            <a:spLocks noGrp="1"/>
          </p:cNvSpPr>
          <p:nvPr>
            <p:ph sz="half" idx="1"/>
          </p:nvPr>
        </p:nvSpPr>
        <p:spPr>
          <a:xfrm>
            <a:off x="838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a:extLst>
              <a:ext uri="{FF2B5EF4-FFF2-40B4-BE49-F238E27FC236}">
                <a16:creationId xmlns:a16="http://schemas.microsoft.com/office/drawing/2014/main" id="{358BF856-78D3-B675-626D-1F072597951F}"/>
              </a:ext>
            </a:extLst>
          </p:cNvPr>
          <p:cNvSpPr>
            <a:spLocks noGrp="1"/>
          </p:cNvSpPr>
          <p:nvPr>
            <p:ph sz="half" idx="2"/>
          </p:nvPr>
        </p:nvSpPr>
        <p:spPr>
          <a:xfrm>
            <a:off x="6172200" y="1825625"/>
            <a:ext cx="5181600" cy="435133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a:extLst>
              <a:ext uri="{FF2B5EF4-FFF2-40B4-BE49-F238E27FC236}">
                <a16:creationId xmlns:a16="http://schemas.microsoft.com/office/drawing/2014/main" id="{A5F6FF3A-2507-E8AF-D42F-BF335CA40C2A}"/>
              </a:ext>
            </a:extLst>
          </p:cNvPr>
          <p:cNvSpPr>
            <a:spLocks noGrp="1"/>
          </p:cNvSpPr>
          <p:nvPr>
            <p:ph type="dt" sz="half" idx="10"/>
          </p:nvPr>
        </p:nvSpPr>
        <p:spPr/>
        <p:txBody>
          <a:bodyPr/>
          <a:lstStyle/>
          <a:p>
            <a:fld id="{A4DCE1E3-6FC0-4446-9858-C67B8828BC15}" type="datetimeFigureOut">
              <a:rPr lang="nb-NO" smtClean="0"/>
              <a:t>08.06.2023</a:t>
            </a:fld>
            <a:endParaRPr lang="nb-NO"/>
          </a:p>
        </p:txBody>
      </p:sp>
      <p:sp>
        <p:nvSpPr>
          <p:cNvPr id="6" name="Plassholder for bunntekst 5">
            <a:extLst>
              <a:ext uri="{FF2B5EF4-FFF2-40B4-BE49-F238E27FC236}">
                <a16:creationId xmlns:a16="http://schemas.microsoft.com/office/drawing/2014/main" id="{35B37C6C-589C-C3F5-DFB6-508C55A903FF}"/>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A485739F-8E65-16C2-7A6A-85611C322558}"/>
              </a:ext>
            </a:extLst>
          </p:cNvPr>
          <p:cNvSpPr>
            <a:spLocks noGrp="1"/>
          </p:cNvSpPr>
          <p:nvPr>
            <p:ph type="sldNum" sz="quarter" idx="12"/>
          </p:nvPr>
        </p:nvSpPr>
        <p:spPr/>
        <p:txBody>
          <a:bodyPr/>
          <a:lstStyle/>
          <a:p>
            <a:fld id="{6D992EC0-E624-1448-B7EF-BABB191A7274}" type="slidenum">
              <a:rPr lang="nb-NO" smtClean="0"/>
              <a:t>‹#›</a:t>
            </a:fld>
            <a:endParaRPr lang="nb-NO"/>
          </a:p>
        </p:txBody>
      </p:sp>
    </p:spTree>
    <p:extLst>
      <p:ext uri="{BB962C8B-B14F-4D97-AF65-F5344CB8AC3E}">
        <p14:creationId xmlns:p14="http://schemas.microsoft.com/office/powerpoint/2010/main" val="1601759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06A015A9-31C0-E439-5F35-528E633EA571}"/>
              </a:ext>
            </a:extLst>
          </p:cNvPr>
          <p:cNvSpPr>
            <a:spLocks noGrp="1"/>
          </p:cNvSpPr>
          <p:nvPr>
            <p:ph type="title"/>
          </p:nvPr>
        </p:nvSpPr>
        <p:spPr>
          <a:xfrm>
            <a:off x="839788" y="365125"/>
            <a:ext cx="10515600" cy="1325563"/>
          </a:xfrm>
        </p:spPr>
        <p:txBody>
          <a:bodyPr/>
          <a:lstStyle/>
          <a:p>
            <a:r>
              <a:rPr lang="nb-NO"/>
              <a:t>Klikk for å redigere tittelstil</a:t>
            </a:r>
          </a:p>
        </p:txBody>
      </p:sp>
      <p:sp>
        <p:nvSpPr>
          <p:cNvPr id="3" name="Plassholder for tekst 2">
            <a:extLst>
              <a:ext uri="{FF2B5EF4-FFF2-40B4-BE49-F238E27FC236}">
                <a16:creationId xmlns:a16="http://schemas.microsoft.com/office/drawing/2014/main" id="{B67A2C69-984D-DC75-8AC1-29BBC50D87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a:extLst>
              <a:ext uri="{FF2B5EF4-FFF2-40B4-BE49-F238E27FC236}">
                <a16:creationId xmlns:a16="http://schemas.microsoft.com/office/drawing/2014/main" id="{BF1C8996-39FF-3498-F413-6D8934D4D146}"/>
              </a:ext>
            </a:extLst>
          </p:cNvPr>
          <p:cNvSpPr>
            <a:spLocks noGrp="1"/>
          </p:cNvSpPr>
          <p:nvPr>
            <p:ph sz="half" idx="2"/>
          </p:nvPr>
        </p:nvSpPr>
        <p:spPr>
          <a:xfrm>
            <a:off x="839788" y="2505075"/>
            <a:ext cx="5157787"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a:extLst>
              <a:ext uri="{FF2B5EF4-FFF2-40B4-BE49-F238E27FC236}">
                <a16:creationId xmlns:a16="http://schemas.microsoft.com/office/drawing/2014/main" id="{0FF54BA7-03F8-BF87-9283-E4D52E0D7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a:extLst>
              <a:ext uri="{FF2B5EF4-FFF2-40B4-BE49-F238E27FC236}">
                <a16:creationId xmlns:a16="http://schemas.microsoft.com/office/drawing/2014/main" id="{110E2A1F-ECC2-8245-6A0F-98F1C834A3C0}"/>
              </a:ext>
            </a:extLst>
          </p:cNvPr>
          <p:cNvSpPr>
            <a:spLocks noGrp="1"/>
          </p:cNvSpPr>
          <p:nvPr>
            <p:ph sz="quarter" idx="4"/>
          </p:nvPr>
        </p:nvSpPr>
        <p:spPr>
          <a:xfrm>
            <a:off x="6172200" y="2505075"/>
            <a:ext cx="5183188" cy="3684588"/>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a:extLst>
              <a:ext uri="{FF2B5EF4-FFF2-40B4-BE49-F238E27FC236}">
                <a16:creationId xmlns:a16="http://schemas.microsoft.com/office/drawing/2014/main" id="{112E725D-A890-7F5E-81A9-6FBBDEF5DF43}"/>
              </a:ext>
            </a:extLst>
          </p:cNvPr>
          <p:cNvSpPr>
            <a:spLocks noGrp="1"/>
          </p:cNvSpPr>
          <p:nvPr>
            <p:ph type="dt" sz="half" idx="10"/>
          </p:nvPr>
        </p:nvSpPr>
        <p:spPr/>
        <p:txBody>
          <a:bodyPr/>
          <a:lstStyle/>
          <a:p>
            <a:fld id="{A4DCE1E3-6FC0-4446-9858-C67B8828BC15}" type="datetimeFigureOut">
              <a:rPr lang="nb-NO" smtClean="0"/>
              <a:t>08.06.2023</a:t>
            </a:fld>
            <a:endParaRPr lang="nb-NO"/>
          </a:p>
        </p:txBody>
      </p:sp>
      <p:sp>
        <p:nvSpPr>
          <p:cNvPr id="8" name="Plassholder for bunntekst 7">
            <a:extLst>
              <a:ext uri="{FF2B5EF4-FFF2-40B4-BE49-F238E27FC236}">
                <a16:creationId xmlns:a16="http://schemas.microsoft.com/office/drawing/2014/main" id="{F814F171-909B-5677-2761-7E29B70D325F}"/>
              </a:ext>
            </a:extLst>
          </p:cNvPr>
          <p:cNvSpPr>
            <a:spLocks noGrp="1"/>
          </p:cNvSpPr>
          <p:nvPr>
            <p:ph type="ftr" sz="quarter" idx="11"/>
          </p:nvPr>
        </p:nvSpPr>
        <p:spPr/>
        <p:txBody>
          <a:bodyPr/>
          <a:lstStyle/>
          <a:p>
            <a:endParaRPr lang="nb-NO"/>
          </a:p>
        </p:txBody>
      </p:sp>
      <p:sp>
        <p:nvSpPr>
          <p:cNvPr id="9" name="Plassholder for lysbildenummer 8">
            <a:extLst>
              <a:ext uri="{FF2B5EF4-FFF2-40B4-BE49-F238E27FC236}">
                <a16:creationId xmlns:a16="http://schemas.microsoft.com/office/drawing/2014/main" id="{EA9703DE-BB33-4917-D719-30835BE9DB9A}"/>
              </a:ext>
            </a:extLst>
          </p:cNvPr>
          <p:cNvSpPr>
            <a:spLocks noGrp="1"/>
          </p:cNvSpPr>
          <p:nvPr>
            <p:ph type="sldNum" sz="quarter" idx="12"/>
          </p:nvPr>
        </p:nvSpPr>
        <p:spPr/>
        <p:txBody>
          <a:bodyPr/>
          <a:lstStyle/>
          <a:p>
            <a:fld id="{6D992EC0-E624-1448-B7EF-BABB191A7274}" type="slidenum">
              <a:rPr lang="nb-NO" smtClean="0"/>
              <a:t>‹#›</a:t>
            </a:fld>
            <a:endParaRPr lang="nb-NO"/>
          </a:p>
        </p:txBody>
      </p:sp>
    </p:spTree>
    <p:extLst>
      <p:ext uri="{BB962C8B-B14F-4D97-AF65-F5344CB8AC3E}">
        <p14:creationId xmlns:p14="http://schemas.microsoft.com/office/powerpoint/2010/main" val="2520105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D65798BB-33D7-6472-16D2-EACA8DD34000}"/>
              </a:ext>
            </a:extLst>
          </p:cNvPr>
          <p:cNvSpPr>
            <a:spLocks noGrp="1"/>
          </p:cNvSpPr>
          <p:nvPr>
            <p:ph type="title"/>
          </p:nvPr>
        </p:nvSpPr>
        <p:spPr/>
        <p:txBody>
          <a:bodyPr/>
          <a:lstStyle/>
          <a:p>
            <a:r>
              <a:rPr lang="nb-NO"/>
              <a:t>Klikk for å redigere tittelstil</a:t>
            </a:r>
          </a:p>
        </p:txBody>
      </p:sp>
      <p:sp>
        <p:nvSpPr>
          <p:cNvPr id="3" name="Plassholder for dato 2">
            <a:extLst>
              <a:ext uri="{FF2B5EF4-FFF2-40B4-BE49-F238E27FC236}">
                <a16:creationId xmlns:a16="http://schemas.microsoft.com/office/drawing/2014/main" id="{0583AA8C-B2C2-C7A4-6BA6-A6205E2EAACD}"/>
              </a:ext>
            </a:extLst>
          </p:cNvPr>
          <p:cNvSpPr>
            <a:spLocks noGrp="1"/>
          </p:cNvSpPr>
          <p:nvPr>
            <p:ph type="dt" sz="half" idx="10"/>
          </p:nvPr>
        </p:nvSpPr>
        <p:spPr/>
        <p:txBody>
          <a:bodyPr/>
          <a:lstStyle/>
          <a:p>
            <a:fld id="{A4DCE1E3-6FC0-4446-9858-C67B8828BC15}" type="datetimeFigureOut">
              <a:rPr lang="nb-NO" smtClean="0"/>
              <a:t>08.06.2023</a:t>
            </a:fld>
            <a:endParaRPr lang="nb-NO"/>
          </a:p>
        </p:txBody>
      </p:sp>
      <p:sp>
        <p:nvSpPr>
          <p:cNvPr id="4" name="Plassholder for bunntekst 3">
            <a:extLst>
              <a:ext uri="{FF2B5EF4-FFF2-40B4-BE49-F238E27FC236}">
                <a16:creationId xmlns:a16="http://schemas.microsoft.com/office/drawing/2014/main" id="{A65985A0-5362-76F2-4E99-48DD4A72167E}"/>
              </a:ext>
            </a:extLst>
          </p:cNvPr>
          <p:cNvSpPr>
            <a:spLocks noGrp="1"/>
          </p:cNvSpPr>
          <p:nvPr>
            <p:ph type="ftr" sz="quarter" idx="11"/>
          </p:nvPr>
        </p:nvSpPr>
        <p:spPr/>
        <p:txBody>
          <a:bodyPr/>
          <a:lstStyle/>
          <a:p>
            <a:endParaRPr lang="nb-NO"/>
          </a:p>
        </p:txBody>
      </p:sp>
      <p:sp>
        <p:nvSpPr>
          <p:cNvPr id="5" name="Plassholder for lysbildenummer 4">
            <a:extLst>
              <a:ext uri="{FF2B5EF4-FFF2-40B4-BE49-F238E27FC236}">
                <a16:creationId xmlns:a16="http://schemas.microsoft.com/office/drawing/2014/main" id="{8E5C223D-3835-D61A-9A50-B17BD5A09CA9}"/>
              </a:ext>
            </a:extLst>
          </p:cNvPr>
          <p:cNvSpPr>
            <a:spLocks noGrp="1"/>
          </p:cNvSpPr>
          <p:nvPr>
            <p:ph type="sldNum" sz="quarter" idx="12"/>
          </p:nvPr>
        </p:nvSpPr>
        <p:spPr/>
        <p:txBody>
          <a:bodyPr/>
          <a:lstStyle/>
          <a:p>
            <a:fld id="{6D992EC0-E624-1448-B7EF-BABB191A7274}" type="slidenum">
              <a:rPr lang="nb-NO" smtClean="0"/>
              <a:t>‹#›</a:t>
            </a:fld>
            <a:endParaRPr lang="nb-NO"/>
          </a:p>
        </p:txBody>
      </p:sp>
    </p:spTree>
    <p:extLst>
      <p:ext uri="{BB962C8B-B14F-4D97-AF65-F5344CB8AC3E}">
        <p14:creationId xmlns:p14="http://schemas.microsoft.com/office/powerpoint/2010/main" val="1892508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a:extLst>
              <a:ext uri="{FF2B5EF4-FFF2-40B4-BE49-F238E27FC236}">
                <a16:creationId xmlns:a16="http://schemas.microsoft.com/office/drawing/2014/main" id="{AC17D4A0-B4F2-AE6C-65CD-4132258DFE5F}"/>
              </a:ext>
            </a:extLst>
          </p:cNvPr>
          <p:cNvSpPr>
            <a:spLocks noGrp="1"/>
          </p:cNvSpPr>
          <p:nvPr>
            <p:ph type="dt" sz="half" idx="10"/>
          </p:nvPr>
        </p:nvSpPr>
        <p:spPr/>
        <p:txBody>
          <a:bodyPr/>
          <a:lstStyle/>
          <a:p>
            <a:fld id="{A4DCE1E3-6FC0-4446-9858-C67B8828BC15}" type="datetimeFigureOut">
              <a:rPr lang="nb-NO" smtClean="0"/>
              <a:t>08.06.2023</a:t>
            </a:fld>
            <a:endParaRPr lang="nb-NO"/>
          </a:p>
        </p:txBody>
      </p:sp>
      <p:sp>
        <p:nvSpPr>
          <p:cNvPr id="3" name="Plassholder for bunntekst 2">
            <a:extLst>
              <a:ext uri="{FF2B5EF4-FFF2-40B4-BE49-F238E27FC236}">
                <a16:creationId xmlns:a16="http://schemas.microsoft.com/office/drawing/2014/main" id="{5EFE9A27-EF65-61EF-CD85-B78826BB229C}"/>
              </a:ext>
            </a:extLst>
          </p:cNvPr>
          <p:cNvSpPr>
            <a:spLocks noGrp="1"/>
          </p:cNvSpPr>
          <p:nvPr>
            <p:ph type="ftr" sz="quarter" idx="11"/>
          </p:nvPr>
        </p:nvSpPr>
        <p:spPr/>
        <p:txBody>
          <a:bodyPr/>
          <a:lstStyle/>
          <a:p>
            <a:endParaRPr lang="nb-NO"/>
          </a:p>
        </p:txBody>
      </p:sp>
      <p:sp>
        <p:nvSpPr>
          <p:cNvPr id="4" name="Plassholder for lysbildenummer 3">
            <a:extLst>
              <a:ext uri="{FF2B5EF4-FFF2-40B4-BE49-F238E27FC236}">
                <a16:creationId xmlns:a16="http://schemas.microsoft.com/office/drawing/2014/main" id="{29034C0B-9EA9-87EF-09F2-3FD44746F065}"/>
              </a:ext>
            </a:extLst>
          </p:cNvPr>
          <p:cNvSpPr>
            <a:spLocks noGrp="1"/>
          </p:cNvSpPr>
          <p:nvPr>
            <p:ph type="sldNum" sz="quarter" idx="12"/>
          </p:nvPr>
        </p:nvSpPr>
        <p:spPr/>
        <p:txBody>
          <a:bodyPr/>
          <a:lstStyle/>
          <a:p>
            <a:fld id="{6D992EC0-E624-1448-B7EF-BABB191A7274}" type="slidenum">
              <a:rPr lang="nb-NO" smtClean="0"/>
              <a:t>‹#›</a:t>
            </a:fld>
            <a:endParaRPr lang="nb-NO"/>
          </a:p>
        </p:txBody>
      </p:sp>
    </p:spTree>
    <p:extLst>
      <p:ext uri="{BB962C8B-B14F-4D97-AF65-F5344CB8AC3E}">
        <p14:creationId xmlns:p14="http://schemas.microsoft.com/office/powerpoint/2010/main" val="1318063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BCE2D61D-1250-6498-F82F-2A0167C57240}"/>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innhold 2">
            <a:extLst>
              <a:ext uri="{FF2B5EF4-FFF2-40B4-BE49-F238E27FC236}">
                <a16:creationId xmlns:a16="http://schemas.microsoft.com/office/drawing/2014/main" id="{357B3F6C-C19C-E22D-85A9-90E1964969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a:extLst>
              <a:ext uri="{FF2B5EF4-FFF2-40B4-BE49-F238E27FC236}">
                <a16:creationId xmlns:a16="http://schemas.microsoft.com/office/drawing/2014/main" id="{407DAA51-C471-C0E8-E807-1CDAF2F077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8BA42F1D-5D80-6427-8D29-37A2D7149D89}"/>
              </a:ext>
            </a:extLst>
          </p:cNvPr>
          <p:cNvSpPr>
            <a:spLocks noGrp="1"/>
          </p:cNvSpPr>
          <p:nvPr>
            <p:ph type="dt" sz="half" idx="10"/>
          </p:nvPr>
        </p:nvSpPr>
        <p:spPr/>
        <p:txBody>
          <a:bodyPr/>
          <a:lstStyle/>
          <a:p>
            <a:fld id="{A4DCE1E3-6FC0-4446-9858-C67B8828BC15}" type="datetimeFigureOut">
              <a:rPr lang="nb-NO" smtClean="0"/>
              <a:t>08.06.2023</a:t>
            </a:fld>
            <a:endParaRPr lang="nb-NO"/>
          </a:p>
        </p:txBody>
      </p:sp>
      <p:sp>
        <p:nvSpPr>
          <p:cNvPr id="6" name="Plassholder for bunntekst 5">
            <a:extLst>
              <a:ext uri="{FF2B5EF4-FFF2-40B4-BE49-F238E27FC236}">
                <a16:creationId xmlns:a16="http://schemas.microsoft.com/office/drawing/2014/main" id="{75644997-B080-FF92-3724-C6C14A3D911C}"/>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45DBD6F5-96AB-44C2-A522-6AFEBA5A512F}"/>
              </a:ext>
            </a:extLst>
          </p:cNvPr>
          <p:cNvSpPr>
            <a:spLocks noGrp="1"/>
          </p:cNvSpPr>
          <p:nvPr>
            <p:ph type="sldNum" sz="quarter" idx="12"/>
          </p:nvPr>
        </p:nvSpPr>
        <p:spPr/>
        <p:txBody>
          <a:bodyPr/>
          <a:lstStyle/>
          <a:p>
            <a:fld id="{6D992EC0-E624-1448-B7EF-BABB191A7274}" type="slidenum">
              <a:rPr lang="nb-NO" smtClean="0"/>
              <a:t>‹#›</a:t>
            </a:fld>
            <a:endParaRPr lang="nb-NO"/>
          </a:p>
        </p:txBody>
      </p:sp>
    </p:spTree>
    <p:extLst>
      <p:ext uri="{BB962C8B-B14F-4D97-AF65-F5344CB8AC3E}">
        <p14:creationId xmlns:p14="http://schemas.microsoft.com/office/powerpoint/2010/main" val="3172872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EB4B9EE1-C335-DC30-35F2-E97C92A8C3E7}"/>
              </a:ext>
            </a:extLst>
          </p:cNvPr>
          <p:cNvSpPr>
            <a:spLocks noGrp="1"/>
          </p:cNvSpPr>
          <p:nvPr>
            <p:ph type="title"/>
          </p:nvPr>
        </p:nvSpPr>
        <p:spPr>
          <a:xfrm>
            <a:off x="839788" y="457200"/>
            <a:ext cx="3932237" cy="1600200"/>
          </a:xfrm>
        </p:spPr>
        <p:txBody>
          <a:bodyPr anchor="b"/>
          <a:lstStyle>
            <a:lvl1pPr>
              <a:defRPr sz="3200"/>
            </a:lvl1pPr>
          </a:lstStyle>
          <a:p>
            <a:r>
              <a:rPr lang="nb-NO"/>
              <a:t>Klikk for å redigere tittelstil</a:t>
            </a:r>
          </a:p>
        </p:txBody>
      </p:sp>
      <p:sp>
        <p:nvSpPr>
          <p:cNvPr id="3" name="Plassholder for bilde 2">
            <a:extLst>
              <a:ext uri="{FF2B5EF4-FFF2-40B4-BE49-F238E27FC236}">
                <a16:creationId xmlns:a16="http://schemas.microsoft.com/office/drawing/2014/main" id="{5EBEB3F1-F74E-BD76-1D24-AD2CCE38D1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a:extLst>
              <a:ext uri="{FF2B5EF4-FFF2-40B4-BE49-F238E27FC236}">
                <a16:creationId xmlns:a16="http://schemas.microsoft.com/office/drawing/2014/main" id="{1B4B74F8-4935-5573-3798-A12A005004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b-NO"/>
              <a:t>Klikk for å redigere tekststiler i malen</a:t>
            </a:r>
          </a:p>
        </p:txBody>
      </p:sp>
      <p:sp>
        <p:nvSpPr>
          <p:cNvPr id="5" name="Plassholder for dato 4">
            <a:extLst>
              <a:ext uri="{FF2B5EF4-FFF2-40B4-BE49-F238E27FC236}">
                <a16:creationId xmlns:a16="http://schemas.microsoft.com/office/drawing/2014/main" id="{CDB42480-50BE-6D41-391F-983D94E41885}"/>
              </a:ext>
            </a:extLst>
          </p:cNvPr>
          <p:cNvSpPr>
            <a:spLocks noGrp="1"/>
          </p:cNvSpPr>
          <p:nvPr>
            <p:ph type="dt" sz="half" idx="10"/>
          </p:nvPr>
        </p:nvSpPr>
        <p:spPr/>
        <p:txBody>
          <a:bodyPr/>
          <a:lstStyle/>
          <a:p>
            <a:fld id="{A4DCE1E3-6FC0-4446-9858-C67B8828BC15}" type="datetimeFigureOut">
              <a:rPr lang="nb-NO" smtClean="0"/>
              <a:t>08.06.2023</a:t>
            </a:fld>
            <a:endParaRPr lang="nb-NO"/>
          </a:p>
        </p:txBody>
      </p:sp>
      <p:sp>
        <p:nvSpPr>
          <p:cNvPr id="6" name="Plassholder for bunntekst 5">
            <a:extLst>
              <a:ext uri="{FF2B5EF4-FFF2-40B4-BE49-F238E27FC236}">
                <a16:creationId xmlns:a16="http://schemas.microsoft.com/office/drawing/2014/main" id="{D90AB5C7-AEBA-B148-F69F-1C59B80A3019}"/>
              </a:ext>
            </a:extLst>
          </p:cNvPr>
          <p:cNvSpPr>
            <a:spLocks noGrp="1"/>
          </p:cNvSpPr>
          <p:nvPr>
            <p:ph type="ftr" sz="quarter" idx="11"/>
          </p:nvPr>
        </p:nvSpPr>
        <p:spPr/>
        <p:txBody>
          <a:bodyPr/>
          <a:lstStyle/>
          <a:p>
            <a:endParaRPr lang="nb-NO"/>
          </a:p>
        </p:txBody>
      </p:sp>
      <p:sp>
        <p:nvSpPr>
          <p:cNvPr id="7" name="Plassholder for lysbildenummer 6">
            <a:extLst>
              <a:ext uri="{FF2B5EF4-FFF2-40B4-BE49-F238E27FC236}">
                <a16:creationId xmlns:a16="http://schemas.microsoft.com/office/drawing/2014/main" id="{7473A9AB-924A-29F0-F2E0-C98F755E589A}"/>
              </a:ext>
            </a:extLst>
          </p:cNvPr>
          <p:cNvSpPr>
            <a:spLocks noGrp="1"/>
          </p:cNvSpPr>
          <p:nvPr>
            <p:ph type="sldNum" sz="quarter" idx="12"/>
          </p:nvPr>
        </p:nvSpPr>
        <p:spPr/>
        <p:txBody>
          <a:bodyPr/>
          <a:lstStyle/>
          <a:p>
            <a:fld id="{6D992EC0-E624-1448-B7EF-BABB191A7274}" type="slidenum">
              <a:rPr lang="nb-NO" smtClean="0"/>
              <a:t>‹#›</a:t>
            </a:fld>
            <a:endParaRPr lang="nb-NO"/>
          </a:p>
        </p:txBody>
      </p:sp>
    </p:spTree>
    <p:extLst>
      <p:ext uri="{BB962C8B-B14F-4D97-AF65-F5344CB8AC3E}">
        <p14:creationId xmlns:p14="http://schemas.microsoft.com/office/powerpoint/2010/main" val="376121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a:extLst>
              <a:ext uri="{FF2B5EF4-FFF2-40B4-BE49-F238E27FC236}">
                <a16:creationId xmlns:a16="http://schemas.microsoft.com/office/drawing/2014/main" id="{EBE29E58-27D4-2E23-8ED9-8B0B56B68E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b-NO"/>
              <a:t>Klikk for å redigere tittelstil</a:t>
            </a:r>
          </a:p>
        </p:txBody>
      </p:sp>
      <p:sp>
        <p:nvSpPr>
          <p:cNvPr id="3" name="Plassholder for tekst 2">
            <a:extLst>
              <a:ext uri="{FF2B5EF4-FFF2-40B4-BE49-F238E27FC236}">
                <a16:creationId xmlns:a16="http://schemas.microsoft.com/office/drawing/2014/main" id="{ABB22E25-60AE-6F1B-BB7C-A1D2FB3860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a:extLst>
              <a:ext uri="{FF2B5EF4-FFF2-40B4-BE49-F238E27FC236}">
                <a16:creationId xmlns:a16="http://schemas.microsoft.com/office/drawing/2014/main" id="{A5F94FCA-055E-11AB-A63B-F8533E6E05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DCE1E3-6FC0-4446-9858-C67B8828BC15}" type="datetimeFigureOut">
              <a:rPr lang="nb-NO" smtClean="0"/>
              <a:t>08.06.2023</a:t>
            </a:fld>
            <a:endParaRPr lang="nb-NO"/>
          </a:p>
        </p:txBody>
      </p:sp>
      <p:sp>
        <p:nvSpPr>
          <p:cNvPr id="5" name="Plassholder for bunntekst 4">
            <a:extLst>
              <a:ext uri="{FF2B5EF4-FFF2-40B4-BE49-F238E27FC236}">
                <a16:creationId xmlns:a16="http://schemas.microsoft.com/office/drawing/2014/main" id="{DF2D565C-B7BE-654C-27B4-1FDE7B1CCA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Plassholder for lysbildenummer 5">
            <a:extLst>
              <a:ext uri="{FF2B5EF4-FFF2-40B4-BE49-F238E27FC236}">
                <a16:creationId xmlns:a16="http://schemas.microsoft.com/office/drawing/2014/main" id="{1124DB4F-62B3-0D4B-C184-D71A9C2BA4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992EC0-E624-1448-B7EF-BABB191A7274}" type="slidenum">
              <a:rPr lang="nb-NO" smtClean="0"/>
              <a:t>‹#›</a:t>
            </a:fld>
            <a:endParaRPr lang="nb-NO"/>
          </a:p>
        </p:txBody>
      </p:sp>
    </p:spTree>
    <p:extLst>
      <p:ext uri="{BB962C8B-B14F-4D97-AF65-F5344CB8AC3E}">
        <p14:creationId xmlns:p14="http://schemas.microsoft.com/office/powerpoint/2010/main" val="1471714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hyperlink" Target="https://gist.github.com/GoodmanSciences/c2dd862cd38f21b0ad36b8f96b4bf1e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4F8ECBBB-9E49-3454-FF52-EA1A199DB188}"/>
              </a:ext>
            </a:extLst>
          </p:cNvPr>
          <p:cNvSpPr>
            <a:spLocks noGrp="1"/>
          </p:cNvSpPr>
          <p:nvPr>
            <p:ph type="ctrTitle"/>
          </p:nvPr>
        </p:nvSpPr>
        <p:spPr>
          <a:xfrm>
            <a:off x="838200" y="451381"/>
            <a:ext cx="10512552" cy="4066540"/>
          </a:xfrm>
        </p:spPr>
        <p:txBody>
          <a:bodyPr anchor="b">
            <a:normAutofit/>
          </a:bodyPr>
          <a:lstStyle/>
          <a:p>
            <a:pPr algn="l"/>
            <a:r>
              <a:rPr lang="nb-NO" sz="6600" dirty="0"/>
              <a:t>Program 1: </a:t>
            </a:r>
            <a:r>
              <a:rPr lang="nb-NO" sz="6600" dirty="0" err="1"/>
              <a:t>molar_masse</a:t>
            </a:r>
            <a:endParaRPr lang="nb-NO" sz="6600" dirty="0"/>
          </a:p>
        </p:txBody>
      </p:sp>
      <p:sp>
        <p:nvSpPr>
          <p:cNvPr id="3" name="Undertittel 2">
            <a:extLst>
              <a:ext uri="{FF2B5EF4-FFF2-40B4-BE49-F238E27FC236}">
                <a16:creationId xmlns:a16="http://schemas.microsoft.com/office/drawing/2014/main" id="{6C528103-825E-1C1C-53A3-797CA9F92755}"/>
              </a:ext>
            </a:extLst>
          </p:cNvPr>
          <p:cNvSpPr>
            <a:spLocks noGrp="1"/>
          </p:cNvSpPr>
          <p:nvPr>
            <p:ph type="subTitle" idx="1"/>
          </p:nvPr>
        </p:nvSpPr>
        <p:spPr>
          <a:xfrm>
            <a:off x="838199" y="4983276"/>
            <a:ext cx="10512552" cy="1126680"/>
          </a:xfrm>
        </p:spPr>
        <p:txBody>
          <a:bodyPr>
            <a:normAutofit/>
          </a:bodyPr>
          <a:lstStyle/>
          <a:p>
            <a:pPr algn="l"/>
            <a:r>
              <a:rPr lang="nb-NO" dirty="0"/>
              <a:t>Av Solveig Natvig </a:t>
            </a:r>
          </a:p>
        </p:txBody>
      </p:sp>
      <p:sp>
        <p:nvSpPr>
          <p:cNvPr id="1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4850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tel 1">
            <a:extLst>
              <a:ext uri="{FF2B5EF4-FFF2-40B4-BE49-F238E27FC236}">
                <a16:creationId xmlns:a16="http://schemas.microsoft.com/office/drawing/2014/main" id="{E13F9722-FC59-F85A-C6D3-4D8DA29165D0}"/>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dirty="0" err="1"/>
              <a:t>Balansering</a:t>
            </a:r>
            <a:r>
              <a:rPr lang="en-US" sz="2800" dirty="0"/>
              <a:t> av </a:t>
            </a:r>
            <a:r>
              <a:rPr lang="en-US" sz="2800" dirty="0" err="1"/>
              <a:t>reaksjonslikninger</a:t>
            </a:r>
            <a:endParaRPr lang="en-US" sz="2800" kern="1200" dirty="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Plassholder for tekst 3">
            <a:extLst>
              <a:ext uri="{FF2B5EF4-FFF2-40B4-BE49-F238E27FC236}">
                <a16:creationId xmlns:a16="http://schemas.microsoft.com/office/drawing/2014/main" id="{A7128EB7-72CE-160E-79F2-A51E06591277}"/>
              </a:ext>
            </a:extLst>
          </p:cNvPr>
          <p:cNvSpPr>
            <a:spLocks noGrp="1"/>
          </p:cNvSpPr>
          <p:nvPr>
            <p:ph type="body" sz="half" idx="2"/>
          </p:nvPr>
        </p:nvSpPr>
        <p:spPr>
          <a:xfrm>
            <a:off x="371094" y="2718054"/>
            <a:ext cx="3438906" cy="3207258"/>
          </a:xfrm>
        </p:spPr>
        <p:txBody>
          <a:bodyPr vert="horz" lIns="91440" tIns="45720" rIns="91440" bIns="45720" rtlCol="0" anchor="t">
            <a:normAutofit/>
          </a:bodyPr>
          <a:lstStyle/>
          <a:p>
            <a:pPr indent="-228600">
              <a:buFont typeface="Arial" panose="020B0604020202020204" pitchFamily="34" charset="0"/>
              <a:buChar char="•"/>
            </a:pPr>
            <a:r>
              <a:rPr lang="en-US" sz="1700" dirty="0"/>
              <a:t>Eksempel: </a:t>
            </a:r>
          </a:p>
          <a:p>
            <a:pPr indent="-228600">
              <a:buFont typeface="Arial" panose="020B0604020202020204" pitchFamily="34" charset="0"/>
              <a:buChar char="•"/>
            </a:pPr>
            <a:r>
              <a:rPr lang="en-US" sz="1700" dirty="0" err="1"/>
              <a:t>Reaktanter</a:t>
            </a:r>
            <a:r>
              <a:rPr lang="en-US" sz="1700" dirty="0"/>
              <a:t>: «C6H12O6 + O2»</a:t>
            </a:r>
          </a:p>
          <a:p>
            <a:pPr indent="-228600">
              <a:buFont typeface="Arial" panose="020B0604020202020204" pitchFamily="34" charset="0"/>
              <a:buChar char="•"/>
            </a:pPr>
            <a:r>
              <a:rPr lang="en-US" sz="1700" dirty="0" err="1"/>
              <a:t>Produkter</a:t>
            </a:r>
            <a:r>
              <a:rPr lang="en-US" sz="1700" dirty="0"/>
              <a:t>: «CO2 + H2O»</a:t>
            </a:r>
          </a:p>
          <a:p>
            <a:pPr indent="-228600">
              <a:buFont typeface="Arial" panose="020B0604020202020204" pitchFamily="34" charset="0"/>
              <a:buChar char="•"/>
            </a:pPr>
            <a:endParaRPr lang="en-US" sz="1700" dirty="0"/>
          </a:p>
          <a:p>
            <a:pPr indent="-228600">
              <a:buFont typeface="Arial" panose="020B0604020202020204" pitchFamily="34" charset="0"/>
              <a:buChar char="•"/>
            </a:pPr>
            <a:r>
              <a:rPr lang="en-US" sz="1700" dirty="0" err="1"/>
              <a:t>balanser_likning_input</a:t>
            </a:r>
            <a:r>
              <a:rPr lang="en-US" sz="1700" dirty="0"/>
              <a:t>()</a:t>
            </a:r>
          </a:p>
          <a:p>
            <a:pPr indent="-228600">
              <a:buFont typeface="Arial" panose="020B0604020202020204" pitchFamily="34" charset="0"/>
              <a:buChar char="•"/>
            </a:pPr>
            <a:r>
              <a:rPr lang="en-US" sz="1700" dirty="0" err="1"/>
              <a:t>balanser_likning</a:t>
            </a:r>
            <a:r>
              <a:rPr lang="en-US" sz="1700" dirty="0"/>
              <a:t>()</a:t>
            </a:r>
          </a:p>
          <a:p>
            <a:pPr lvl="1" indent="-228600">
              <a:buFont typeface="Arial" panose="020B0604020202020204" pitchFamily="34" charset="0"/>
              <a:buChar char="•"/>
            </a:pPr>
            <a:r>
              <a:rPr lang="en-US" sz="1500" dirty="0" err="1"/>
              <a:t>lag_list_dict</a:t>
            </a:r>
            <a:r>
              <a:rPr lang="en-US" sz="1500" dirty="0"/>
              <a:t>()</a:t>
            </a:r>
          </a:p>
          <a:p>
            <a:pPr lvl="2" indent="-228600">
              <a:buFont typeface="Arial" panose="020B0604020202020204" pitchFamily="34" charset="0"/>
              <a:buChar char="•"/>
            </a:pPr>
            <a:r>
              <a:rPr lang="en-US" sz="1300" dirty="0" err="1"/>
              <a:t>finn_symboler</a:t>
            </a:r>
            <a:r>
              <a:rPr lang="en-US" sz="1300" dirty="0"/>
              <a:t>()</a:t>
            </a:r>
          </a:p>
          <a:p>
            <a:pPr lvl="2" indent="-228600">
              <a:buFont typeface="Arial" panose="020B0604020202020204" pitchFamily="34" charset="0"/>
              <a:buChar char="•"/>
            </a:pPr>
            <a:r>
              <a:rPr lang="en-US" sz="1300" dirty="0" err="1"/>
              <a:t>lag_dict</a:t>
            </a:r>
            <a:r>
              <a:rPr lang="en-US" sz="1300" dirty="0"/>
              <a:t>()</a:t>
            </a:r>
          </a:p>
          <a:p>
            <a:pPr lvl="1" indent="-228600">
              <a:buFont typeface="Arial" panose="020B0604020202020204" pitchFamily="34" charset="0"/>
              <a:buChar char="•"/>
            </a:pPr>
            <a:r>
              <a:rPr lang="en-US" sz="1600" dirty="0" err="1"/>
              <a:t>balanser_likning_koeffisienter</a:t>
            </a:r>
            <a:r>
              <a:rPr lang="en-US" sz="1600" dirty="0"/>
              <a:t>()</a:t>
            </a:r>
            <a:endParaRPr lang="en-US" sz="1500" dirty="0"/>
          </a:p>
          <a:p>
            <a:pPr indent="-228600">
              <a:buFont typeface="Arial" panose="020B0604020202020204" pitchFamily="34" charset="0"/>
              <a:buChar char="•"/>
            </a:pPr>
            <a:endParaRPr lang="en-US" sz="1700" dirty="0"/>
          </a:p>
          <a:p>
            <a:pPr indent="-228600">
              <a:buFont typeface="Arial" panose="020B0604020202020204" pitchFamily="34" charset="0"/>
              <a:buChar char="•"/>
            </a:pPr>
            <a:endParaRPr lang="en-US" sz="1700" dirty="0"/>
          </a:p>
          <a:p>
            <a:pPr indent="-228600">
              <a:buFont typeface="Arial" panose="020B0604020202020204" pitchFamily="34" charset="0"/>
              <a:buChar char="•"/>
            </a:pPr>
            <a:endParaRPr lang="en-US" sz="1700" dirty="0"/>
          </a:p>
        </p:txBody>
      </p:sp>
      <p:graphicFrame>
        <p:nvGraphicFramePr>
          <p:cNvPr id="5" name="Plassholder for innhold 4">
            <a:extLst>
              <a:ext uri="{FF2B5EF4-FFF2-40B4-BE49-F238E27FC236}">
                <a16:creationId xmlns:a16="http://schemas.microsoft.com/office/drawing/2014/main" id="{F2CEC132-4910-125B-6CF0-D855CC8A263E}"/>
              </a:ext>
            </a:extLst>
          </p:cNvPr>
          <p:cNvGraphicFramePr>
            <a:graphicFrameLocks noGrp="1"/>
          </p:cNvGraphicFramePr>
          <p:nvPr>
            <p:ph idx="1"/>
            <p:extLst>
              <p:ext uri="{D42A27DB-BD31-4B8C-83A1-F6EECF244321}">
                <p14:modId xmlns:p14="http://schemas.microsoft.com/office/powerpoint/2010/main" val="561607637"/>
              </p:ext>
            </p:extLst>
          </p:nvPr>
        </p:nvGraphicFramePr>
        <p:xfrm>
          <a:off x="4901184" y="1704463"/>
          <a:ext cx="6922009" cy="3549661"/>
        </p:xfrm>
        <a:graphic>
          <a:graphicData uri="http://schemas.openxmlformats.org/drawingml/2006/table">
            <a:tbl>
              <a:tblPr firstRow="1" firstCol="1" bandRow="1">
                <a:noFill/>
                <a:tableStyleId>{5C22544A-7EE6-4342-B048-85BDC9FD1C3A}</a:tableStyleId>
              </a:tblPr>
              <a:tblGrid>
                <a:gridCol w="774313">
                  <a:extLst>
                    <a:ext uri="{9D8B030D-6E8A-4147-A177-3AD203B41FA5}">
                      <a16:colId xmlns:a16="http://schemas.microsoft.com/office/drawing/2014/main" val="4058033802"/>
                    </a:ext>
                  </a:extLst>
                </a:gridCol>
                <a:gridCol w="1563286">
                  <a:extLst>
                    <a:ext uri="{9D8B030D-6E8A-4147-A177-3AD203B41FA5}">
                      <a16:colId xmlns:a16="http://schemas.microsoft.com/office/drawing/2014/main" val="4125133406"/>
                    </a:ext>
                  </a:extLst>
                </a:gridCol>
                <a:gridCol w="1204404">
                  <a:extLst>
                    <a:ext uri="{9D8B030D-6E8A-4147-A177-3AD203B41FA5}">
                      <a16:colId xmlns:a16="http://schemas.microsoft.com/office/drawing/2014/main" val="1295370605"/>
                    </a:ext>
                  </a:extLst>
                </a:gridCol>
                <a:gridCol w="1154944">
                  <a:extLst>
                    <a:ext uri="{9D8B030D-6E8A-4147-A177-3AD203B41FA5}">
                      <a16:colId xmlns:a16="http://schemas.microsoft.com/office/drawing/2014/main" val="4077126970"/>
                    </a:ext>
                  </a:extLst>
                </a:gridCol>
                <a:gridCol w="1381148">
                  <a:extLst>
                    <a:ext uri="{9D8B030D-6E8A-4147-A177-3AD203B41FA5}">
                      <a16:colId xmlns:a16="http://schemas.microsoft.com/office/drawing/2014/main" val="2945474497"/>
                    </a:ext>
                  </a:extLst>
                </a:gridCol>
                <a:gridCol w="843914">
                  <a:extLst>
                    <a:ext uri="{9D8B030D-6E8A-4147-A177-3AD203B41FA5}">
                      <a16:colId xmlns:a16="http://schemas.microsoft.com/office/drawing/2014/main" val="2554438768"/>
                    </a:ext>
                  </a:extLst>
                </a:gridCol>
              </a:tblGrid>
              <a:tr h="760045">
                <a:tc>
                  <a:txBody>
                    <a:bodyPr/>
                    <a:lstStyle/>
                    <a:p>
                      <a:r>
                        <a:rPr lang="nb-NO" sz="2200" b="0" kern="100" cap="all" spc="150">
                          <a:solidFill>
                            <a:schemeClr val="lt1"/>
                          </a:solidFill>
                          <a:effectLst/>
                        </a:rPr>
                        <a:t> </a:t>
                      </a:r>
                      <a:endParaRPr lang="nb-NO" sz="2200" b="0" kern="100" cap="all" spc="150">
                        <a:solidFill>
                          <a:schemeClr val="lt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923" marR="187923" marT="187923" marB="187923">
                    <a:lnL w="12700" cmpd="sng">
                      <a:noFill/>
                    </a:lnL>
                    <a:lnR w="12700" cmpd="sng">
                      <a:noFill/>
                    </a:lnR>
                    <a:lnT w="12700" cmpd="sng">
                      <a:noFill/>
                    </a:lnT>
                    <a:lnB w="38100" cmpd="sng">
                      <a:noFill/>
                    </a:lnB>
                    <a:solidFill>
                      <a:srgbClr val="505356"/>
                    </a:solidFill>
                  </a:tcPr>
                </a:tc>
                <a:tc gridSpan="2">
                  <a:txBody>
                    <a:bodyPr/>
                    <a:lstStyle/>
                    <a:p>
                      <a:r>
                        <a:rPr lang="nb-NO" sz="2200" b="0" kern="100" cap="all" spc="150">
                          <a:solidFill>
                            <a:schemeClr val="lt1"/>
                          </a:solidFill>
                          <a:effectLst/>
                        </a:rPr>
                        <a:t>Reaktanter </a:t>
                      </a:r>
                      <a:endParaRPr lang="nb-NO" sz="2200" b="0" kern="100" cap="all" spc="150">
                        <a:solidFill>
                          <a:schemeClr val="lt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923" marR="187923" marT="187923" marB="187923">
                    <a:lnL w="12700" cmpd="sng">
                      <a:noFill/>
                    </a:lnL>
                    <a:lnR w="12700" cmpd="sng">
                      <a:noFill/>
                    </a:lnR>
                    <a:lnT w="12700" cmpd="sng">
                      <a:noFill/>
                    </a:lnT>
                    <a:lnB w="38100" cmpd="sng">
                      <a:noFill/>
                    </a:lnB>
                    <a:solidFill>
                      <a:srgbClr val="505356"/>
                    </a:solidFill>
                  </a:tcPr>
                </a:tc>
                <a:tc hMerge="1">
                  <a:txBody>
                    <a:bodyPr/>
                    <a:lstStyle/>
                    <a:p>
                      <a:endParaRPr lang="nb-NO"/>
                    </a:p>
                  </a:txBody>
                  <a:tcPr/>
                </a:tc>
                <a:tc gridSpan="2">
                  <a:txBody>
                    <a:bodyPr/>
                    <a:lstStyle/>
                    <a:p>
                      <a:r>
                        <a:rPr lang="nb-NO" sz="2200" b="0" kern="100" cap="all" spc="150">
                          <a:solidFill>
                            <a:schemeClr val="lt1"/>
                          </a:solidFill>
                          <a:effectLst/>
                        </a:rPr>
                        <a:t>Produkter</a:t>
                      </a:r>
                      <a:endParaRPr lang="nb-NO" sz="2200" b="0" kern="100" cap="all" spc="150">
                        <a:solidFill>
                          <a:schemeClr val="lt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923" marR="187923" marT="187923" marB="187923">
                    <a:lnL w="12700" cmpd="sng">
                      <a:noFill/>
                    </a:lnL>
                    <a:lnR w="12700" cmpd="sng">
                      <a:noFill/>
                    </a:lnR>
                    <a:lnT w="12700" cmpd="sng">
                      <a:noFill/>
                    </a:lnT>
                    <a:lnB w="38100" cmpd="sng">
                      <a:noFill/>
                    </a:lnB>
                    <a:solidFill>
                      <a:srgbClr val="505356"/>
                    </a:solidFill>
                  </a:tcPr>
                </a:tc>
                <a:tc hMerge="1">
                  <a:txBody>
                    <a:bodyPr/>
                    <a:lstStyle/>
                    <a:p>
                      <a:endParaRPr lang="nb-NO"/>
                    </a:p>
                  </a:txBody>
                  <a:tcPr/>
                </a:tc>
                <a:tc>
                  <a:txBody>
                    <a:bodyPr/>
                    <a:lstStyle/>
                    <a:p>
                      <a:r>
                        <a:rPr lang="nb-NO" sz="2200" b="0" kern="100" cap="all" spc="150">
                          <a:solidFill>
                            <a:schemeClr val="lt1"/>
                          </a:solidFill>
                          <a:effectLst/>
                        </a:rPr>
                        <a:t> </a:t>
                      </a:r>
                      <a:endParaRPr lang="nb-NO" sz="2200" b="0" kern="100" cap="all" spc="150">
                        <a:solidFill>
                          <a:schemeClr val="lt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923" marR="187923" marT="187923" marB="187923">
                    <a:lnL w="12700" cmpd="sng">
                      <a:noFill/>
                    </a:lnL>
                    <a:lnR w="12700" cmpd="sng">
                      <a:noFill/>
                    </a:lnR>
                    <a:lnT w="12700" cmpd="sng">
                      <a:noFill/>
                    </a:lnT>
                    <a:lnB w="38100" cmpd="sng">
                      <a:noFill/>
                    </a:lnB>
                    <a:solidFill>
                      <a:srgbClr val="505356"/>
                    </a:solidFill>
                  </a:tcPr>
                </a:tc>
                <a:extLst>
                  <a:ext uri="{0D108BD9-81ED-4DB2-BD59-A6C34878D82A}">
                    <a16:rowId xmlns:a16="http://schemas.microsoft.com/office/drawing/2014/main" val="92052121"/>
                  </a:ext>
                </a:extLst>
              </a:tr>
              <a:tr h="697404">
                <a:tc>
                  <a:txBody>
                    <a:bodyPr/>
                    <a:lstStyle/>
                    <a:p>
                      <a:r>
                        <a:rPr lang="nb-NO" sz="1800" b="1" kern="100" cap="none" spc="0">
                          <a:solidFill>
                            <a:schemeClr val="tx1"/>
                          </a:solidFill>
                          <a:effectLst/>
                        </a:rPr>
                        <a:t> </a:t>
                      </a:r>
                      <a:endParaRPr lang="nb-NO" sz="18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923" marR="187923" marT="187923" marB="187923">
                    <a:lnL w="12700" cmpd="sng">
                      <a:noFill/>
                      <a:prstDash val="solid"/>
                    </a:lnL>
                    <a:lnR w="12700" cmpd="sng">
                      <a:noFill/>
                      <a:prstDash val="solid"/>
                    </a:lnR>
                    <a:lnT w="38100" cmpd="sng">
                      <a:noFill/>
                    </a:lnT>
                    <a:lnB w="12700" cmpd="sng">
                      <a:noFill/>
                      <a:prstDash val="solid"/>
                    </a:lnB>
                    <a:noFill/>
                  </a:tcPr>
                </a:tc>
                <a:tc>
                  <a:txBody>
                    <a:bodyPr/>
                    <a:lstStyle/>
                    <a:p>
                      <a:r>
                        <a:rPr lang="nb-NO" sz="1800" kern="100" cap="none" spc="0">
                          <a:solidFill>
                            <a:schemeClr val="tx1"/>
                          </a:solidFill>
                          <a:effectLst/>
                        </a:rPr>
                        <a:t>C6H12O6</a:t>
                      </a:r>
                      <a:endParaRPr lang="nb-NO"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923" marR="187923" marT="187923" marB="187923">
                    <a:lnL w="12700" cmpd="sng">
                      <a:noFill/>
                      <a:prstDash val="solid"/>
                    </a:lnL>
                    <a:lnR w="12700" cmpd="sng">
                      <a:noFill/>
                      <a:prstDash val="solid"/>
                    </a:lnR>
                    <a:lnT w="38100" cmpd="sng">
                      <a:noFill/>
                    </a:lnT>
                    <a:lnB w="12700" cmpd="sng">
                      <a:noFill/>
                      <a:prstDash val="solid"/>
                    </a:lnB>
                    <a:noFill/>
                  </a:tcPr>
                </a:tc>
                <a:tc>
                  <a:txBody>
                    <a:bodyPr/>
                    <a:lstStyle/>
                    <a:p>
                      <a:r>
                        <a:rPr lang="nb-NO" sz="1800" kern="100" cap="none" spc="0">
                          <a:solidFill>
                            <a:schemeClr val="tx1"/>
                          </a:solidFill>
                          <a:effectLst/>
                        </a:rPr>
                        <a:t>O2</a:t>
                      </a:r>
                      <a:endParaRPr lang="nb-NO"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923" marR="187923" marT="187923" marB="187923">
                    <a:lnL w="12700" cmpd="sng">
                      <a:noFill/>
                      <a:prstDash val="solid"/>
                    </a:lnL>
                    <a:lnR w="12700" cmpd="sng">
                      <a:noFill/>
                      <a:prstDash val="solid"/>
                    </a:lnR>
                    <a:lnT w="38100" cmpd="sng">
                      <a:noFill/>
                    </a:lnT>
                    <a:lnB w="12700" cmpd="sng">
                      <a:noFill/>
                      <a:prstDash val="solid"/>
                    </a:lnB>
                    <a:noFill/>
                  </a:tcPr>
                </a:tc>
                <a:tc>
                  <a:txBody>
                    <a:bodyPr/>
                    <a:lstStyle/>
                    <a:p>
                      <a:r>
                        <a:rPr lang="nb-NO" sz="1800" kern="100" cap="none" spc="0">
                          <a:solidFill>
                            <a:schemeClr val="tx1"/>
                          </a:solidFill>
                          <a:effectLst/>
                        </a:rPr>
                        <a:t>CO2</a:t>
                      </a:r>
                      <a:endParaRPr lang="nb-NO"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923" marR="187923" marT="187923" marB="187923">
                    <a:lnL w="12700" cmpd="sng">
                      <a:noFill/>
                      <a:prstDash val="solid"/>
                    </a:lnL>
                    <a:lnR w="12700" cmpd="sng">
                      <a:noFill/>
                      <a:prstDash val="solid"/>
                    </a:lnR>
                    <a:lnT w="38100" cmpd="sng">
                      <a:noFill/>
                    </a:lnT>
                    <a:lnB w="12700" cmpd="sng">
                      <a:noFill/>
                      <a:prstDash val="solid"/>
                    </a:lnB>
                    <a:noFill/>
                  </a:tcPr>
                </a:tc>
                <a:tc>
                  <a:txBody>
                    <a:bodyPr/>
                    <a:lstStyle/>
                    <a:p>
                      <a:r>
                        <a:rPr lang="nb-NO" sz="1800" kern="100" cap="none" spc="0">
                          <a:solidFill>
                            <a:schemeClr val="tx1"/>
                          </a:solidFill>
                          <a:effectLst/>
                        </a:rPr>
                        <a:t>H2O</a:t>
                      </a:r>
                      <a:endParaRPr lang="nb-NO"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923" marR="187923" marT="187923" marB="187923">
                    <a:lnL w="12700" cmpd="sng">
                      <a:noFill/>
                      <a:prstDash val="solid"/>
                    </a:lnL>
                    <a:lnR w="12700" cmpd="sng">
                      <a:noFill/>
                      <a:prstDash val="solid"/>
                    </a:lnR>
                    <a:lnT w="38100" cmpd="sng">
                      <a:noFill/>
                    </a:lnT>
                    <a:lnB w="12700" cmpd="sng">
                      <a:noFill/>
                      <a:prstDash val="solid"/>
                    </a:lnB>
                    <a:noFill/>
                  </a:tcPr>
                </a:tc>
                <a:tc>
                  <a:txBody>
                    <a:bodyPr/>
                    <a:lstStyle/>
                    <a:p>
                      <a:r>
                        <a:rPr lang="nb-NO" sz="1800" kern="100" cap="none" spc="0">
                          <a:solidFill>
                            <a:schemeClr val="tx1"/>
                          </a:solidFill>
                          <a:effectLst/>
                        </a:rPr>
                        <a:t> </a:t>
                      </a:r>
                      <a:endParaRPr lang="nb-NO"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923" marR="187923" marT="187923" marB="187923">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705548807"/>
                  </a:ext>
                </a:extLst>
              </a:tr>
              <a:tr h="697404">
                <a:tc>
                  <a:txBody>
                    <a:bodyPr/>
                    <a:lstStyle/>
                    <a:p>
                      <a:r>
                        <a:rPr lang="nb-NO" sz="1800" b="1" kern="100" cap="none" spc="0">
                          <a:solidFill>
                            <a:schemeClr val="tx1"/>
                          </a:solidFill>
                          <a:effectLst/>
                        </a:rPr>
                        <a:t>C:</a:t>
                      </a:r>
                      <a:endParaRPr lang="nb-NO" sz="18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923" marR="187923" marT="187923" marB="18792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nb-NO" sz="1800" kern="100" cap="none" spc="0">
                          <a:solidFill>
                            <a:schemeClr val="tx1"/>
                          </a:solidFill>
                          <a:effectLst/>
                        </a:rPr>
                        <a:t>x * 6</a:t>
                      </a:r>
                      <a:endParaRPr lang="nb-NO"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923" marR="187923" marT="187923" marB="18792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nb-NO" sz="1800" kern="100" cap="none" spc="0">
                          <a:solidFill>
                            <a:schemeClr val="tx1"/>
                          </a:solidFill>
                          <a:effectLst/>
                        </a:rPr>
                        <a:t>+ y * 0</a:t>
                      </a:r>
                      <a:endParaRPr lang="nb-NO"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923" marR="187923" marT="187923" marB="18792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nb-NO" sz="1800" kern="100" cap="none" spc="0">
                          <a:solidFill>
                            <a:schemeClr val="tx1"/>
                          </a:solidFill>
                          <a:effectLst/>
                        </a:rPr>
                        <a:t>– z * 1</a:t>
                      </a:r>
                      <a:endParaRPr lang="nb-NO"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923" marR="187923" marT="187923" marB="18792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nb-NO" sz="1800" kern="100" cap="none" spc="0">
                          <a:solidFill>
                            <a:schemeClr val="tx1"/>
                          </a:solidFill>
                          <a:effectLst/>
                        </a:rPr>
                        <a:t>– w * 0</a:t>
                      </a:r>
                      <a:endParaRPr lang="nb-NO"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923" marR="187923" marT="187923" marB="18792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nb-NO" sz="1800" kern="100" cap="none" spc="0">
                          <a:solidFill>
                            <a:schemeClr val="tx1"/>
                          </a:solidFill>
                          <a:effectLst/>
                        </a:rPr>
                        <a:t>= 0</a:t>
                      </a:r>
                      <a:endParaRPr lang="nb-NO"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923" marR="187923" marT="187923" marB="18792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996778858"/>
                  </a:ext>
                </a:extLst>
              </a:tr>
              <a:tr h="697404">
                <a:tc>
                  <a:txBody>
                    <a:bodyPr/>
                    <a:lstStyle/>
                    <a:p>
                      <a:r>
                        <a:rPr lang="nb-NO" sz="1800" b="1" kern="100" cap="none" spc="0">
                          <a:solidFill>
                            <a:schemeClr val="tx1"/>
                          </a:solidFill>
                          <a:effectLst/>
                        </a:rPr>
                        <a:t>H:</a:t>
                      </a:r>
                      <a:endParaRPr lang="nb-NO" sz="18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923" marR="187923" marT="187923" marB="187923">
                    <a:lnL w="12700" cmpd="sng">
                      <a:noFill/>
                      <a:prstDash val="solid"/>
                    </a:lnL>
                    <a:lnR w="12700" cmpd="sng">
                      <a:noFill/>
                      <a:prstDash val="solid"/>
                    </a:lnR>
                    <a:lnT w="12700" cmpd="sng">
                      <a:noFill/>
                      <a:prstDash val="solid"/>
                    </a:lnT>
                    <a:lnB w="12700" cmpd="sng">
                      <a:noFill/>
                      <a:prstDash val="solid"/>
                    </a:lnB>
                    <a:noFill/>
                  </a:tcPr>
                </a:tc>
                <a:tc>
                  <a:txBody>
                    <a:bodyPr/>
                    <a:lstStyle/>
                    <a:p>
                      <a:r>
                        <a:rPr lang="nb-NO" sz="1800" kern="100" cap="none" spc="0">
                          <a:solidFill>
                            <a:schemeClr val="tx1"/>
                          </a:solidFill>
                          <a:effectLst/>
                        </a:rPr>
                        <a:t>x * 12</a:t>
                      </a:r>
                      <a:endParaRPr lang="nb-NO"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923" marR="187923" marT="187923" marB="187923">
                    <a:lnL w="12700" cmpd="sng">
                      <a:noFill/>
                      <a:prstDash val="solid"/>
                    </a:lnL>
                    <a:lnR w="12700" cmpd="sng">
                      <a:noFill/>
                      <a:prstDash val="solid"/>
                    </a:lnR>
                    <a:lnT w="12700" cmpd="sng">
                      <a:noFill/>
                      <a:prstDash val="solid"/>
                    </a:lnT>
                    <a:lnB w="12700" cmpd="sng">
                      <a:noFill/>
                      <a:prstDash val="solid"/>
                    </a:lnB>
                    <a:noFill/>
                  </a:tcPr>
                </a:tc>
                <a:tc>
                  <a:txBody>
                    <a:bodyPr/>
                    <a:lstStyle/>
                    <a:p>
                      <a:r>
                        <a:rPr lang="nb-NO" sz="1800" kern="100" cap="none" spc="0">
                          <a:solidFill>
                            <a:schemeClr val="tx1"/>
                          </a:solidFill>
                          <a:effectLst/>
                        </a:rPr>
                        <a:t>+ y * 0</a:t>
                      </a:r>
                      <a:endParaRPr lang="nb-NO"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923" marR="187923" marT="187923" marB="187923">
                    <a:lnL w="12700" cmpd="sng">
                      <a:noFill/>
                      <a:prstDash val="solid"/>
                    </a:lnL>
                    <a:lnR w="12700" cmpd="sng">
                      <a:noFill/>
                      <a:prstDash val="solid"/>
                    </a:lnR>
                    <a:lnT w="12700" cmpd="sng">
                      <a:noFill/>
                      <a:prstDash val="solid"/>
                    </a:lnT>
                    <a:lnB w="12700" cmpd="sng">
                      <a:noFill/>
                      <a:prstDash val="solid"/>
                    </a:lnB>
                    <a:noFill/>
                  </a:tcPr>
                </a:tc>
                <a:tc>
                  <a:txBody>
                    <a:bodyPr/>
                    <a:lstStyle/>
                    <a:p>
                      <a:r>
                        <a:rPr lang="nb-NO" sz="1800" kern="100" cap="none" spc="0">
                          <a:solidFill>
                            <a:schemeClr val="tx1"/>
                          </a:solidFill>
                          <a:effectLst/>
                        </a:rPr>
                        <a:t>– z * 0</a:t>
                      </a:r>
                      <a:endParaRPr lang="nb-NO"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923" marR="187923" marT="187923" marB="187923">
                    <a:lnL w="12700" cmpd="sng">
                      <a:noFill/>
                      <a:prstDash val="solid"/>
                    </a:lnL>
                    <a:lnR w="12700" cmpd="sng">
                      <a:noFill/>
                      <a:prstDash val="solid"/>
                    </a:lnR>
                    <a:lnT w="12700" cmpd="sng">
                      <a:noFill/>
                      <a:prstDash val="solid"/>
                    </a:lnT>
                    <a:lnB w="12700" cmpd="sng">
                      <a:noFill/>
                      <a:prstDash val="solid"/>
                    </a:lnB>
                    <a:noFill/>
                  </a:tcPr>
                </a:tc>
                <a:tc>
                  <a:txBody>
                    <a:bodyPr/>
                    <a:lstStyle/>
                    <a:p>
                      <a:r>
                        <a:rPr lang="nb-NO" sz="1800" kern="100" cap="none" spc="0">
                          <a:solidFill>
                            <a:schemeClr val="tx1"/>
                          </a:solidFill>
                          <a:effectLst/>
                        </a:rPr>
                        <a:t>– w * 2</a:t>
                      </a:r>
                      <a:endParaRPr lang="nb-NO"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923" marR="187923" marT="187923" marB="187923">
                    <a:lnL w="12700" cmpd="sng">
                      <a:noFill/>
                      <a:prstDash val="solid"/>
                    </a:lnL>
                    <a:lnR w="12700" cmpd="sng">
                      <a:noFill/>
                      <a:prstDash val="solid"/>
                    </a:lnR>
                    <a:lnT w="12700" cmpd="sng">
                      <a:noFill/>
                      <a:prstDash val="solid"/>
                    </a:lnT>
                    <a:lnB w="12700" cmpd="sng">
                      <a:noFill/>
                      <a:prstDash val="solid"/>
                    </a:lnB>
                    <a:noFill/>
                  </a:tcPr>
                </a:tc>
                <a:tc>
                  <a:txBody>
                    <a:bodyPr/>
                    <a:lstStyle/>
                    <a:p>
                      <a:r>
                        <a:rPr lang="nb-NO" sz="1800" kern="100" cap="none" spc="0">
                          <a:solidFill>
                            <a:schemeClr val="tx1"/>
                          </a:solidFill>
                          <a:effectLst/>
                        </a:rPr>
                        <a:t>= 0</a:t>
                      </a:r>
                      <a:endParaRPr lang="nb-NO"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923" marR="187923" marT="187923" marB="18792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735895468"/>
                  </a:ext>
                </a:extLst>
              </a:tr>
              <a:tr h="697404">
                <a:tc>
                  <a:txBody>
                    <a:bodyPr/>
                    <a:lstStyle/>
                    <a:p>
                      <a:r>
                        <a:rPr lang="nb-NO" sz="1800" b="1" kern="100" cap="none" spc="0">
                          <a:solidFill>
                            <a:schemeClr val="tx1"/>
                          </a:solidFill>
                          <a:effectLst/>
                        </a:rPr>
                        <a:t>O:</a:t>
                      </a:r>
                      <a:endParaRPr lang="nb-NO" sz="1800" b="1"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923" marR="187923" marT="187923" marB="18792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nb-NO" sz="1800" kern="100" cap="none" spc="0">
                          <a:solidFill>
                            <a:schemeClr val="tx1"/>
                          </a:solidFill>
                          <a:effectLst/>
                        </a:rPr>
                        <a:t>x * 6</a:t>
                      </a:r>
                      <a:endParaRPr lang="nb-NO"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923" marR="187923" marT="187923" marB="18792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nb-NO" sz="1800" kern="100" cap="none" spc="0">
                          <a:solidFill>
                            <a:schemeClr val="tx1"/>
                          </a:solidFill>
                          <a:effectLst/>
                        </a:rPr>
                        <a:t>+ y * 2</a:t>
                      </a:r>
                      <a:endParaRPr lang="nb-NO"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923" marR="187923" marT="187923" marB="18792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nb-NO" sz="1800" kern="100" cap="none" spc="0">
                          <a:solidFill>
                            <a:schemeClr val="tx1"/>
                          </a:solidFill>
                          <a:effectLst/>
                        </a:rPr>
                        <a:t>– z * 2</a:t>
                      </a:r>
                      <a:endParaRPr lang="nb-NO"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923" marR="187923" marT="187923" marB="18792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nb-NO" sz="1800" kern="100" cap="none" spc="0">
                          <a:solidFill>
                            <a:schemeClr val="tx1"/>
                          </a:solidFill>
                          <a:effectLst/>
                        </a:rPr>
                        <a:t>– w * 1</a:t>
                      </a:r>
                      <a:endParaRPr lang="nb-NO"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923" marR="187923" marT="187923" marB="18792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r>
                        <a:rPr lang="nb-NO" sz="1800" kern="100" cap="none" spc="0">
                          <a:solidFill>
                            <a:schemeClr val="tx1"/>
                          </a:solidFill>
                          <a:effectLst/>
                        </a:rPr>
                        <a:t>= 0</a:t>
                      </a:r>
                      <a:endParaRPr lang="nb-NO" sz="1800" kern="1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187923" marR="187923" marT="187923" marB="187923">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2131836155"/>
                  </a:ext>
                </a:extLst>
              </a:tr>
            </a:tbl>
          </a:graphicData>
        </a:graphic>
      </p:graphicFrame>
    </p:spTree>
    <p:extLst>
      <p:ext uri="{BB962C8B-B14F-4D97-AF65-F5344CB8AC3E}">
        <p14:creationId xmlns:p14="http://schemas.microsoft.com/office/powerpoint/2010/main" val="4251525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5065C923-736C-34B3-DBCE-25B2C273DCC5}"/>
              </a:ext>
            </a:extLst>
          </p:cNvPr>
          <p:cNvSpPr>
            <a:spLocks noGrp="1"/>
          </p:cNvSpPr>
          <p:nvPr>
            <p:ph type="title"/>
          </p:nvPr>
        </p:nvSpPr>
        <p:spPr/>
        <p:txBody>
          <a:bodyPr/>
          <a:lstStyle/>
          <a:p>
            <a:r>
              <a:rPr lang="nb-NO" dirty="0"/>
              <a:t>Kilder</a:t>
            </a:r>
          </a:p>
        </p:txBody>
      </p:sp>
      <p:sp>
        <p:nvSpPr>
          <p:cNvPr id="3" name="Plassholder for innhold 2">
            <a:extLst>
              <a:ext uri="{FF2B5EF4-FFF2-40B4-BE49-F238E27FC236}">
                <a16:creationId xmlns:a16="http://schemas.microsoft.com/office/drawing/2014/main" id="{76B3B225-C461-8D5A-2C9C-A1BCB966832C}"/>
              </a:ext>
            </a:extLst>
          </p:cNvPr>
          <p:cNvSpPr>
            <a:spLocks noGrp="1"/>
          </p:cNvSpPr>
          <p:nvPr>
            <p:ph idx="1"/>
          </p:nvPr>
        </p:nvSpPr>
        <p:spPr/>
        <p:txBody>
          <a:bodyPr/>
          <a:lstStyle/>
          <a:p>
            <a:r>
              <a:rPr lang="nb-NO" dirty="0" err="1"/>
              <a:t>GoodmanScience</a:t>
            </a:r>
            <a:r>
              <a:rPr lang="nb-NO" dirty="0"/>
              <a:t>. (2023). </a:t>
            </a:r>
            <a:r>
              <a:rPr lang="nb-NO" dirty="0" err="1"/>
              <a:t>Periodic</a:t>
            </a:r>
            <a:r>
              <a:rPr lang="nb-NO" dirty="0"/>
              <a:t> </a:t>
            </a:r>
            <a:r>
              <a:rPr lang="nb-NO" dirty="0" err="1"/>
              <a:t>Table</a:t>
            </a:r>
            <a:r>
              <a:rPr lang="nb-NO" dirty="0"/>
              <a:t> </a:t>
            </a:r>
            <a:r>
              <a:rPr lang="nb-NO" dirty="0" err="1"/>
              <a:t>of</a:t>
            </a:r>
            <a:r>
              <a:rPr lang="nb-NO" dirty="0"/>
              <a:t> Elements. Hentet fra: </a:t>
            </a:r>
            <a:r>
              <a:rPr lang="nb-NO" dirty="0">
                <a:hlinkClick r:id="rId2"/>
              </a:rPr>
              <a:t>https://gist.github.com/GoodmanSciences/c2dd862cd38f21b0ad36b8f96b4bf1ee</a:t>
            </a:r>
            <a:endParaRPr lang="nb-NO" dirty="0"/>
          </a:p>
          <a:p>
            <a:endParaRPr lang="nb-NO" dirty="0"/>
          </a:p>
        </p:txBody>
      </p:sp>
    </p:spTree>
    <p:extLst>
      <p:ext uri="{BB962C8B-B14F-4D97-AF65-F5344CB8AC3E}">
        <p14:creationId xmlns:p14="http://schemas.microsoft.com/office/powerpoint/2010/main" val="2710901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D3AED554-0E44-17D2-0F8A-182C79C87462}"/>
              </a:ext>
            </a:extLst>
          </p:cNvPr>
          <p:cNvSpPr>
            <a:spLocks noGrp="1"/>
          </p:cNvSpPr>
          <p:nvPr>
            <p:ph type="title"/>
          </p:nvPr>
        </p:nvSpPr>
        <p:spPr>
          <a:xfrm>
            <a:off x="838200" y="365125"/>
            <a:ext cx="10515600" cy="1325563"/>
          </a:xfrm>
        </p:spPr>
        <p:txBody>
          <a:bodyPr>
            <a:normAutofit/>
          </a:bodyPr>
          <a:lstStyle/>
          <a:p>
            <a:r>
              <a:rPr lang="nb-NO" sz="5400" dirty="0"/>
              <a:t>Innhold</a:t>
            </a: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lassholder for innhold 2">
            <a:extLst>
              <a:ext uri="{FF2B5EF4-FFF2-40B4-BE49-F238E27FC236}">
                <a16:creationId xmlns:a16="http://schemas.microsoft.com/office/drawing/2014/main" id="{67995B17-FEE5-E049-DC8E-FF48A510DB36}"/>
              </a:ext>
            </a:extLst>
          </p:cNvPr>
          <p:cNvSpPr>
            <a:spLocks noGrp="1"/>
          </p:cNvSpPr>
          <p:nvPr>
            <p:ph idx="1"/>
          </p:nvPr>
        </p:nvSpPr>
        <p:spPr>
          <a:xfrm>
            <a:off x="838200" y="1929384"/>
            <a:ext cx="10515600" cy="4251960"/>
          </a:xfrm>
        </p:spPr>
        <p:txBody>
          <a:bodyPr>
            <a:normAutofit/>
          </a:bodyPr>
          <a:lstStyle/>
          <a:p>
            <a:r>
              <a:rPr lang="nb-NO" sz="2200"/>
              <a:t>Filbehandling</a:t>
            </a:r>
          </a:p>
          <a:p>
            <a:r>
              <a:rPr lang="nb-NO" sz="2200"/>
              <a:t>klasse</a:t>
            </a:r>
          </a:p>
          <a:p>
            <a:r>
              <a:rPr lang="nb-NO" sz="2200"/>
              <a:t>molar masse</a:t>
            </a:r>
          </a:p>
          <a:p>
            <a:r>
              <a:rPr lang="nb-NO" sz="2200"/>
              <a:t>Plott</a:t>
            </a:r>
          </a:p>
          <a:p>
            <a:r>
              <a:rPr lang="nb-NO" sz="2200"/>
              <a:t>Balansere reaksjonslikninger</a:t>
            </a:r>
          </a:p>
          <a:p>
            <a:endParaRPr lang="nb-NO" sz="2200"/>
          </a:p>
        </p:txBody>
      </p:sp>
    </p:spTree>
    <p:extLst>
      <p:ext uri="{BB962C8B-B14F-4D97-AF65-F5344CB8AC3E}">
        <p14:creationId xmlns:p14="http://schemas.microsoft.com/office/powerpoint/2010/main" val="113245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lassholder for innhold 5" descr="Et bilde som inneholder tekst, skjermbilde, Font&#10;&#10;Automatisk generert beskrivelse">
            <a:extLst>
              <a:ext uri="{FF2B5EF4-FFF2-40B4-BE49-F238E27FC236}">
                <a16:creationId xmlns:a16="http://schemas.microsoft.com/office/drawing/2014/main" id="{10350C8D-7CF4-1BCA-2B2B-74961698F907}"/>
              </a:ext>
            </a:extLst>
          </p:cNvPr>
          <p:cNvPicPr>
            <a:picLocks noGrp="1" noChangeAspect="1"/>
          </p:cNvPicPr>
          <p:nvPr>
            <p:ph sz="half" idx="1"/>
          </p:nvPr>
        </p:nvPicPr>
        <p:blipFill>
          <a:blip r:embed="rId3"/>
          <a:stretch>
            <a:fillRect/>
          </a:stretch>
        </p:blipFill>
        <p:spPr>
          <a:xfrm>
            <a:off x="1885950" y="656918"/>
            <a:ext cx="8420100" cy="5544164"/>
          </a:xfrm>
        </p:spPr>
      </p:pic>
    </p:spTree>
    <p:extLst>
      <p:ext uri="{BB962C8B-B14F-4D97-AF65-F5344CB8AC3E}">
        <p14:creationId xmlns:p14="http://schemas.microsoft.com/office/powerpoint/2010/main" val="16265271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e 2" descr="Et bilde som inneholder tekst, skjermbilde, Font&#10;&#10;Automatisk generert beskrivelse">
            <a:extLst>
              <a:ext uri="{FF2B5EF4-FFF2-40B4-BE49-F238E27FC236}">
                <a16:creationId xmlns:a16="http://schemas.microsoft.com/office/drawing/2014/main" id="{61F0A45C-0F6A-E96A-1F89-CF9142AFF441}"/>
              </a:ext>
            </a:extLst>
          </p:cNvPr>
          <p:cNvPicPr>
            <a:picLocks noChangeAspect="1"/>
          </p:cNvPicPr>
          <p:nvPr/>
        </p:nvPicPr>
        <p:blipFill>
          <a:blip r:embed="rId3"/>
          <a:stretch>
            <a:fillRect/>
          </a:stretch>
        </p:blipFill>
        <p:spPr>
          <a:xfrm>
            <a:off x="2451100" y="469900"/>
            <a:ext cx="7289800" cy="5918200"/>
          </a:xfrm>
          <a:prstGeom prst="rect">
            <a:avLst/>
          </a:prstGeom>
        </p:spPr>
      </p:pic>
    </p:spTree>
    <p:extLst>
      <p:ext uri="{BB962C8B-B14F-4D97-AF65-F5344CB8AC3E}">
        <p14:creationId xmlns:p14="http://schemas.microsoft.com/office/powerpoint/2010/main" val="1401356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kstSylinder 3">
            <a:extLst>
              <a:ext uri="{FF2B5EF4-FFF2-40B4-BE49-F238E27FC236}">
                <a16:creationId xmlns:a16="http://schemas.microsoft.com/office/drawing/2014/main" id="{CFF4282B-E0B9-9BA7-ED80-F5CAA6CE1C71}"/>
              </a:ext>
            </a:extLst>
          </p:cNvPr>
          <p:cNvSpPr txBox="1"/>
          <p:nvPr/>
        </p:nvSpPr>
        <p:spPr>
          <a:xfrm>
            <a:off x="5351164" y="586822"/>
            <a:ext cx="6002636" cy="1645920"/>
          </a:xfrm>
          <a:custGeom>
            <a:avLst/>
            <a:gdLst>
              <a:gd name="connsiteX0" fmla="*/ 0 w 6002636"/>
              <a:gd name="connsiteY0" fmla="*/ 0 h 1645920"/>
              <a:gd name="connsiteX1" fmla="*/ 486880 w 6002636"/>
              <a:gd name="connsiteY1" fmla="*/ 0 h 1645920"/>
              <a:gd name="connsiteX2" fmla="*/ 1273893 w 6002636"/>
              <a:gd name="connsiteY2" fmla="*/ 0 h 1645920"/>
              <a:gd name="connsiteX3" fmla="*/ 2000879 w 6002636"/>
              <a:gd name="connsiteY3" fmla="*/ 0 h 1645920"/>
              <a:gd name="connsiteX4" fmla="*/ 2487759 w 6002636"/>
              <a:gd name="connsiteY4" fmla="*/ 0 h 1645920"/>
              <a:gd name="connsiteX5" fmla="*/ 3094692 w 6002636"/>
              <a:gd name="connsiteY5" fmla="*/ 0 h 1645920"/>
              <a:gd name="connsiteX6" fmla="*/ 3881705 w 6002636"/>
              <a:gd name="connsiteY6" fmla="*/ 0 h 1645920"/>
              <a:gd name="connsiteX7" fmla="*/ 4548664 w 6002636"/>
              <a:gd name="connsiteY7" fmla="*/ 0 h 1645920"/>
              <a:gd name="connsiteX8" fmla="*/ 5275650 w 6002636"/>
              <a:gd name="connsiteY8" fmla="*/ 0 h 1645920"/>
              <a:gd name="connsiteX9" fmla="*/ 6002636 w 6002636"/>
              <a:gd name="connsiteY9" fmla="*/ 0 h 1645920"/>
              <a:gd name="connsiteX10" fmla="*/ 6002636 w 6002636"/>
              <a:gd name="connsiteY10" fmla="*/ 548640 h 1645920"/>
              <a:gd name="connsiteX11" fmla="*/ 6002636 w 6002636"/>
              <a:gd name="connsiteY11" fmla="*/ 1113739 h 1645920"/>
              <a:gd name="connsiteX12" fmla="*/ 6002636 w 6002636"/>
              <a:gd name="connsiteY12" fmla="*/ 1645920 h 1645920"/>
              <a:gd name="connsiteX13" fmla="*/ 5515756 w 6002636"/>
              <a:gd name="connsiteY13" fmla="*/ 1645920 h 1645920"/>
              <a:gd name="connsiteX14" fmla="*/ 5028875 w 6002636"/>
              <a:gd name="connsiteY14" fmla="*/ 1645920 h 1645920"/>
              <a:gd name="connsiteX15" fmla="*/ 4301889 w 6002636"/>
              <a:gd name="connsiteY15" fmla="*/ 1645920 h 1645920"/>
              <a:gd name="connsiteX16" fmla="*/ 3815009 w 6002636"/>
              <a:gd name="connsiteY16" fmla="*/ 1645920 h 1645920"/>
              <a:gd name="connsiteX17" fmla="*/ 3148049 w 6002636"/>
              <a:gd name="connsiteY17" fmla="*/ 1645920 h 1645920"/>
              <a:gd name="connsiteX18" fmla="*/ 2601142 w 6002636"/>
              <a:gd name="connsiteY18" fmla="*/ 1645920 h 1645920"/>
              <a:gd name="connsiteX19" fmla="*/ 1934183 w 6002636"/>
              <a:gd name="connsiteY19" fmla="*/ 1645920 h 1645920"/>
              <a:gd name="connsiteX20" fmla="*/ 1267223 w 6002636"/>
              <a:gd name="connsiteY20" fmla="*/ 1645920 h 1645920"/>
              <a:gd name="connsiteX21" fmla="*/ 600264 w 6002636"/>
              <a:gd name="connsiteY21" fmla="*/ 1645920 h 1645920"/>
              <a:gd name="connsiteX22" fmla="*/ 0 w 6002636"/>
              <a:gd name="connsiteY22" fmla="*/ 1645920 h 1645920"/>
              <a:gd name="connsiteX23" fmla="*/ 0 w 6002636"/>
              <a:gd name="connsiteY23" fmla="*/ 1113739 h 1645920"/>
              <a:gd name="connsiteX24" fmla="*/ 0 w 6002636"/>
              <a:gd name="connsiteY24" fmla="*/ 565099 h 1645920"/>
              <a:gd name="connsiteX25" fmla="*/ 0 w 6002636"/>
              <a:gd name="connsiteY25" fmla="*/ 0 h 164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2636" h="1645920" fill="none" extrusionOk="0">
                <a:moveTo>
                  <a:pt x="0" y="0"/>
                </a:moveTo>
                <a:cubicBezTo>
                  <a:pt x="211695" y="-12063"/>
                  <a:pt x="361620" y="23871"/>
                  <a:pt x="486880" y="0"/>
                </a:cubicBezTo>
                <a:cubicBezTo>
                  <a:pt x="612140" y="-23871"/>
                  <a:pt x="909683" y="22712"/>
                  <a:pt x="1273893" y="0"/>
                </a:cubicBezTo>
                <a:cubicBezTo>
                  <a:pt x="1638103" y="-22712"/>
                  <a:pt x="1838055" y="-15286"/>
                  <a:pt x="2000879" y="0"/>
                </a:cubicBezTo>
                <a:cubicBezTo>
                  <a:pt x="2163703" y="15286"/>
                  <a:pt x="2332277" y="-6239"/>
                  <a:pt x="2487759" y="0"/>
                </a:cubicBezTo>
                <a:cubicBezTo>
                  <a:pt x="2643241" y="6239"/>
                  <a:pt x="2896841" y="-20896"/>
                  <a:pt x="3094692" y="0"/>
                </a:cubicBezTo>
                <a:cubicBezTo>
                  <a:pt x="3292543" y="20896"/>
                  <a:pt x="3695840" y="-28201"/>
                  <a:pt x="3881705" y="0"/>
                </a:cubicBezTo>
                <a:cubicBezTo>
                  <a:pt x="4067570" y="28201"/>
                  <a:pt x="4226097" y="-9133"/>
                  <a:pt x="4548664" y="0"/>
                </a:cubicBezTo>
                <a:cubicBezTo>
                  <a:pt x="4871231" y="9133"/>
                  <a:pt x="4926645" y="-13668"/>
                  <a:pt x="5275650" y="0"/>
                </a:cubicBezTo>
                <a:cubicBezTo>
                  <a:pt x="5624655" y="13668"/>
                  <a:pt x="5778559" y="-18866"/>
                  <a:pt x="6002636" y="0"/>
                </a:cubicBezTo>
                <a:cubicBezTo>
                  <a:pt x="6013357" y="126481"/>
                  <a:pt x="5981076" y="279522"/>
                  <a:pt x="6002636" y="548640"/>
                </a:cubicBezTo>
                <a:cubicBezTo>
                  <a:pt x="6024196" y="817758"/>
                  <a:pt x="6030366" y="975897"/>
                  <a:pt x="6002636" y="1113739"/>
                </a:cubicBezTo>
                <a:cubicBezTo>
                  <a:pt x="5974906" y="1251581"/>
                  <a:pt x="5993865" y="1480144"/>
                  <a:pt x="6002636" y="1645920"/>
                </a:cubicBezTo>
                <a:cubicBezTo>
                  <a:pt x="5822083" y="1622406"/>
                  <a:pt x="5673442" y="1665183"/>
                  <a:pt x="5515756" y="1645920"/>
                </a:cubicBezTo>
                <a:cubicBezTo>
                  <a:pt x="5358070" y="1626657"/>
                  <a:pt x="5250574" y="1666007"/>
                  <a:pt x="5028875" y="1645920"/>
                </a:cubicBezTo>
                <a:cubicBezTo>
                  <a:pt x="4807176" y="1625833"/>
                  <a:pt x="4610575" y="1644197"/>
                  <a:pt x="4301889" y="1645920"/>
                </a:cubicBezTo>
                <a:cubicBezTo>
                  <a:pt x="3993203" y="1647643"/>
                  <a:pt x="4007061" y="1623540"/>
                  <a:pt x="3815009" y="1645920"/>
                </a:cubicBezTo>
                <a:cubicBezTo>
                  <a:pt x="3622957" y="1668300"/>
                  <a:pt x="3289745" y="1644301"/>
                  <a:pt x="3148049" y="1645920"/>
                </a:cubicBezTo>
                <a:cubicBezTo>
                  <a:pt x="3006353" y="1647539"/>
                  <a:pt x="2742036" y="1621862"/>
                  <a:pt x="2601142" y="1645920"/>
                </a:cubicBezTo>
                <a:cubicBezTo>
                  <a:pt x="2460248" y="1669978"/>
                  <a:pt x="2189559" y="1645270"/>
                  <a:pt x="1934183" y="1645920"/>
                </a:cubicBezTo>
                <a:cubicBezTo>
                  <a:pt x="1678807" y="1646570"/>
                  <a:pt x="1540918" y="1632111"/>
                  <a:pt x="1267223" y="1645920"/>
                </a:cubicBezTo>
                <a:cubicBezTo>
                  <a:pt x="993528" y="1659729"/>
                  <a:pt x="802401" y="1679244"/>
                  <a:pt x="600264" y="1645920"/>
                </a:cubicBezTo>
                <a:cubicBezTo>
                  <a:pt x="398127" y="1612596"/>
                  <a:pt x="264357" y="1650904"/>
                  <a:pt x="0" y="1645920"/>
                </a:cubicBezTo>
                <a:cubicBezTo>
                  <a:pt x="-4481" y="1482957"/>
                  <a:pt x="-18410" y="1299760"/>
                  <a:pt x="0" y="1113739"/>
                </a:cubicBezTo>
                <a:cubicBezTo>
                  <a:pt x="18410" y="927718"/>
                  <a:pt x="12528" y="818857"/>
                  <a:pt x="0" y="565099"/>
                </a:cubicBezTo>
                <a:cubicBezTo>
                  <a:pt x="-12528" y="311341"/>
                  <a:pt x="-20835" y="213856"/>
                  <a:pt x="0" y="0"/>
                </a:cubicBezTo>
                <a:close/>
              </a:path>
              <a:path w="6002636" h="1645920" stroke="0" extrusionOk="0">
                <a:moveTo>
                  <a:pt x="0" y="0"/>
                </a:moveTo>
                <a:cubicBezTo>
                  <a:pt x="251705" y="-14107"/>
                  <a:pt x="314439" y="-20442"/>
                  <a:pt x="606933" y="0"/>
                </a:cubicBezTo>
                <a:cubicBezTo>
                  <a:pt x="899427" y="20442"/>
                  <a:pt x="984998" y="-5920"/>
                  <a:pt x="1093814" y="0"/>
                </a:cubicBezTo>
                <a:cubicBezTo>
                  <a:pt x="1202630" y="5920"/>
                  <a:pt x="1536598" y="-12594"/>
                  <a:pt x="1880826" y="0"/>
                </a:cubicBezTo>
                <a:cubicBezTo>
                  <a:pt x="2225054" y="12594"/>
                  <a:pt x="2341478" y="-22554"/>
                  <a:pt x="2487759" y="0"/>
                </a:cubicBezTo>
                <a:cubicBezTo>
                  <a:pt x="2634040" y="22554"/>
                  <a:pt x="2876977" y="13702"/>
                  <a:pt x="3094692" y="0"/>
                </a:cubicBezTo>
                <a:cubicBezTo>
                  <a:pt x="3312407" y="-13702"/>
                  <a:pt x="3665379" y="-15117"/>
                  <a:pt x="3881705" y="0"/>
                </a:cubicBezTo>
                <a:cubicBezTo>
                  <a:pt x="4098031" y="15117"/>
                  <a:pt x="4188378" y="-25068"/>
                  <a:pt x="4428611" y="0"/>
                </a:cubicBezTo>
                <a:cubicBezTo>
                  <a:pt x="4668844" y="25068"/>
                  <a:pt x="4994467" y="13165"/>
                  <a:pt x="5215624" y="0"/>
                </a:cubicBezTo>
                <a:cubicBezTo>
                  <a:pt x="5436781" y="-13165"/>
                  <a:pt x="5815948" y="-14391"/>
                  <a:pt x="6002636" y="0"/>
                </a:cubicBezTo>
                <a:cubicBezTo>
                  <a:pt x="6024007" y="191231"/>
                  <a:pt x="6010697" y="407375"/>
                  <a:pt x="6002636" y="548640"/>
                </a:cubicBezTo>
                <a:cubicBezTo>
                  <a:pt x="5994575" y="689905"/>
                  <a:pt x="5985209" y="887844"/>
                  <a:pt x="6002636" y="1097280"/>
                </a:cubicBezTo>
                <a:cubicBezTo>
                  <a:pt x="6020063" y="1306716"/>
                  <a:pt x="5993118" y="1415823"/>
                  <a:pt x="6002636" y="1645920"/>
                </a:cubicBezTo>
                <a:cubicBezTo>
                  <a:pt x="5855857" y="1657279"/>
                  <a:pt x="5757386" y="1639700"/>
                  <a:pt x="5515756" y="1645920"/>
                </a:cubicBezTo>
                <a:cubicBezTo>
                  <a:pt x="5274126" y="1652140"/>
                  <a:pt x="4900420" y="1614925"/>
                  <a:pt x="4728743" y="1645920"/>
                </a:cubicBezTo>
                <a:cubicBezTo>
                  <a:pt x="4557066" y="1676915"/>
                  <a:pt x="4395168" y="1638711"/>
                  <a:pt x="4181836" y="1645920"/>
                </a:cubicBezTo>
                <a:cubicBezTo>
                  <a:pt x="3968504" y="1653129"/>
                  <a:pt x="3690566" y="1665025"/>
                  <a:pt x="3514877" y="1645920"/>
                </a:cubicBezTo>
                <a:cubicBezTo>
                  <a:pt x="3339188" y="1626815"/>
                  <a:pt x="3044136" y="1610445"/>
                  <a:pt x="2727865" y="1645920"/>
                </a:cubicBezTo>
                <a:cubicBezTo>
                  <a:pt x="2411594" y="1681395"/>
                  <a:pt x="2387126" y="1643826"/>
                  <a:pt x="2060905" y="1645920"/>
                </a:cubicBezTo>
                <a:cubicBezTo>
                  <a:pt x="1734684" y="1648014"/>
                  <a:pt x="1801434" y="1669269"/>
                  <a:pt x="1574025" y="1645920"/>
                </a:cubicBezTo>
                <a:cubicBezTo>
                  <a:pt x="1346616" y="1622571"/>
                  <a:pt x="1297856" y="1622950"/>
                  <a:pt x="1027118" y="1645920"/>
                </a:cubicBezTo>
                <a:cubicBezTo>
                  <a:pt x="756380" y="1668890"/>
                  <a:pt x="253231" y="1598858"/>
                  <a:pt x="0" y="1645920"/>
                </a:cubicBezTo>
                <a:cubicBezTo>
                  <a:pt x="-1549" y="1489903"/>
                  <a:pt x="5713" y="1329658"/>
                  <a:pt x="0" y="1097280"/>
                </a:cubicBezTo>
                <a:cubicBezTo>
                  <a:pt x="-5713" y="864902"/>
                  <a:pt x="16540" y="736241"/>
                  <a:pt x="0" y="548640"/>
                </a:cubicBezTo>
                <a:cubicBezTo>
                  <a:pt x="-16540" y="361039"/>
                  <a:pt x="-25749" y="189154"/>
                  <a:pt x="0" y="0"/>
                </a:cubicBezTo>
                <a:close/>
              </a:path>
            </a:pathLst>
          </a:custGeom>
          <a:ln>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2"/>
          </a:lnRef>
          <a:fillRef idx="1">
            <a:schemeClr val="lt1"/>
          </a:fillRef>
          <a:effectRef idx="0">
            <a:schemeClr val="accent2"/>
          </a:effectRef>
          <a:fontRef idx="minor">
            <a:schemeClr val="dk1"/>
          </a:fontRef>
        </p:style>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solidFill>
                  <a:schemeClr val="tx1"/>
                </a:solidFill>
              </a:rPr>
              <a:t>finn_symboler(‘NaCl2’) </a:t>
            </a:r>
            <a:r>
              <a:rPr lang="en-US">
                <a:solidFill>
                  <a:schemeClr val="tx1"/>
                </a:solidFill>
                <a:sym typeface="Wingdings" pitchFamily="2" charset="2"/>
              </a:rPr>
              <a:t> [‘Na’, ‘1’, ‘Cl’, ‘2’]</a:t>
            </a:r>
          </a:p>
          <a:p>
            <a:pPr indent="-228600">
              <a:lnSpc>
                <a:spcPct val="90000"/>
              </a:lnSpc>
              <a:spcAft>
                <a:spcPts val="600"/>
              </a:spcAft>
              <a:buFont typeface="Arial" panose="020B0604020202020204" pitchFamily="34" charset="0"/>
              <a:buChar char="•"/>
            </a:pPr>
            <a:r>
              <a:rPr lang="en-US">
                <a:solidFill>
                  <a:schemeClr val="tx1"/>
                </a:solidFill>
                <a:sym typeface="Wingdings" pitchFamily="2" charset="2"/>
              </a:rPr>
              <a:t>finn_grunnstoffer([‘Na’, ‘1’, ‘Cl’, ‘2’])  [‘Na’, ‘Cl’, ’Cl’] </a:t>
            </a:r>
          </a:p>
          <a:p>
            <a:pPr indent="-228600">
              <a:lnSpc>
                <a:spcPct val="90000"/>
              </a:lnSpc>
              <a:spcAft>
                <a:spcPts val="600"/>
              </a:spcAft>
              <a:buFont typeface="Arial" panose="020B0604020202020204" pitchFamily="34" charset="0"/>
              <a:buChar char="•"/>
            </a:pPr>
            <a:endParaRPr lang="en-US">
              <a:solidFill>
                <a:schemeClr val="tx1"/>
              </a:solidFill>
            </a:endParaRPr>
          </a:p>
        </p:txBody>
      </p:sp>
      <p:pic>
        <p:nvPicPr>
          <p:cNvPr id="3" name="Bilde 2" descr="Et bilde som inneholder tekst, Font, algebra, skjermbilde&#10;&#10;Automatisk generert beskrivelse">
            <a:extLst>
              <a:ext uri="{FF2B5EF4-FFF2-40B4-BE49-F238E27FC236}">
                <a16:creationId xmlns:a16="http://schemas.microsoft.com/office/drawing/2014/main" id="{0995E5D9-6562-1097-A30D-128696FEC8A3}"/>
              </a:ext>
            </a:extLst>
          </p:cNvPr>
          <p:cNvPicPr>
            <a:picLocks noChangeAspect="1"/>
          </p:cNvPicPr>
          <p:nvPr/>
        </p:nvPicPr>
        <p:blipFill>
          <a:blip r:embed="rId3"/>
          <a:stretch>
            <a:fillRect/>
          </a:stretch>
        </p:blipFill>
        <p:spPr>
          <a:xfrm>
            <a:off x="557784" y="2954780"/>
            <a:ext cx="11164824" cy="3042415"/>
          </a:xfrm>
          <a:prstGeom prst="rect">
            <a:avLst/>
          </a:prstGeom>
        </p:spPr>
      </p:pic>
      <p:sp>
        <p:nvSpPr>
          <p:cNvPr id="6" name="Tittel 1">
            <a:extLst>
              <a:ext uri="{FF2B5EF4-FFF2-40B4-BE49-F238E27FC236}">
                <a16:creationId xmlns:a16="http://schemas.microsoft.com/office/drawing/2014/main" id="{7222E3C9-7488-441E-D434-D02767D87C4C}"/>
              </a:ext>
            </a:extLst>
          </p:cNvPr>
          <p:cNvSpPr txBox="1">
            <a:spLocks/>
          </p:cNvSpPr>
          <p:nvPr/>
        </p:nvSpPr>
        <p:spPr>
          <a:xfrm>
            <a:off x="682432" y="1063749"/>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nb-NO" sz="5400" dirty="0"/>
              <a:t>Molar masse</a:t>
            </a:r>
          </a:p>
        </p:txBody>
      </p:sp>
    </p:spTree>
    <p:extLst>
      <p:ext uri="{BB962C8B-B14F-4D97-AF65-F5344CB8AC3E}">
        <p14:creationId xmlns:p14="http://schemas.microsoft.com/office/powerpoint/2010/main" val="960869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e 4" descr="Et bilde som inneholder tekst, line, diagram, skjermbilde&#10;&#10;Automatisk generert beskrivelse">
            <a:extLst>
              <a:ext uri="{FF2B5EF4-FFF2-40B4-BE49-F238E27FC236}">
                <a16:creationId xmlns:a16="http://schemas.microsoft.com/office/drawing/2014/main" id="{CCC02EFC-40EF-9934-C630-206B72045C78}"/>
              </a:ext>
            </a:extLst>
          </p:cNvPr>
          <p:cNvPicPr>
            <a:picLocks noChangeAspect="1"/>
          </p:cNvPicPr>
          <p:nvPr/>
        </p:nvPicPr>
        <p:blipFill>
          <a:blip r:embed="rId3"/>
          <a:stretch>
            <a:fillRect/>
          </a:stretch>
        </p:blipFill>
        <p:spPr>
          <a:xfrm>
            <a:off x="4243719" y="189872"/>
            <a:ext cx="4263467" cy="6478255"/>
          </a:xfrm>
          <a:prstGeom prst="rect">
            <a:avLst/>
          </a:prstGeom>
        </p:spPr>
      </p:pic>
    </p:spTree>
    <p:extLst>
      <p:ext uri="{BB962C8B-B14F-4D97-AF65-F5344CB8AC3E}">
        <p14:creationId xmlns:p14="http://schemas.microsoft.com/office/powerpoint/2010/main" val="286786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e 2" descr="Et bilde som inneholder tekst, skjermbilde, Font&#10;&#10;Automatisk generert beskrivelse">
            <a:extLst>
              <a:ext uri="{FF2B5EF4-FFF2-40B4-BE49-F238E27FC236}">
                <a16:creationId xmlns:a16="http://schemas.microsoft.com/office/drawing/2014/main" id="{01DE5FD2-CEC1-AD4F-4CAC-E30A313CE9B8}"/>
              </a:ext>
            </a:extLst>
          </p:cNvPr>
          <p:cNvPicPr>
            <a:picLocks noChangeAspect="1"/>
          </p:cNvPicPr>
          <p:nvPr/>
        </p:nvPicPr>
        <p:blipFill>
          <a:blip r:embed="rId3"/>
          <a:stretch>
            <a:fillRect/>
          </a:stretch>
        </p:blipFill>
        <p:spPr>
          <a:xfrm>
            <a:off x="263525" y="541338"/>
            <a:ext cx="7721600" cy="1003300"/>
          </a:xfrm>
          <a:prstGeom prst="rect">
            <a:avLst/>
          </a:prstGeom>
        </p:spPr>
      </p:pic>
      <p:pic>
        <p:nvPicPr>
          <p:cNvPr id="5" name="Bilde 4" descr="Et bilde som inneholder line, Plottdiagram, diagram, tekst&#10;&#10;Automatisk generert beskrivelse">
            <a:extLst>
              <a:ext uri="{FF2B5EF4-FFF2-40B4-BE49-F238E27FC236}">
                <a16:creationId xmlns:a16="http://schemas.microsoft.com/office/drawing/2014/main" id="{16D53788-F9D1-6887-4BBC-CCD4850666BD}"/>
              </a:ext>
            </a:extLst>
          </p:cNvPr>
          <p:cNvPicPr>
            <a:picLocks noChangeAspect="1"/>
          </p:cNvPicPr>
          <p:nvPr/>
        </p:nvPicPr>
        <p:blipFill>
          <a:blip r:embed="rId4"/>
          <a:stretch>
            <a:fillRect/>
          </a:stretch>
        </p:blipFill>
        <p:spPr>
          <a:xfrm>
            <a:off x="1862137" y="1544638"/>
            <a:ext cx="7467600" cy="4991100"/>
          </a:xfrm>
          <a:prstGeom prst="rect">
            <a:avLst/>
          </a:prstGeom>
        </p:spPr>
      </p:pic>
    </p:spTree>
    <p:extLst>
      <p:ext uri="{BB962C8B-B14F-4D97-AF65-F5344CB8AC3E}">
        <p14:creationId xmlns:p14="http://schemas.microsoft.com/office/powerpoint/2010/main" val="1534996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EB769B88-5B9E-806D-F97C-FEC7BAA439BA}"/>
              </a:ext>
            </a:extLst>
          </p:cNvPr>
          <p:cNvSpPr>
            <a:spLocks noGrp="1"/>
          </p:cNvSpPr>
          <p:nvPr>
            <p:ph type="ctrTitle"/>
          </p:nvPr>
        </p:nvSpPr>
        <p:spPr>
          <a:xfrm>
            <a:off x="838200" y="451381"/>
            <a:ext cx="10512552" cy="4066540"/>
          </a:xfrm>
        </p:spPr>
        <p:txBody>
          <a:bodyPr anchor="b">
            <a:normAutofit/>
          </a:bodyPr>
          <a:lstStyle/>
          <a:p>
            <a:pPr algn="l"/>
            <a:r>
              <a:rPr lang="nb-NO" sz="6600" dirty="0"/>
              <a:t>Program 2: </a:t>
            </a:r>
            <a:r>
              <a:rPr lang="nb-NO" sz="6600" dirty="0" err="1"/>
              <a:t>balansere_likning</a:t>
            </a:r>
            <a:endParaRPr lang="nb-NO" sz="6600" dirty="0"/>
          </a:p>
        </p:txBody>
      </p:sp>
      <p:sp>
        <p:nvSpPr>
          <p:cNvPr id="3" name="Undertittel 2">
            <a:extLst>
              <a:ext uri="{FF2B5EF4-FFF2-40B4-BE49-F238E27FC236}">
                <a16:creationId xmlns:a16="http://schemas.microsoft.com/office/drawing/2014/main" id="{6B1B0ED7-9F07-28BD-6BB9-BC143BCDCCC2}"/>
              </a:ext>
            </a:extLst>
          </p:cNvPr>
          <p:cNvSpPr>
            <a:spLocks noGrp="1"/>
          </p:cNvSpPr>
          <p:nvPr>
            <p:ph type="subTitle" idx="1"/>
          </p:nvPr>
        </p:nvSpPr>
        <p:spPr>
          <a:xfrm>
            <a:off x="838199" y="4983276"/>
            <a:ext cx="10512552" cy="1126680"/>
          </a:xfrm>
        </p:spPr>
        <p:txBody>
          <a:bodyPr>
            <a:normAutofit/>
          </a:bodyPr>
          <a:lstStyle/>
          <a:p>
            <a:pPr algn="l"/>
            <a:endParaRPr lang="nb-NO"/>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7987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tel 1">
            <a:extLst>
              <a:ext uri="{FF2B5EF4-FFF2-40B4-BE49-F238E27FC236}">
                <a16:creationId xmlns:a16="http://schemas.microsoft.com/office/drawing/2014/main" id="{220368FC-963A-93E7-AC9D-95BABA7411CA}"/>
              </a:ext>
            </a:extLst>
          </p:cNvPr>
          <p:cNvSpPr>
            <a:spLocks noGrp="1"/>
          </p:cNvSpPr>
          <p:nvPr>
            <p:ph type="title"/>
          </p:nvPr>
        </p:nvSpPr>
        <p:spPr>
          <a:xfrm>
            <a:off x="838200" y="365125"/>
            <a:ext cx="10515600" cy="1325563"/>
          </a:xfrm>
        </p:spPr>
        <p:txBody>
          <a:bodyPr>
            <a:normAutofit/>
          </a:bodyPr>
          <a:lstStyle/>
          <a:p>
            <a:r>
              <a:rPr lang="nb-NO" sz="5400" dirty="0"/>
              <a:t>Innhold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lassholder for innhold 2">
            <a:extLst>
              <a:ext uri="{FF2B5EF4-FFF2-40B4-BE49-F238E27FC236}">
                <a16:creationId xmlns:a16="http://schemas.microsoft.com/office/drawing/2014/main" id="{1DA87295-4B87-29D2-2010-A6717C00A24A}"/>
              </a:ext>
            </a:extLst>
          </p:cNvPr>
          <p:cNvSpPr>
            <a:spLocks noGrp="1"/>
          </p:cNvSpPr>
          <p:nvPr>
            <p:ph idx="1"/>
          </p:nvPr>
        </p:nvSpPr>
        <p:spPr>
          <a:xfrm>
            <a:off x="838200" y="1929384"/>
            <a:ext cx="10515600" cy="4251960"/>
          </a:xfrm>
        </p:spPr>
        <p:txBody>
          <a:bodyPr>
            <a:normAutofit/>
          </a:bodyPr>
          <a:lstStyle/>
          <a:p>
            <a:r>
              <a:rPr lang="nb-NO" sz="2200" dirty="0" err="1"/>
              <a:t>finn_symboler</a:t>
            </a:r>
            <a:r>
              <a:rPr lang="nb-NO" sz="2200" dirty="0"/>
              <a:t>()</a:t>
            </a:r>
          </a:p>
          <a:p>
            <a:endParaRPr lang="nb-NO" sz="2200" dirty="0"/>
          </a:p>
          <a:p>
            <a:endParaRPr lang="nb-NO" sz="2200" dirty="0"/>
          </a:p>
        </p:txBody>
      </p:sp>
    </p:spTree>
    <p:extLst>
      <p:ext uri="{BB962C8B-B14F-4D97-AF65-F5344CB8AC3E}">
        <p14:creationId xmlns:p14="http://schemas.microsoft.com/office/powerpoint/2010/main" val="3975285514"/>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593</TotalTime>
  <Words>1038</Words>
  <Application>Microsoft Macintosh PowerPoint</Application>
  <PresentationFormat>Widescreen</PresentationFormat>
  <Paragraphs>94</Paragraphs>
  <Slides>11</Slides>
  <Notes>10</Notes>
  <HiddenSlides>0</HiddenSlides>
  <MMClips>0</MMClips>
  <ScaleCrop>false</ScaleCrop>
  <HeadingPairs>
    <vt:vector size="6" baseType="variant">
      <vt:variant>
        <vt:lpstr>Brukte skrifter</vt:lpstr>
      </vt:variant>
      <vt:variant>
        <vt:i4>3</vt:i4>
      </vt:variant>
      <vt:variant>
        <vt:lpstr>Tema</vt:lpstr>
      </vt:variant>
      <vt:variant>
        <vt:i4>1</vt:i4>
      </vt:variant>
      <vt:variant>
        <vt:lpstr>Lysbildetitler</vt:lpstr>
      </vt:variant>
      <vt:variant>
        <vt:i4>11</vt:i4>
      </vt:variant>
    </vt:vector>
  </HeadingPairs>
  <TitlesOfParts>
    <vt:vector size="15" baseType="lpstr">
      <vt:lpstr>Arial</vt:lpstr>
      <vt:lpstr>Calibri</vt:lpstr>
      <vt:lpstr>Calibri Light</vt:lpstr>
      <vt:lpstr>Office-tema</vt:lpstr>
      <vt:lpstr>Program 1: molar_masse</vt:lpstr>
      <vt:lpstr>Innhold</vt:lpstr>
      <vt:lpstr>PowerPoint-presentasjon</vt:lpstr>
      <vt:lpstr>PowerPoint-presentasjon</vt:lpstr>
      <vt:lpstr>PowerPoint-presentasjon</vt:lpstr>
      <vt:lpstr>PowerPoint-presentasjon</vt:lpstr>
      <vt:lpstr>PowerPoint-presentasjon</vt:lpstr>
      <vt:lpstr>Program 2: balansere_likning</vt:lpstr>
      <vt:lpstr>Innhold</vt:lpstr>
      <vt:lpstr>Balansering av reaksjonslikninger</vt:lpstr>
      <vt:lpstr>Kilder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Solveig Natvig (Elev)</dc:creator>
  <cp:lastModifiedBy>Solveig Natvig (Elev)</cp:lastModifiedBy>
  <cp:revision>1</cp:revision>
  <dcterms:created xsi:type="dcterms:W3CDTF">2023-06-08T08:27:43Z</dcterms:created>
  <dcterms:modified xsi:type="dcterms:W3CDTF">2023-06-08T18:22:04Z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6768ce0-ceaf-4778-8ab1-e65d26fe9939_Enabled">
    <vt:lpwstr>true</vt:lpwstr>
  </property>
  <property fmtid="{D5CDD505-2E9C-101B-9397-08002B2CF9AE}" pid="3" name="MSIP_Label_06768ce0-ceaf-4778-8ab1-e65d26fe9939_SetDate">
    <vt:lpwstr>2023-06-08T08:28:36Z</vt:lpwstr>
  </property>
  <property fmtid="{D5CDD505-2E9C-101B-9397-08002B2CF9AE}" pid="4" name="MSIP_Label_06768ce0-ceaf-4778-8ab1-e65d26fe9939_Method">
    <vt:lpwstr>Standard</vt:lpwstr>
  </property>
  <property fmtid="{D5CDD505-2E9C-101B-9397-08002B2CF9AE}" pid="5" name="MSIP_Label_06768ce0-ceaf-4778-8ab1-e65d26fe9939_Name">
    <vt:lpwstr>Begrenset - PROD</vt:lpwstr>
  </property>
  <property fmtid="{D5CDD505-2E9C-101B-9397-08002B2CF9AE}" pid="6" name="MSIP_Label_06768ce0-ceaf-4778-8ab1-e65d26fe9939_SiteId">
    <vt:lpwstr>3d50ddd4-00a1-4ab7-9788-decf14a8728f</vt:lpwstr>
  </property>
  <property fmtid="{D5CDD505-2E9C-101B-9397-08002B2CF9AE}" pid="7" name="MSIP_Label_06768ce0-ceaf-4778-8ab1-e65d26fe9939_ActionId">
    <vt:lpwstr>33c2f2b9-3fdd-4b4d-a327-198fd14707e3</vt:lpwstr>
  </property>
  <property fmtid="{D5CDD505-2E9C-101B-9397-08002B2CF9AE}" pid="8" name="MSIP_Label_06768ce0-ceaf-4778-8ab1-e65d26fe9939_ContentBits">
    <vt:lpwstr>0</vt:lpwstr>
  </property>
</Properties>
</file>