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0"/>
  </p:notesMasterIdLst>
  <p:sldIdLst>
    <p:sldId id="273" r:id="rId3"/>
    <p:sldId id="274" r:id="rId4"/>
    <p:sldId id="269" r:id="rId5"/>
    <p:sldId id="265" r:id="rId6"/>
    <p:sldId id="270" r:id="rId7"/>
    <p:sldId id="263" r:id="rId8"/>
    <p:sldId id="268" r:id="rId9"/>
    <p:sldId id="279" r:id="rId10"/>
    <p:sldId id="275" r:id="rId11"/>
    <p:sldId id="276" r:id="rId12"/>
    <p:sldId id="278" r:id="rId13"/>
    <p:sldId id="262" r:id="rId14"/>
    <p:sldId id="261" r:id="rId15"/>
    <p:sldId id="258" r:id="rId16"/>
    <p:sldId id="259" r:id="rId17"/>
    <p:sldId id="260" r:id="rId18"/>
    <p:sldId id="25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0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B13B2D-D2DE-4231-BC11-CF06CCAF721D}" type="datetimeFigureOut">
              <a:rPr lang="en-GB" smtClean="0"/>
              <a:t>07/08/2017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2FFF56-9F47-4BAC-9D4E-F7FF4B5BAE8C}" type="slidenum">
              <a:rPr lang="en-GB" smtClean="0"/>
              <a:t>‹#›</a:t>
            </a:fld>
            <a:endParaRPr lang="en-GB"/>
          </a:p>
        </p:txBody>
      </p:sp>
    </p:spTree>
    <p:extLst>
      <p:ext uri="{BB962C8B-B14F-4D97-AF65-F5344CB8AC3E}">
        <p14:creationId xmlns:p14="http://schemas.microsoft.com/office/powerpoint/2010/main" val="2682428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p>
            <a:fld id="{AAD4BC32-01A9-48BE-8A05-D1E8445E9DFA}" type="slidenum">
              <a:rPr lang="en-US" smtClean="0">
                <a:ea typeface="ヒラギノ角ゴ Pro W3"/>
                <a:cs typeface="ヒラギノ角ゴ Pro W3"/>
              </a:rPr>
              <a:pPr/>
              <a:t>1</a:t>
            </a:fld>
            <a:endParaRPr lang="en-US" dirty="0" smtClean="0">
              <a:ea typeface="ヒラギノ角ゴ Pro W3"/>
              <a:cs typeface="ヒラギノ角ゴ Pro W3"/>
            </a:endParaRPr>
          </a:p>
        </p:txBody>
      </p:sp>
      <p:sp>
        <p:nvSpPr>
          <p:cNvPr id="15362" name="Rectangle 2"/>
          <p:cNvSpPr>
            <a:spLocks noGrp="1" noRot="1" noChangeAspect="1" noChangeArrowheads="1" noTextEdit="1"/>
          </p:cNvSpPr>
          <p:nvPr>
            <p:ph type="sldImg"/>
          </p:nvPr>
        </p:nvSpPr>
        <p:spPr>
          <a:xfrm>
            <a:off x="1143000" y="685800"/>
            <a:ext cx="4572000" cy="3429000"/>
          </a:xfrm>
          <a:ln/>
        </p:spPr>
      </p:sp>
      <p:sp>
        <p:nvSpPr>
          <p:cNvPr id="15363" name="Rectangle 3"/>
          <p:cNvSpPr>
            <a:spLocks noGrp="1" noChangeArrowheads="1"/>
          </p:cNvSpPr>
          <p:nvPr>
            <p:ph type="body" idx="1"/>
          </p:nvPr>
        </p:nvSpPr>
        <p:spPr>
          <a:noFill/>
          <a:ln/>
        </p:spPr>
        <p:txBody>
          <a:bodyPr/>
          <a:lstStyle/>
          <a:p>
            <a:pPr eaLnBrk="1" hangingPunct="1"/>
            <a:endParaRPr lang="en-GB" dirty="0" smtClean="0">
              <a:latin typeface="Arial" charset="0"/>
              <a:ea typeface="ヒラギノ角ゴ Pro W3"/>
              <a:cs typeface="ヒラギノ角ゴ Pro W3"/>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731838" y="246063"/>
            <a:ext cx="4789487" cy="35909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xfrm>
            <a:off x="223838" y="3897313"/>
            <a:ext cx="6310312" cy="4883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731838" y="246063"/>
            <a:ext cx="4789487" cy="35909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noChangeArrowheads="1"/>
          </p:cNvSpPr>
          <p:nvPr>
            <p:ph type="body" idx="1"/>
          </p:nvPr>
        </p:nvSpPr>
        <p:spPr bwMode="auto">
          <a:xfrm>
            <a:off x="223838" y="3897313"/>
            <a:ext cx="6310312" cy="4883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2900" indent="-342900">
              <a:spcAft>
                <a:spcPts val="200"/>
              </a:spcAft>
              <a:buClr>
                <a:srgbClr val="333399"/>
              </a:buClr>
              <a:buFont typeface="Symbol" pitchFamily="18" charset="2"/>
              <a:buChar char=""/>
              <a:tabLst>
                <a:tab pos="250825" algn="l"/>
              </a:tabLst>
            </a:pPr>
            <a:endParaRPr lang="en-GB"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MS PGothic" pitchFamily="34" charset="-128"/>
              </a:defRPr>
            </a:lvl1pPr>
            <a:lvl2pPr marL="742950" indent="-285750" eaLnBrk="0" hangingPunct="0">
              <a:spcBef>
                <a:spcPct val="30000"/>
              </a:spcBef>
              <a:defRPr sz="1200">
                <a:solidFill>
                  <a:schemeClr val="tx1"/>
                </a:solidFill>
                <a:latin typeface="Calibri" pitchFamily="34" charset="0"/>
                <a:ea typeface="MS PGothic" pitchFamily="34" charset="-128"/>
              </a:defRPr>
            </a:lvl2pPr>
            <a:lvl3pPr marL="1143000" indent="-228600" eaLnBrk="0" hangingPunct="0">
              <a:spcBef>
                <a:spcPct val="30000"/>
              </a:spcBef>
              <a:defRPr sz="1200">
                <a:solidFill>
                  <a:schemeClr val="tx1"/>
                </a:solidFill>
                <a:latin typeface="Calibri" pitchFamily="34" charset="0"/>
                <a:ea typeface="MS PGothic" pitchFamily="34" charset="-128"/>
              </a:defRPr>
            </a:lvl3pPr>
            <a:lvl4pPr marL="1600200" indent="-228600" eaLnBrk="0" hangingPunct="0">
              <a:spcBef>
                <a:spcPct val="30000"/>
              </a:spcBef>
              <a:defRPr sz="1200">
                <a:solidFill>
                  <a:schemeClr val="tx1"/>
                </a:solidFill>
                <a:latin typeface="Calibri" pitchFamily="34" charset="0"/>
                <a:ea typeface="MS PGothic" pitchFamily="34" charset="-128"/>
              </a:defRPr>
            </a:lvl4pPr>
            <a:lvl5pPr marL="2057400" indent="-228600" eaLnBrk="0" hangingPunct="0">
              <a:spcBef>
                <a:spcPct val="30000"/>
              </a:spcBef>
              <a:defRPr sz="1200">
                <a:solidFill>
                  <a:schemeClr val="tx1"/>
                </a:solidFill>
                <a:latin typeface="Calibri" pitchFamily="34" charset="0"/>
                <a:ea typeface="MS PGothic"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eaLnBrk="1" hangingPunct="1">
              <a:spcBef>
                <a:spcPct val="0"/>
              </a:spcBef>
            </a:pPr>
            <a:fld id="{C13C27A6-006A-49CA-A8C5-AF28606761A6}" type="slidenum">
              <a:rPr lang="en-US" altLang="en-US" smtClean="0"/>
              <a:pPr eaLnBrk="1" hangingPunct="1">
                <a:spcBef>
                  <a:spcPct val="0"/>
                </a:spcBef>
              </a:pPr>
              <a:t>7</a:t>
            </a:fld>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a:t>
            </a:r>
          </a:p>
          <a:p>
            <a:r>
              <a:rPr lang="en-GB" dirty="0" smtClean="0"/>
              <a:t> </a:t>
            </a:r>
            <a:endParaRPr lang="en-GB" dirty="0"/>
          </a:p>
        </p:txBody>
      </p:sp>
      <p:sp>
        <p:nvSpPr>
          <p:cNvPr id="4" name="Slide Number Placeholder 3"/>
          <p:cNvSpPr>
            <a:spLocks noGrp="1"/>
          </p:cNvSpPr>
          <p:nvPr>
            <p:ph type="sldNum" sz="quarter" idx="10"/>
          </p:nvPr>
        </p:nvSpPr>
        <p:spPr/>
        <p:txBody>
          <a:bodyPr/>
          <a:lstStyle/>
          <a:p>
            <a:fld id="{292FFF56-9F47-4BAC-9D4E-F7FF4B5BAE8C}" type="slidenum">
              <a:rPr lang="en-GB" smtClean="0"/>
              <a:t>14</a:t>
            </a:fld>
            <a:endParaRPr lang="en-GB"/>
          </a:p>
        </p:txBody>
      </p:sp>
    </p:spTree>
    <p:extLst>
      <p:ext uri="{BB962C8B-B14F-4D97-AF65-F5344CB8AC3E}">
        <p14:creationId xmlns:p14="http://schemas.microsoft.com/office/powerpoint/2010/main" val="3061896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Rectangle 1"/>
          <p:cNvSpPr/>
          <p:nvPr/>
        </p:nvSpPr>
        <p:spPr>
          <a:xfrm>
            <a:off x="0" y="6359527"/>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grpSp>
        <p:nvGrpSpPr>
          <p:cNvPr id="3" name="Group 8"/>
          <p:cNvGrpSpPr>
            <a:grpSpLocks/>
          </p:cNvGrpSpPr>
          <p:nvPr/>
        </p:nvGrpSpPr>
        <p:grpSpPr bwMode="auto">
          <a:xfrm>
            <a:off x="6000751"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grpSp>
      <p:pic>
        <p:nvPicPr>
          <p:cNvPr id="7" name="Picture 19" descr="FDM-Logo-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726"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0"/>
            <a:ext cx="9144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kumimoji="1" lang="zh-TW" altLang="en-US" sz="1800" smtClean="0">
              <a:solidFill>
                <a:srgbClr val="000000"/>
              </a:solidFill>
              <a:latin typeface="Arial" pitchFamily="34" charset="0"/>
            </a:endParaRPr>
          </a:p>
        </p:txBody>
      </p:sp>
      <p:sp>
        <p:nvSpPr>
          <p:cNvPr id="9" name="TextBox 8"/>
          <p:cNvSpPr txBox="1">
            <a:spLocks noChangeArrowheads="1"/>
          </p:cNvSpPr>
          <p:nvPr/>
        </p:nvSpPr>
        <p:spPr bwMode="auto">
          <a:xfrm>
            <a:off x="357351" y="6492490"/>
            <a:ext cx="12634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solidFill>
                  <a:schemeClr val="bg1"/>
                </a:solidFill>
                <a:latin typeface="Arial" charset="0"/>
                <a:cs typeface="Arial" charset="0"/>
              </a:rPr>
              <a:t>fdmgroup.com</a:t>
            </a:r>
            <a:endParaRPr lang="en-US" sz="1200" b="1" dirty="0" smtClean="0">
              <a:solidFill>
                <a:schemeClr val="bg1"/>
              </a:solidFill>
              <a:latin typeface="Arial" charset="0"/>
              <a:cs typeface="Arial" charset="0"/>
            </a:endParaRPr>
          </a:p>
        </p:txBody>
      </p:sp>
      <p:sp>
        <p:nvSpPr>
          <p:cNvPr id="10" name="Slide Number Placeholder 1"/>
          <p:cNvSpPr>
            <a:spLocks noGrp="1"/>
          </p:cNvSpPr>
          <p:nvPr>
            <p:ph type="sldNum" sz="quarter" idx="10"/>
          </p:nvPr>
        </p:nvSpPr>
        <p:spPr/>
        <p:txBody>
          <a:bodyPr/>
          <a:lstStyle>
            <a:lvl1pPr algn="l">
              <a:defRPr smtClean="0">
                <a:solidFill>
                  <a:schemeClr val="tx1"/>
                </a:solidFill>
              </a:defRPr>
            </a:lvl1pPr>
          </a:lstStyle>
          <a:p>
            <a:pPr>
              <a:defRPr/>
            </a:pPr>
            <a:fld id="{602794EB-7D46-48CA-82FD-C00D51E20111}" type="slidenum">
              <a:rPr lang="zh-TW" altLang="en-US"/>
              <a:pPr>
                <a:defRPr/>
              </a:pPr>
              <a:t>‹#›</a:t>
            </a:fld>
            <a:endParaRPr lang="zh-TW" altLang="en-US"/>
          </a:p>
        </p:txBody>
      </p:sp>
    </p:spTree>
    <p:extLst>
      <p:ext uri="{BB962C8B-B14F-4D97-AF65-F5344CB8AC3E}">
        <p14:creationId xmlns:p14="http://schemas.microsoft.com/office/powerpoint/2010/main" val="87533510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p:cNvSpPr/>
          <p:nvPr/>
        </p:nvSpPr>
        <p:spPr>
          <a:xfrm>
            <a:off x="0" y="6359527"/>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grpSp>
        <p:nvGrpSpPr>
          <p:cNvPr id="3" name="Group 8"/>
          <p:cNvGrpSpPr>
            <a:grpSpLocks/>
          </p:cNvGrpSpPr>
          <p:nvPr/>
        </p:nvGrpSpPr>
        <p:grpSpPr bwMode="auto">
          <a:xfrm>
            <a:off x="6000751"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grpSp>
      <p:pic>
        <p:nvPicPr>
          <p:cNvPr id="7" name="Picture 19" descr="FDM-Logo-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726"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0"/>
            <a:ext cx="9144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kumimoji="1" lang="zh-TW" altLang="en-US" sz="1800" smtClean="0">
              <a:solidFill>
                <a:srgbClr val="000000"/>
              </a:solidFill>
              <a:latin typeface="Arial" pitchFamily="34" charset="0"/>
            </a:endParaRPr>
          </a:p>
        </p:txBody>
      </p:sp>
      <p:sp>
        <p:nvSpPr>
          <p:cNvPr id="9" name="TextBox 8"/>
          <p:cNvSpPr txBox="1">
            <a:spLocks noChangeArrowheads="1"/>
          </p:cNvSpPr>
          <p:nvPr/>
        </p:nvSpPr>
        <p:spPr bwMode="auto">
          <a:xfrm>
            <a:off x="357351" y="6492490"/>
            <a:ext cx="12634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solidFill>
                  <a:schemeClr val="bg1"/>
                </a:solidFill>
                <a:latin typeface="Arial" charset="0"/>
                <a:cs typeface="Arial" charset="0"/>
              </a:rPr>
              <a:t>fdmgroup.com</a:t>
            </a:r>
            <a:endParaRPr lang="en-US" sz="1200" b="1" dirty="0" smtClean="0">
              <a:solidFill>
                <a:schemeClr val="bg1"/>
              </a:solidFill>
              <a:latin typeface="Arial" charset="0"/>
              <a:cs typeface="Arial" charset="0"/>
            </a:endParaRPr>
          </a:p>
        </p:txBody>
      </p:sp>
      <p:sp>
        <p:nvSpPr>
          <p:cNvPr id="10" name="Slide Number Placeholder 1"/>
          <p:cNvSpPr>
            <a:spLocks noGrp="1"/>
          </p:cNvSpPr>
          <p:nvPr>
            <p:ph type="sldNum" sz="quarter" idx="10"/>
          </p:nvPr>
        </p:nvSpPr>
        <p:spPr/>
        <p:txBody>
          <a:bodyPr/>
          <a:lstStyle>
            <a:lvl1pPr algn="l">
              <a:defRPr smtClean="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5591891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grpSp>
        <p:nvGrpSpPr>
          <p:cNvPr id="5" name="Group 9"/>
          <p:cNvGrpSpPr>
            <a:grpSpLocks/>
          </p:cNvGrpSpPr>
          <p:nvPr/>
        </p:nvGrpSpPr>
        <p:grpSpPr bwMode="auto">
          <a:xfrm>
            <a:off x="8085138" y="77788"/>
            <a:ext cx="646112"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grpSp>
      <p:cxnSp>
        <p:nvCxnSpPr>
          <p:cNvPr id="11" name="Straight Connector 10"/>
          <p:cNvCxnSpPr/>
          <p:nvPr/>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457200" y="641352"/>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US" altLang="zh-TW" smtClean="0"/>
              <a:t>Click to edit Master title style</a:t>
            </a:r>
            <a:endParaRPr lang="en-US" altLang="zh-TW"/>
          </a:p>
        </p:txBody>
      </p:sp>
      <p:sp>
        <p:nvSpPr>
          <p:cNvPr id="10" name="Text Placeholder 2"/>
          <p:cNvSpPr>
            <a:spLocks noGrp="1"/>
          </p:cNvSpPr>
          <p:nvPr>
            <p:ph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p:txBody>
      </p:sp>
      <p:sp>
        <p:nvSpPr>
          <p:cNvPr id="12" name="Slide Number Placeholder 1"/>
          <p:cNvSpPr>
            <a:spLocks noGrp="1"/>
          </p:cNvSpPr>
          <p:nvPr>
            <p:ph type="sldNum" sz="quarter" idx="10"/>
          </p:nvPr>
        </p:nvSpPr>
        <p:spPr/>
        <p:txBody>
          <a:bodyPr/>
          <a:lstStyle>
            <a:lvl1pPr>
              <a:defRPr smtClean="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4178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838200"/>
            <a:ext cx="7772400" cy="477054"/>
          </a:xfrm>
          <a:prstGeom prst="rect">
            <a:avLst/>
          </a:prstGeom>
        </p:spPr>
        <p:txBody>
          <a:bodyPr/>
          <a:lstStyle>
            <a:lvl1pPr>
              <a:defRPr sz="2800"/>
            </a:lvl1pPr>
          </a:lstStyle>
          <a:p>
            <a:r>
              <a:rPr lang="en-US" dirty="0" smtClean="0"/>
              <a:t>Click to add title</a:t>
            </a:r>
            <a:endParaRPr lang="en-GB" dirty="0"/>
          </a:p>
        </p:txBody>
      </p:sp>
      <p:sp>
        <p:nvSpPr>
          <p:cNvPr id="3" name="Content Placeholder 2"/>
          <p:cNvSpPr>
            <a:spLocks noGrp="1"/>
          </p:cNvSpPr>
          <p:nvPr>
            <p:ph idx="1" hasCustomPrompt="1"/>
          </p:nvPr>
        </p:nvSpPr>
        <p:spPr>
          <a:xfrm>
            <a:off x="685800" y="1657350"/>
            <a:ext cx="7772400" cy="4438650"/>
          </a:xfrm>
          <a:prstGeom prst="rect">
            <a:avLst/>
          </a:prstGeom>
        </p:spPr>
        <p:txBody>
          <a:bodyPr/>
          <a:lstStyle>
            <a:lvl1pPr>
              <a:defRPr sz="2200"/>
            </a:lvl1pPr>
            <a:lvl2pPr>
              <a:defRPr sz="1800"/>
            </a:lvl2pPr>
          </a:lstStyle>
          <a:p>
            <a:pPr lvl="0"/>
            <a:r>
              <a:rPr lang="en-US" dirty="0" smtClean="0"/>
              <a:t>Click to add text</a:t>
            </a:r>
          </a:p>
          <a:p>
            <a:pPr lvl="1"/>
            <a:r>
              <a:rPr lang="en-US" dirty="0" smtClean="0"/>
              <a:t>Second level</a:t>
            </a:r>
          </a:p>
          <a:p>
            <a:pPr lvl="2"/>
            <a:r>
              <a:rPr lang="en-US" dirty="0" smtClean="0"/>
              <a:t>Third level</a:t>
            </a:r>
          </a:p>
        </p:txBody>
      </p:sp>
      <p:sp>
        <p:nvSpPr>
          <p:cNvPr id="4" name="Slide Number Placeholder 3"/>
          <p:cNvSpPr>
            <a:spLocks noGrp="1"/>
          </p:cNvSpPr>
          <p:nvPr>
            <p:ph type="sldNum" sz="quarter" idx="10"/>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92249963"/>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ection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838200"/>
            <a:ext cx="7772400" cy="415498"/>
          </a:xfrm>
          <a:prstGeom prst="rect">
            <a:avLst/>
          </a:prstGeom>
        </p:spPr>
        <p:txBody>
          <a:bodyPr/>
          <a:lstStyle>
            <a:lvl1pPr>
              <a:defRPr/>
            </a:lvl1pPr>
          </a:lstStyle>
          <a:p>
            <a:r>
              <a:rPr lang="en-US" dirty="0" smtClean="0"/>
              <a:t>Click to add module title</a:t>
            </a:r>
            <a:endParaRPr lang="en-GB" dirty="0"/>
          </a:p>
        </p:txBody>
      </p:sp>
      <p:sp>
        <p:nvSpPr>
          <p:cNvPr id="11" name="Text Placeholder 10"/>
          <p:cNvSpPr>
            <a:spLocks noGrp="1"/>
          </p:cNvSpPr>
          <p:nvPr>
            <p:ph type="body" sz="quarter" idx="13" hasCustomPrompt="1"/>
          </p:nvPr>
        </p:nvSpPr>
        <p:spPr>
          <a:xfrm>
            <a:off x="694592" y="1838325"/>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GB" dirty="0" smtClean="0"/>
              <a:t>Section title</a:t>
            </a:r>
            <a:endParaRPr lang="en-GB" dirty="0"/>
          </a:p>
        </p:txBody>
      </p:sp>
      <p:sp>
        <p:nvSpPr>
          <p:cNvPr id="14" name="Text Placeholder 10"/>
          <p:cNvSpPr>
            <a:spLocks noGrp="1"/>
          </p:cNvSpPr>
          <p:nvPr>
            <p:ph type="body" sz="quarter" idx="14" hasCustomPrompt="1"/>
          </p:nvPr>
        </p:nvSpPr>
        <p:spPr>
          <a:xfrm>
            <a:off x="694592" y="264425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GB" dirty="0" smtClean="0"/>
              <a:t>Section title</a:t>
            </a:r>
            <a:endParaRPr lang="en-GB" dirty="0"/>
          </a:p>
        </p:txBody>
      </p:sp>
      <p:sp>
        <p:nvSpPr>
          <p:cNvPr id="15" name="Text Placeholder 10"/>
          <p:cNvSpPr>
            <a:spLocks noGrp="1"/>
          </p:cNvSpPr>
          <p:nvPr>
            <p:ph type="body" sz="quarter" idx="15" hasCustomPrompt="1"/>
          </p:nvPr>
        </p:nvSpPr>
        <p:spPr>
          <a:xfrm>
            <a:off x="694592" y="34480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6" name="Text Placeholder 10"/>
          <p:cNvSpPr>
            <a:spLocks noGrp="1"/>
          </p:cNvSpPr>
          <p:nvPr>
            <p:ph type="body" sz="quarter" idx="16" hasCustomPrompt="1"/>
          </p:nvPr>
        </p:nvSpPr>
        <p:spPr>
          <a:xfrm>
            <a:off x="694592" y="426720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7" name="Text Placeholder 10"/>
          <p:cNvSpPr>
            <a:spLocks noGrp="1"/>
          </p:cNvSpPr>
          <p:nvPr>
            <p:ph type="body" sz="quarter" idx="17" hasCustomPrompt="1"/>
          </p:nvPr>
        </p:nvSpPr>
        <p:spPr>
          <a:xfrm>
            <a:off x="694592" y="50863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3" name="Slide Number Placeholder 2"/>
          <p:cNvSpPr>
            <a:spLocks noGrp="1"/>
          </p:cNvSpPr>
          <p:nvPr>
            <p:ph type="sldNum" sz="quarter" idx="18"/>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0229835"/>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with footers">
    <p:spTree>
      <p:nvGrpSpPr>
        <p:cNvPr id="1" name=""/>
        <p:cNvGrpSpPr/>
        <p:nvPr/>
      </p:nvGrpSpPr>
      <p:grpSpPr>
        <a:xfrm>
          <a:off x="0" y="0"/>
          <a:ext cx="0" cy="0"/>
          <a:chOff x="0" y="0"/>
          <a:chExt cx="0" cy="0"/>
        </a:xfrm>
      </p:grpSpPr>
      <p:sp>
        <p:nvSpPr>
          <p:cNvPr id="2" name="Slide Number Placeholder 6"/>
          <p:cNvSpPr>
            <a:spLocks noGrp="1"/>
          </p:cNvSpPr>
          <p:nvPr>
            <p:ph type="sldNum" sz="quarter" idx="10"/>
          </p:nvPr>
        </p:nvSpPr>
        <p:spPr/>
        <p:txBody>
          <a:bodyPr/>
          <a:lstStyle>
            <a:lvl1pPr>
              <a:defRPr/>
            </a:lvl1pPr>
          </a:lstStyle>
          <a:p>
            <a:fld id="{B6F15528-21DE-4FAA-801E-634DDDAF4B2B}" type="slidenum">
              <a:rPr lang="en-US" smtClean="0"/>
              <a:pPr/>
              <a:t>‹#›</a:t>
            </a:fld>
            <a:endParaRPr lang="en-US"/>
          </a:p>
        </p:txBody>
      </p:sp>
      <p:sp>
        <p:nvSpPr>
          <p:cNvPr id="3" name="Footer Placeholder 7"/>
          <p:cNvSpPr>
            <a:spLocks noGrp="1"/>
          </p:cNvSpPr>
          <p:nvPr>
            <p:ph type="ftr" sz="quarter" idx="11"/>
          </p:nvPr>
        </p:nvSpPr>
        <p:spPr>
          <a:xfrm>
            <a:off x="747714" y="6248400"/>
            <a:ext cx="5272087" cy="457200"/>
          </a:xfrm>
          <a:prstGeom prst="rect">
            <a:avLst/>
          </a:prstGeom>
        </p:spPr>
        <p:txBody>
          <a:bodyPr/>
          <a:lstStyle>
            <a:lvl1pPr>
              <a:defRPr/>
            </a:lvl1pPr>
          </a:lstStyle>
          <a:p>
            <a:endParaRPr lang="en-US"/>
          </a:p>
        </p:txBody>
      </p:sp>
    </p:spTree>
    <p:extLst>
      <p:ext uri="{BB962C8B-B14F-4D97-AF65-F5344CB8AC3E}">
        <p14:creationId xmlns:p14="http://schemas.microsoft.com/office/powerpoint/2010/main" val="254369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2"/>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US" altLang="zh-TW" smtClean="0"/>
              <a:t>Click to edit Master title style</a:t>
            </a:r>
          </a:p>
        </p:txBody>
      </p:sp>
      <p:sp>
        <p:nvSpPr>
          <p:cNvPr id="1027" name="Text Placeholder 2"/>
          <p:cNvSpPr>
            <a:spLocks noGrp="1"/>
          </p:cNvSpPr>
          <p:nvPr>
            <p:ph type="body"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zh-TW" smtClean="0"/>
              <a:t>Click to edit Master text styles</a:t>
            </a:r>
          </a:p>
          <a:p>
            <a:pPr lvl="1"/>
            <a:endParaRPr lang="en-GB" altLang="zh-TW" smtClean="0"/>
          </a:p>
          <a:p>
            <a:pPr lvl="1"/>
            <a:r>
              <a:rPr lang="en-GB" altLang="zh-TW" smtClean="0"/>
              <a:t>Second level</a:t>
            </a:r>
          </a:p>
          <a:p>
            <a:pPr lvl="2"/>
            <a:r>
              <a:rPr lang="en-GB" altLang="zh-TW" smtClean="0"/>
              <a:t>Third level</a:t>
            </a:r>
            <a:endParaRPr lang="en-US" altLang="zh-TW" smtClean="0"/>
          </a:p>
        </p:txBody>
      </p:sp>
      <p:sp>
        <p:nvSpPr>
          <p:cNvPr id="9" name="TextBox 8"/>
          <p:cNvSpPr txBox="1">
            <a:spLocks noChangeArrowheads="1"/>
          </p:cNvSpPr>
          <p:nvPr/>
        </p:nvSpPr>
        <p:spPr bwMode="auto">
          <a:xfrm>
            <a:off x="357351" y="6492490"/>
            <a:ext cx="12634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latin typeface="Arial" charset="0"/>
                <a:cs typeface="Arial" charset="0"/>
              </a:rPr>
              <a:t>fdmgroup.com</a:t>
            </a:r>
            <a:endParaRPr lang="en-US" sz="1200" b="1" dirty="0" smtClean="0">
              <a:latin typeface="Arial" charset="0"/>
              <a:cs typeface="Arial" charset="0"/>
            </a:endParaRPr>
          </a:p>
        </p:txBody>
      </p:sp>
      <p:cxnSp>
        <p:nvCxnSpPr>
          <p:cNvPr id="10" name="Straight Connector 9"/>
          <p:cNvCxnSpPr/>
          <p:nvPr/>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grpSp>
        <p:nvGrpSpPr>
          <p:cNvPr id="1031" name="Group 9"/>
          <p:cNvGrpSpPr>
            <a:grpSpLocks/>
          </p:cNvGrpSpPr>
          <p:nvPr/>
        </p:nvGrpSpPr>
        <p:grpSpPr bwMode="auto">
          <a:xfrm>
            <a:off x="8085138" y="77788"/>
            <a:ext cx="646112" cy="182562"/>
            <a:chOff x="5282347" y="2359163"/>
            <a:chExt cx="3415237" cy="964722"/>
          </a:xfrm>
        </p:grpSpPr>
        <p:sp>
          <p:nvSpPr>
            <p:cNvPr id="12" name="Oval 11"/>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sp>
          <p:nvSpPr>
            <p:cNvPr id="15" name="Oval 14"/>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sp>
          <p:nvSpPr>
            <p:cNvPr id="16" name="Oval 15"/>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smtClean="0">
                <a:solidFill>
                  <a:srgbClr val="FFFFFF"/>
                </a:solidFill>
                <a:latin typeface="Arial" pitchFamily="34" charset="0"/>
              </a:endParaRPr>
            </a:p>
          </p:txBody>
        </p:sp>
      </p:grpSp>
      <p:sp>
        <p:nvSpPr>
          <p:cNvPr id="1033" name="TextBox 2"/>
          <p:cNvSpPr txBox="1">
            <a:spLocks noChangeArrowheads="1"/>
          </p:cNvSpPr>
          <p:nvPr/>
        </p:nvSpPr>
        <p:spPr bwMode="auto">
          <a:xfrm>
            <a:off x="806450" y="661193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endParaRPr kumimoji="1" lang="zh-TW" altLang="en-US" sz="1800" smtClean="0"/>
          </a:p>
        </p:txBody>
      </p:sp>
      <p:sp>
        <p:nvSpPr>
          <p:cNvPr id="13" name="Slide Number Placeholder 1"/>
          <p:cNvSpPr>
            <a:spLocks noGrp="1"/>
          </p:cNvSpPr>
          <p:nvPr>
            <p:ph type="sldNum" sz="quarter" idx="4"/>
          </p:nvPr>
        </p:nvSpPr>
        <p:spPr>
          <a:xfrm>
            <a:off x="6623050" y="6454777"/>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1" sz="1200" b="1" smtClean="0">
                <a:solidFill>
                  <a:srgbClr val="000000"/>
                </a:solidFill>
                <a:latin typeface="Arial" pitchFamily="34"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ransition spd="slow">
    <p:fade/>
  </p:transition>
  <p:timing>
    <p:tnLst>
      <p:par>
        <p:cTn id="1" dur="indefinite" restart="never" nodeType="tmRoot"/>
      </p:par>
    </p:tnLst>
  </p:timing>
  <p:txStyles>
    <p:titleStyle>
      <a:lvl1pPr algn="l" defTabSz="457200" rtl="0" eaLnBrk="1" fontAlgn="base" hangingPunct="1">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1" fontAlgn="base" hangingPunct="1">
        <a:spcBef>
          <a:spcPct val="20000"/>
        </a:spcBef>
        <a:spcAft>
          <a:spcPct val="0"/>
        </a:spcAft>
        <a:buFont typeface="Arial" charset="0"/>
        <a:buChar char="•"/>
        <a:defRPr sz="1600" kern="1200">
          <a:solidFill>
            <a:schemeClr val="tx1"/>
          </a:solidFill>
          <a:latin typeface="Arial"/>
          <a:ea typeface="MS PGothic" pitchFamily="34" charset="-128"/>
          <a:cs typeface="Arial"/>
        </a:defRPr>
      </a:lvl2pPr>
      <a:lvl3pPr marL="442913" indent="-177800"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Arial" charset="0"/>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Arial" charset="0"/>
          <a:cs typeface="Arial"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s://www.thebalance.com/understanding-stock-share-terms-3141367" TargetMode="Externa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investopedia.com/terms/s/stockbroker.asp" TargetMode="Externa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hyperlink" Target="https://www.thebalance.com/understanding-stock-splits-3141376" TargetMode="Externa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hyperlink" Target="https://www.thebalance.com/understanding-stock-splits-3141376" TargetMode="Externa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www.thebalance.com/what-is-a-reverse-stock-split-357345"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hyperlink" Target="https://www.thebalance.com/what-is-a-reverse-stock-split-357345" TargetMode="Externa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hyperlink" Target="https://www.thebalance.com/what-is-a-reverse-stock-split-357345" TargetMode="Externa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hyperlink" Target="https://www.thestreet.com/story/13854380/1/xoma-announces-reverse-stock-split.html"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businessinsider.com/heres-what-a-nyse-floor-broker-does-2012-10" TargetMode="External"/><Relationship Id="rId2" Type="http://schemas.openxmlformats.org/officeDocument/2006/relationships/hyperlink" Target="http://www.businessinsider.com/new-york-stock-exchange-tour-2013-4" TargetMode="Externa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hyperlink" Target="https://www.thebalance.com/introduction-to-stocks-3141368" TargetMode="Externa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hyperlink" Target="https://www.thebalance.com/understanding-stock-share-terms-3141367"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4061" y="3521108"/>
            <a:ext cx="4185139" cy="1384995"/>
          </a:xfrm>
          <a:prstGeom prst="rect">
            <a:avLst/>
          </a:prstGeom>
          <a:noFill/>
        </p:spPr>
        <p:txBody>
          <a:bodyPr wrap="square" rtlCol="0">
            <a:spAutoFit/>
          </a:bodyPr>
          <a:lstStyle/>
          <a:p>
            <a:pPr marL="342900" indent="-342900">
              <a:spcBef>
                <a:spcPct val="20000"/>
              </a:spcBef>
              <a:defRPr/>
            </a:pPr>
            <a:r>
              <a:rPr lang="en-US" sz="2800" b="1" dirty="0" smtClean="0"/>
              <a:t>	Stocks </a:t>
            </a:r>
            <a:r>
              <a:rPr lang="en-US" sz="2800" b="1" dirty="0"/>
              <a:t/>
            </a:r>
            <a:br>
              <a:rPr lang="en-US" sz="2800" b="1" dirty="0"/>
            </a:br>
            <a:r>
              <a:rPr lang="en-US" sz="2800" b="1" dirty="0"/>
              <a:t>The Stock </a:t>
            </a:r>
            <a:r>
              <a:rPr lang="en-US" sz="2800" b="1" dirty="0" smtClean="0"/>
              <a:t>Markets </a:t>
            </a:r>
            <a:r>
              <a:rPr lang="en-US" sz="2800" b="1" dirty="0"/>
              <a:t/>
            </a:r>
            <a:br>
              <a:rPr lang="en-US" sz="2800" b="1" dirty="0"/>
            </a:br>
            <a:r>
              <a:rPr lang="en-US" sz="2800" b="1" dirty="0"/>
              <a:t>Stock Splits</a:t>
            </a:r>
            <a:endParaRPr lang="en-GB" sz="2800" b="1" dirty="0" smtClean="0">
              <a:cs typeface="Arial" charset="0"/>
              <a:sym typeface="Verdana" pitchFamily="34" charset="0"/>
            </a:endParaRPr>
          </a:p>
        </p:txBody>
      </p:sp>
      <p:sp>
        <p:nvSpPr>
          <p:cNvPr id="7" name="TextBox 6"/>
          <p:cNvSpPr txBox="1"/>
          <p:nvPr/>
        </p:nvSpPr>
        <p:spPr>
          <a:xfrm>
            <a:off x="250092" y="5865166"/>
            <a:ext cx="8763652" cy="215444"/>
          </a:xfrm>
          <a:prstGeom prst="rect">
            <a:avLst/>
          </a:prstGeom>
          <a:noFill/>
        </p:spPr>
        <p:txBody>
          <a:bodyPr wrap="square" rtlCol="0">
            <a:spAutoFit/>
          </a:bodyPr>
          <a:lstStyle/>
          <a:p>
            <a:r>
              <a:rPr lang="en-GB" sz="800" dirty="0" smtClean="0"/>
              <a:t>*</a:t>
            </a:r>
            <a:r>
              <a:rPr lang="en-GB" sz="800" b="1" dirty="0" smtClean="0"/>
              <a:t>All pictures and graphics are not FDM’s property. They are purely visual and for decorative purposes. The sources used are Google and Getty images.  Pictures on this slide:  NYSE 1920’s and 2016.</a:t>
            </a:r>
            <a:endParaRPr lang="en-GB" sz="8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971800"/>
            <a:ext cx="3469024"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092" y="152401"/>
            <a:ext cx="2035908" cy="2095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092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Terms (3)</a:t>
            </a:r>
            <a:endParaRPr lang="en-GB" dirty="0"/>
          </a:p>
        </p:txBody>
      </p:sp>
      <p:sp>
        <p:nvSpPr>
          <p:cNvPr id="3" name="Content Placeholder 2"/>
          <p:cNvSpPr>
            <a:spLocks noGrp="1"/>
          </p:cNvSpPr>
          <p:nvPr>
            <p:ph idx="1"/>
          </p:nvPr>
        </p:nvSpPr>
        <p:spPr>
          <a:xfrm>
            <a:off x="685800" y="1447800"/>
            <a:ext cx="7772400" cy="4953000"/>
          </a:xfrm>
        </p:spPr>
        <p:txBody>
          <a:bodyPr/>
          <a:lstStyle/>
          <a:p>
            <a:pPr marL="0" indent="0"/>
            <a:r>
              <a:rPr lang="en-GB" sz="2400" b="1" dirty="0"/>
              <a:t>Restricted shares:</a:t>
            </a:r>
          </a:p>
          <a:p>
            <a:pPr marL="385763" lvl="2" indent="-285750">
              <a:buFont typeface="Wingdings" panose="05000000000000000000" pitchFamily="2" charset="2"/>
              <a:buChar char="Ø"/>
            </a:pPr>
            <a:r>
              <a:rPr lang="en-GB" sz="1800" dirty="0"/>
              <a:t>Company stock used for employee incentive and compensation plans. Restricted stock owners need permission of the SEC to sell.</a:t>
            </a:r>
          </a:p>
          <a:p>
            <a:pPr marL="385763" lvl="2" indent="-285750">
              <a:buFont typeface="Wingdings" panose="05000000000000000000" pitchFamily="2" charset="2"/>
              <a:buChar char="Ø"/>
            </a:pPr>
            <a:r>
              <a:rPr lang="en-GB" sz="1800" dirty="0"/>
              <a:t>There is a waiting period after a company first goes public where insiders’ restricted stock is frozen. </a:t>
            </a:r>
          </a:p>
          <a:p>
            <a:pPr marL="385763" lvl="2" indent="-285750">
              <a:buFont typeface="Wingdings" panose="05000000000000000000" pitchFamily="2" charset="2"/>
              <a:buChar char="Ø"/>
            </a:pPr>
            <a:r>
              <a:rPr lang="en-GB" sz="1800" dirty="0"/>
              <a:t>When insiders want to sell their stock, they must file a form with the SEC declaring their intention. Even insiders of established companies must file with the SEC before selling their restricted stock.</a:t>
            </a:r>
          </a:p>
          <a:p>
            <a:pPr marL="0" indent="0"/>
            <a:r>
              <a:rPr lang="en-GB" sz="2400" b="1" dirty="0"/>
              <a:t>Float Shares: </a:t>
            </a:r>
          </a:p>
          <a:p>
            <a:pPr marL="385763" lvl="2" indent="-285750">
              <a:buFont typeface="Wingdings" panose="05000000000000000000" pitchFamily="2" charset="2"/>
              <a:buChar char="Ø"/>
            </a:pPr>
            <a:r>
              <a:rPr lang="en-GB" sz="1800" dirty="0"/>
              <a:t>Float refers to the number of shares actually available for trade on the open market. You and I can buy these shares.</a:t>
            </a:r>
          </a:p>
          <a:p>
            <a:pPr marL="0" indent="0"/>
            <a:r>
              <a:rPr lang="en-GB" sz="2400" b="1" dirty="0"/>
              <a:t>Outstanding Shares:</a:t>
            </a:r>
            <a:r>
              <a:rPr lang="en-GB" sz="2400" dirty="0"/>
              <a:t> </a:t>
            </a:r>
          </a:p>
          <a:p>
            <a:pPr marL="385763" lvl="2" indent="-285750">
              <a:buFont typeface="Wingdings" panose="05000000000000000000" pitchFamily="2" charset="2"/>
              <a:buChar char="Ø"/>
            </a:pPr>
            <a:r>
              <a:rPr lang="en-GB" sz="1800" dirty="0"/>
              <a:t>Outstanding shares includes all the shares issued by the company, which would be the restricted shares plus the float.</a:t>
            </a:r>
          </a:p>
          <a:p>
            <a:r>
              <a:rPr lang="en-GB" sz="1600" dirty="0">
                <a:hlinkClick r:id="rId2"/>
              </a:rPr>
              <a:t>https://www.thebalance.com/understanding-stock-share-terms-3141367</a:t>
            </a:r>
            <a:r>
              <a:rPr lang="en-GB" sz="2400" dirty="0"/>
              <a:t> </a:t>
            </a:r>
          </a:p>
          <a:p>
            <a:endParaRPr lang="en-GB" dirty="0"/>
          </a:p>
        </p:txBody>
      </p:sp>
    </p:spTree>
    <p:extLst>
      <p:ext uri="{BB962C8B-B14F-4D97-AF65-F5344CB8AC3E}">
        <p14:creationId xmlns:p14="http://schemas.microsoft.com/office/powerpoint/2010/main" val="1623279993"/>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Stockbroker?</a:t>
            </a:r>
            <a:endParaRPr lang="en-GB" dirty="0"/>
          </a:p>
        </p:txBody>
      </p:sp>
      <p:sp>
        <p:nvSpPr>
          <p:cNvPr id="4" name="Content Placeholder 3"/>
          <p:cNvSpPr>
            <a:spLocks noGrp="1"/>
          </p:cNvSpPr>
          <p:nvPr>
            <p:ph idx="1"/>
          </p:nvPr>
        </p:nvSpPr>
        <p:spPr>
          <a:xfrm>
            <a:off x="685800" y="1524000"/>
            <a:ext cx="7772400" cy="4953000"/>
          </a:xfrm>
        </p:spPr>
        <p:txBody>
          <a:bodyPr/>
          <a:lstStyle/>
          <a:p>
            <a:pPr marL="0" indent="0">
              <a:spcBef>
                <a:spcPts val="0"/>
              </a:spcBef>
            </a:pPr>
            <a:r>
              <a:rPr lang="en-GB" dirty="0"/>
              <a:t>A stockbroker, also called a Registered Representative, </a:t>
            </a:r>
            <a:r>
              <a:rPr lang="en-GB" dirty="0" smtClean="0"/>
              <a:t>	investment advisor or simply, broker, is a professional 	individual who executes buy and sell orders for stocks and 	other securities through a stock market, or over the 	counter, for a fee or commission. </a:t>
            </a:r>
          </a:p>
          <a:p>
            <a:pPr marL="0" indent="0">
              <a:spcBef>
                <a:spcPts val="0"/>
              </a:spcBef>
            </a:pPr>
            <a:r>
              <a:rPr lang="en-US" dirty="0" smtClean="0"/>
              <a:t>Brokers </a:t>
            </a:r>
            <a:r>
              <a:rPr lang="en-US" dirty="0"/>
              <a:t>must be registered to trade </a:t>
            </a:r>
            <a:endParaRPr lang="en-US" dirty="0" smtClean="0"/>
          </a:p>
          <a:p>
            <a:pPr marL="0" indent="0">
              <a:spcBef>
                <a:spcPts val="0"/>
              </a:spcBef>
            </a:pPr>
            <a:r>
              <a:rPr lang="en-US" dirty="0"/>
              <a:t>	</a:t>
            </a:r>
            <a:r>
              <a:rPr lang="en-US" dirty="0" smtClean="0"/>
              <a:t>at </a:t>
            </a:r>
            <a:r>
              <a:rPr lang="en-US" dirty="0"/>
              <a:t>a specific </a:t>
            </a:r>
            <a:r>
              <a:rPr lang="en-US" dirty="0" smtClean="0"/>
              <a:t>exchange </a:t>
            </a:r>
            <a:r>
              <a:rPr lang="en-US" dirty="0"/>
              <a:t>in order </a:t>
            </a:r>
            <a:endParaRPr lang="en-US" dirty="0" smtClean="0"/>
          </a:p>
          <a:p>
            <a:pPr marL="0" indent="0">
              <a:spcBef>
                <a:spcPts val="0"/>
              </a:spcBef>
            </a:pPr>
            <a:r>
              <a:rPr lang="en-US" dirty="0"/>
              <a:t>	</a:t>
            </a:r>
            <a:r>
              <a:rPr lang="en-US" dirty="0" smtClean="0"/>
              <a:t>to </a:t>
            </a:r>
            <a:r>
              <a:rPr lang="en-US" dirty="0"/>
              <a:t>conduct legal trades in </a:t>
            </a:r>
          </a:p>
          <a:p>
            <a:pPr marL="0" indent="0">
              <a:spcBef>
                <a:spcPts val="0"/>
              </a:spcBef>
            </a:pPr>
            <a:r>
              <a:rPr lang="en-US" dirty="0" smtClean="0"/>
              <a:t>	that </a:t>
            </a:r>
            <a:r>
              <a:rPr lang="en-US" dirty="0"/>
              <a:t>exchange</a:t>
            </a:r>
            <a:r>
              <a:rPr lang="en-US" dirty="0" smtClean="0"/>
              <a:t>.</a:t>
            </a:r>
            <a:endParaRPr lang="en-US" dirty="0"/>
          </a:p>
          <a:p>
            <a:pPr marL="0" indent="0">
              <a:spcBef>
                <a:spcPts val="0"/>
              </a:spcBef>
            </a:pPr>
            <a:r>
              <a:rPr lang="en-GB" dirty="0" smtClean="0"/>
              <a:t>A </a:t>
            </a:r>
            <a:r>
              <a:rPr lang="en-GB" dirty="0"/>
              <a:t>broker can be registered to </a:t>
            </a:r>
            <a:r>
              <a:rPr lang="en-GB" dirty="0" smtClean="0"/>
              <a:t>trade </a:t>
            </a:r>
          </a:p>
          <a:p>
            <a:pPr marL="0" indent="0">
              <a:spcBef>
                <a:spcPts val="0"/>
              </a:spcBef>
            </a:pPr>
            <a:r>
              <a:rPr lang="en-GB" dirty="0"/>
              <a:t>	</a:t>
            </a:r>
            <a:r>
              <a:rPr lang="en-GB" dirty="0" smtClean="0"/>
              <a:t>in </a:t>
            </a:r>
            <a:r>
              <a:rPr lang="en-GB" dirty="0"/>
              <a:t>any number of stock </a:t>
            </a:r>
            <a:r>
              <a:rPr lang="en-GB" dirty="0" smtClean="0"/>
              <a:t>exchanges. </a:t>
            </a:r>
          </a:p>
          <a:p>
            <a:pPr marL="0" indent="0">
              <a:spcBef>
                <a:spcPts val="0"/>
              </a:spcBef>
            </a:pPr>
            <a:r>
              <a:rPr lang="en-GB" dirty="0" smtClean="0"/>
              <a:t>Stock </a:t>
            </a:r>
            <a:r>
              <a:rPr lang="en-GB" dirty="0"/>
              <a:t>exchanges </a:t>
            </a:r>
            <a:r>
              <a:rPr lang="en-GB" dirty="0" smtClean="0"/>
              <a:t>have </a:t>
            </a:r>
            <a:r>
              <a:rPr lang="en-GB" dirty="0"/>
              <a:t>many </a:t>
            </a:r>
            <a:endParaRPr lang="en-GB" dirty="0" smtClean="0"/>
          </a:p>
          <a:p>
            <a:pPr marL="0" indent="0">
              <a:spcBef>
                <a:spcPts val="0"/>
              </a:spcBef>
            </a:pPr>
            <a:r>
              <a:rPr lang="en-GB" dirty="0"/>
              <a:t>	</a:t>
            </a:r>
            <a:r>
              <a:rPr lang="en-GB" dirty="0" smtClean="0"/>
              <a:t>registered </a:t>
            </a:r>
            <a:r>
              <a:rPr lang="en-GB" dirty="0"/>
              <a:t>brokers</a:t>
            </a:r>
            <a:r>
              <a:rPr lang="en-GB" dirty="0" smtClean="0"/>
              <a:t>.</a:t>
            </a:r>
          </a:p>
          <a:p>
            <a:r>
              <a:rPr lang="en-GB" sz="1600" dirty="0" smtClean="0">
                <a:hlinkClick r:id="rId2"/>
              </a:rPr>
              <a:t>http</a:t>
            </a:r>
            <a:r>
              <a:rPr lang="en-GB" sz="1600" dirty="0">
                <a:hlinkClick r:id="rId2"/>
              </a:rPr>
              <a:t>://</a:t>
            </a:r>
            <a:r>
              <a:rPr lang="en-GB" sz="1600" dirty="0" smtClean="0">
                <a:hlinkClick r:id="rId2"/>
              </a:rPr>
              <a:t>www.investopedia.com/terms/s/stockbroker.asp</a:t>
            </a:r>
            <a:r>
              <a:rPr lang="en-GB" dirty="0" smtClean="0"/>
              <a:t> </a:t>
            </a:r>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895600"/>
            <a:ext cx="3086100" cy="2060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599765"/>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Stock Split?</a:t>
            </a:r>
            <a:endParaRPr lang="en-GB" b="1" dirty="0"/>
          </a:p>
        </p:txBody>
      </p:sp>
      <p:sp>
        <p:nvSpPr>
          <p:cNvPr id="3" name="Content Placeholder 2"/>
          <p:cNvSpPr>
            <a:spLocks noGrp="1"/>
          </p:cNvSpPr>
          <p:nvPr>
            <p:ph idx="1"/>
          </p:nvPr>
        </p:nvSpPr>
        <p:spPr>
          <a:xfrm>
            <a:off x="685800" y="1524000"/>
            <a:ext cx="7772400" cy="4572000"/>
          </a:xfrm>
        </p:spPr>
        <p:txBody>
          <a:bodyPr>
            <a:normAutofit fontScale="92500" lnSpcReduction="10000"/>
          </a:bodyPr>
          <a:lstStyle/>
          <a:p>
            <a:r>
              <a:rPr lang="en-GB" dirty="0" smtClean="0"/>
              <a:t>A Stock Split occurs when a Company decides to lower the price of a share of its stock without lowering the value of the Company</a:t>
            </a:r>
          </a:p>
          <a:p>
            <a:r>
              <a:rPr lang="en-GB" dirty="0" smtClean="0"/>
              <a:t>Here’s an example:  </a:t>
            </a:r>
          </a:p>
          <a:p>
            <a:pPr lvl="1"/>
            <a:r>
              <a:rPr lang="en-GB" dirty="0" smtClean="0"/>
              <a:t>Amalgamated </a:t>
            </a:r>
            <a:r>
              <a:rPr lang="en-GB" dirty="0"/>
              <a:t>Kumquats, which is currently priced at $80 per share, announces a 2-for-1 stock split. </a:t>
            </a:r>
            <a:endParaRPr lang="en-GB" dirty="0" smtClean="0"/>
          </a:p>
          <a:p>
            <a:pPr lvl="1"/>
            <a:r>
              <a:rPr lang="en-GB" dirty="0" smtClean="0"/>
              <a:t>If </a:t>
            </a:r>
            <a:r>
              <a:rPr lang="en-GB" dirty="0"/>
              <a:t>you own 100 shares before the split worth $8,000, you will own 200 shares worth $8,000 after the split.</a:t>
            </a:r>
          </a:p>
          <a:p>
            <a:pPr lvl="1"/>
            <a:r>
              <a:rPr lang="en-GB" dirty="0"/>
              <a:t>The market automatically marks down the price of the stock by the divisor of the split.</a:t>
            </a:r>
          </a:p>
          <a:p>
            <a:pPr lvl="1"/>
            <a:r>
              <a:rPr lang="en-GB" dirty="0"/>
              <a:t>The $80 per share price becomes $40 per share.</a:t>
            </a:r>
          </a:p>
          <a:p>
            <a:r>
              <a:rPr lang="en-GB" dirty="0"/>
              <a:t>There are other splits such as 3-for-1 and 3-for-2, however 2-for-1 seems the most common.</a:t>
            </a:r>
          </a:p>
          <a:p>
            <a:r>
              <a:rPr lang="en-GB" dirty="0"/>
              <a:t>It terms of what your holdings are worth, nothing changes. In terms of what the company is worth, nothing changes. So, why do it</a:t>
            </a:r>
            <a:r>
              <a:rPr lang="en-GB" dirty="0" smtClean="0"/>
              <a:t>?</a:t>
            </a:r>
          </a:p>
          <a:p>
            <a:endParaRPr lang="en-GB" dirty="0"/>
          </a:p>
          <a:p>
            <a:pPr marL="0" indent="0">
              <a:buNone/>
            </a:pPr>
            <a:r>
              <a:rPr lang="en-GB" sz="1700" dirty="0">
                <a:hlinkClick r:id="rId2"/>
              </a:rPr>
              <a:t>https://www.thebalance.com/understanding-stock-splits-3141376</a:t>
            </a:r>
            <a:endParaRPr lang="en-GB" sz="1700" dirty="0"/>
          </a:p>
        </p:txBody>
      </p:sp>
    </p:spTree>
    <p:extLst>
      <p:ext uri="{BB962C8B-B14F-4D97-AF65-F5344CB8AC3E}">
        <p14:creationId xmlns:p14="http://schemas.microsoft.com/office/powerpoint/2010/main" val="83854181"/>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split a Stock?</a:t>
            </a:r>
            <a:endParaRPr lang="en-GB" b="1" dirty="0"/>
          </a:p>
        </p:txBody>
      </p:sp>
      <p:sp>
        <p:nvSpPr>
          <p:cNvPr id="3" name="Content Placeholder 2"/>
          <p:cNvSpPr>
            <a:spLocks noGrp="1"/>
          </p:cNvSpPr>
          <p:nvPr>
            <p:ph idx="1"/>
          </p:nvPr>
        </p:nvSpPr>
        <p:spPr/>
        <p:txBody>
          <a:bodyPr>
            <a:normAutofit fontScale="92500"/>
          </a:bodyPr>
          <a:lstStyle/>
          <a:p>
            <a:r>
              <a:rPr lang="en-GB" sz="3000" b="1" u="sng" dirty="0"/>
              <a:t>Perception</a:t>
            </a:r>
            <a:r>
              <a:rPr lang="en-GB" sz="3000" dirty="0"/>
              <a:t> </a:t>
            </a:r>
            <a:endParaRPr lang="en-GB" sz="3000" dirty="0" smtClean="0"/>
          </a:p>
          <a:p>
            <a:pPr lvl="1">
              <a:buFont typeface="Wingdings" panose="05000000000000000000" pitchFamily="2" charset="2"/>
              <a:buChar char="Ø"/>
            </a:pPr>
            <a:r>
              <a:rPr lang="en-GB" sz="2200" dirty="0" smtClean="0"/>
              <a:t>Some </a:t>
            </a:r>
            <a:r>
              <a:rPr lang="en-GB" sz="2200" dirty="0"/>
              <a:t>companies worry when the per share price gets too high that it will scare off some investors, especially small </a:t>
            </a:r>
            <a:r>
              <a:rPr lang="en-GB" sz="2200" dirty="0" smtClean="0"/>
              <a:t>investors.</a:t>
            </a:r>
          </a:p>
          <a:p>
            <a:pPr lvl="1">
              <a:buFont typeface="Wingdings" panose="05000000000000000000" pitchFamily="2" charset="2"/>
              <a:buChar char="Ø"/>
            </a:pPr>
            <a:r>
              <a:rPr lang="en-GB" sz="2200" dirty="0" smtClean="0"/>
              <a:t>Splitting </a:t>
            </a:r>
            <a:r>
              <a:rPr lang="en-GB" sz="2200" dirty="0"/>
              <a:t>the stock brings the per share price down to a reasonable level.</a:t>
            </a:r>
          </a:p>
          <a:p>
            <a:r>
              <a:rPr lang="en-GB" sz="3000" b="1" u="sng" dirty="0"/>
              <a:t>Liquidity</a:t>
            </a:r>
            <a:r>
              <a:rPr lang="en-GB" sz="3000" dirty="0"/>
              <a:t> </a:t>
            </a:r>
          </a:p>
          <a:p>
            <a:pPr lvl="1">
              <a:buFont typeface="Wingdings" panose="05000000000000000000" pitchFamily="2" charset="2"/>
              <a:buChar char="Ø"/>
            </a:pPr>
            <a:r>
              <a:rPr lang="en-GB" sz="2200" dirty="0" smtClean="0"/>
              <a:t>If </a:t>
            </a:r>
            <a:r>
              <a:rPr lang="en-GB" sz="2200" dirty="0"/>
              <a:t>a </a:t>
            </a:r>
            <a:r>
              <a:rPr lang="en-GB" sz="2200" dirty="0" smtClean="0"/>
              <a:t>stock’s </a:t>
            </a:r>
            <a:r>
              <a:rPr lang="en-GB" sz="2200" dirty="0"/>
              <a:t>price rises into the hundreds of dollars per share, it may reduce the trading volume. </a:t>
            </a:r>
          </a:p>
          <a:p>
            <a:pPr lvl="1">
              <a:buFont typeface="Wingdings" panose="05000000000000000000" pitchFamily="2" charset="2"/>
              <a:buChar char="Ø"/>
            </a:pPr>
            <a:r>
              <a:rPr lang="en-GB" sz="2200" dirty="0" smtClean="0"/>
              <a:t>Increasing </a:t>
            </a:r>
            <a:r>
              <a:rPr lang="en-GB" sz="2200" dirty="0"/>
              <a:t>the number of outstanding shares at a lower per share price aids liquidity</a:t>
            </a:r>
            <a:r>
              <a:rPr lang="en-GB" sz="2200" dirty="0" smtClean="0"/>
              <a:t>.</a:t>
            </a:r>
          </a:p>
          <a:p>
            <a:pPr marL="85725" lvl="1" indent="0">
              <a:buNone/>
            </a:pPr>
            <a:endParaRPr lang="en-GB" sz="2200" dirty="0"/>
          </a:p>
          <a:p>
            <a:pPr marL="0" indent="0">
              <a:buNone/>
            </a:pPr>
            <a:r>
              <a:rPr lang="en-GB" sz="1700" dirty="0" smtClean="0">
                <a:hlinkClick r:id="rId2"/>
              </a:rPr>
              <a:t>https://www.thebalance.com/understanding-stock-splits-3141376</a:t>
            </a:r>
            <a:r>
              <a:rPr lang="en-GB" sz="1800" dirty="0" smtClean="0"/>
              <a:t> </a:t>
            </a:r>
            <a:endParaRPr lang="en-GB" sz="1800" dirty="0"/>
          </a:p>
        </p:txBody>
      </p:sp>
    </p:spTree>
    <p:extLst>
      <p:ext uri="{BB962C8B-B14F-4D97-AF65-F5344CB8AC3E}">
        <p14:creationId xmlns:p14="http://schemas.microsoft.com/office/powerpoint/2010/main" val="1378084765"/>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Reverse Stock Split? (1)</a:t>
            </a:r>
            <a:endParaRPr lang="en-GB" b="1" dirty="0"/>
          </a:p>
        </p:txBody>
      </p:sp>
      <p:sp>
        <p:nvSpPr>
          <p:cNvPr id="3" name="Content Placeholder 2"/>
          <p:cNvSpPr>
            <a:spLocks noGrp="1"/>
          </p:cNvSpPr>
          <p:nvPr>
            <p:ph idx="1"/>
          </p:nvPr>
        </p:nvSpPr>
        <p:spPr/>
        <p:txBody>
          <a:bodyPr>
            <a:normAutofit fontScale="47500" lnSpcReduction="20000"/>
          </a:bodyPr>
          <a:lstStyle/>
          <a:p>
            <a:pPr marL="0" indent="0"/>
            <a:r>
              <a:rPr lang="en-GB" sz="4200" dirty="0"/>
              <a:t>Many companies attempt to list their common stock and preferred stock on one of the major stock exchanges, such as the NYSE, so they can offer greater liquidity to shareholders</a:t>
            </a:r>
            <a:r>
              <a:rPr lang="en-GB" sz="4200" dirty="0" smtClean="0"/>
              <a:t>.</a:t>
            </a:r>
          </a:p>
          <a:p>
            <a:pPr marL="0" indent="0"/>
            <a:endParaRPr lang="en-GB" sz="4200" dirty="0" smtClean="0"/>
          </a:p>
          <a:p>
            <a:pPr marL="0" indent="0"/>
            <a:r>
              <a:rPr lang="en-GB" sz="4200" dirty="0" smtClean="0"/>
              <a:t>In </a:t>
            </a:r>
            <a:r>
              <a:rPr lang="en-GB" sz="4200" dirty="0"/>
              <a:t>order to earn and maintain exchange listing, the corporation must meet several </a:t>
            </a:r>
            <a:r>
              <a:rPr lang="en-GB" sz="4200" dirty="0" smtClean="0"/>
              <a:t>criteria:</a:t>
            </a:r>
          </a:p>
          <a:p>
            <a:pPr lvl="2">
              <a:buFont typeface="Wingdings" panose="05000000000000000000" pitchFamily="2" charset="2"/>
              <a:buChar char="Ø"/>
            </a:pPr>
            <a:r>
              <a:rPr lang="en-GB" sz="4000" dirty="0" smtClean="0"/>
              <a:t>A </a:t>
            </a:r>
            <a:r>
              <a:rPr lang="en-GB" sz="4000" dirty="0"/>
              <a:t>minimum number of round lot holders (shareholders owning more than 100 shares</a:t>
            </a:r>
            <a:r>
              <a:rPr lang="en-GB" sz="4000" dirty="0" smtClean="0"/>
              <a:t>)</a:t>
            </a:r>
          </a:p>
          <a:p>
            <a:pPr lvl="2">
              <a:buFont typeface="Wingdings" panose="05000000000000000000" pitchFamily="2" charset="2"/>
              <a:buChar char="Ø"/>
            </a:pPr>
            <a:r>
              <a:rPr lang="en-GB" sz="4000" dirty="0"/>
              <a:t>A</a:t>
            </a:r>
            <a:r>
              <a:rPr lang="en-GB" sz="4000" dirty="0" smtClean="0"/>
              <a:t>n </a:t>
            </a:r>
            <a:r>
              <a:rPr lang="en-GB" sz="4000" dirty="0"/>
              <a:t>absolute number of </a:t>
            </a:r>
            <a:r>
              <a:rPr lang="en-GB" sz="4000" dirty="0" smtClean="0"/>
              <a:t>shareholders </a:t>
            </a:r>
          </a:p>
          <a:p>
            <a:pPr lvl="2">
              <a:buFont typeface="Wingdings" panose="05000000000000000000" pitchFamily="2" charset="2"/>
              <a:buChar char="Ø"/>
            </a:pPr>
            <a:r>
              <a:rPr lang="en-GB" sz="4000" dirty="0" smtClean="0"/>
              <a:t>A specific</a:t>
            </a:r>
            <a:r>
              <a:rPr lang="en-GB" sz="4000" dirty="0"/>
              <a:t> net income </a:t>
            </a:r>
            <a:r>
              <a:rPr lang="en-GB" sz="4000" dirty="0" smtClean="0"/>
              <a:t>threshold</a:t>
            </a:r>
          </a:p>
          <a:p>
            <a:pPr lvl="2">
              <a:buFont typeface="Wingdings" panose="05000000000000000000" pitchFamily="2" charset="2"/>
              <a:buChar char="Ø"/>
            </a:pPr>
            <a:r>
              <a:rPr lang="en-GB" sz="4000" dirty="0" smtClean="0"/>
              <a:t>A total </a:t>
            </a:r>
            <a:r>
              <a:rPr lang="en-GB" sz="4000" dirty="0"/>
              <a:t>number of public shares </a:t>
            </a:r>
            <a:r>
              <a:rPr lang="en-GB" sz="4000" dirty="0" smtClean="0"/>
              <a:t>outstanding</a:t>
            </a:r>
          </a:p>
          <a:p>
            <a:pPr lvl="2">
              <a:buFont typeface="Wingdings" panose="05000000000000000000" pitchFamily="2" charset="2"/>
              <a:buChar char="Ø"/>
            </a:pPr>
            <a:r>
              <a:rPr lang="en-GB" sz="4000" dirty="0" smtClean="0"/>
              <a:t>A minimum </a:t>
            </a:r>
            <a:r>
              <a:rPr lang="en-GB" sz="4000" dirty="0"/>
              <a:t>stock </a:t>
            </a:r>
            <a:r>
              <a:rPr lang="en-GB" sz="4000" dirty="0" smtClean="0"/>
              <a:t>price</a:t>
            </a:r>
          </a:p>
          <a:p>
            <a:pPr lvl="2">
              <a:buFont typeface="Wingdings" panose="05000000000000000000" pitchFamily="2" charset="2"/>
              <a:buChar char="Ø"/>
            </a:pPr>
            <a:endParaRPr lang="en-GB" sz="4000" dirty="0" smtClean="0"/>
          </a:p>
          <a:p>
            <a:pPr lvl="1"/>
            <a:endParaRPr lang="en-GB" sz="4200" dirty="0" smtClean="0"/>
          </a:p>
          <a:p>
            <a:pPr lvl="1"/>
            <a:endParaRPr lang="en-US" dirty="0"/>
          </a:p>
          <a:p>
            <a:pPr marL="57150" indent="0">
              <a:buNone/>
            </a:pPr>
            <a:r>
              <a:rPr lang="en-GB" sz="3400" dirty="0">
                <a:hlinkClick r:id="rId3"/>
              </a:rPr>
              <a:t>https://</a:t>
            </a:r>
            <a:r>
              <a:rPr lang="en-GB" sz="3400" dirty="0" smtClean="0">
                <a:hlinkClick r:id="rId3"/>
              </a:rPr>
              <a:t>www.thebalance.com/what-is-a-reverse-stock-split-357345</a:t>
            </a:r>
            <a:r>
              <a:rPr lang="en-GB" sz="3400" dirty="0" smtClean="0"/>
              <a:t> </a:t>
            </a:r>
            <a:endParaRPr lang="en-GB" sz="3400" dirty="0"/>
          </a:p>
        </p:txBody>
      </p:sp>
    </p:spTree>
    <p:extLst>
      <p:ext uri="{BB962C8B-B14F-4D97-AF65-F5344CB8AC3E}">
        <p14:creationId xmlns:p14="http://schemas.microsoft.com/office/powerpoint/2010/main" val="709969759"/>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Reverse Stock </a:t>
            </a:r>
            <a:r>
              <a:rPr lang="en-US" b="1" dirty="0" smtClean="0"/>
              <a:t>Split? (2)</a:t>
            </a:r>
            <a:endParaRPr lang="en-GB" b="1" dirty="0"/>
          </a:p>
        </p:txBody>
      </p:sp>
      <p:sp>
        <p:nvSpPr>
          <p:cNvPr id="3" name="Content Placeholder 2"/>
          <p:cNvSpPr>
            <a:spLocks noGrp="1"/>
          </p:cNvSpPr>
          <p:nvPr>
            <p:ph idx="1"/>
          </p:nvPr>
        </p:nvSpPr>
        <p:spPr>
          <a:xfrm>
            <a:off x="685800" y="1657350"/>
            <a:ext cx="7772400" cy="4591050"/>
          </a:xfrm>
        </p:spPr>
        <p:txBody>
          <a:bodyPr>
            <a:normAutofit fontScale="40000" lnSpcReduction="20000"/>
          </a:bodyPr>
          <a:lstStyle/>
          <a:p>
            <a:pPr marL="0" indent="0"/>
            <a:endParaRPr lang="en-GB" sz="5700" dirty="0" smtClean="0"/>
          </a:p>
          <a:p>
            <a:pPr marL="0" indent="0"/>
            <a:r>
              <a:rPr lang="en-GB" sz="5700" dirty="0" smtClean="0"/>
              <a:t>These </a:t>
            </a:r>
            <a:r>
              <a:rPr lang="en-GB" sz="5700" dirty="0"/>
              <a:t>requirements are designed to ensure that the common stocks classified as exchange traded securities are only made up of reputable, respected, financially viable enterprises that represent a major engine of economic productivity in the United States.  </a:t>
            </a:r>
            <a:endParaRPr lang="en-GB" sz="5700" dirty="0" smtClean="0"/>
          </a:p>
          <a:p>
            <a:pPr marL="0" indent="0"/>
            <a:endParaRPr lang="en-GB" sz="5700" dirty="0" smtClean="0"/>
          </a:p>
          <a:p>
            <a:pPr marL="0" indent="0"/>
            <a:r>
              <a:rPr lang="en-GB" sz="5700" dirty="0" smtClean="0"/>
              <a:t>That </a:t>
            </a:r>
            <a:r>
              <a:rPr lang="en-GB" sz="5700" dirty="0"/>
              <a:t>doesn't mean they'll be good investments - historically, some have gone bankrupt, leaving their investors with painful losses - only that the business is large enough to meet the standard of the exchange</a:t>
            </a:r>
            <a:r>
              <a:rPr lang="en-GB" sz="5700" dirty="0" smtClean="0"/>
              <a:t>.</a:t>
            </a:r>
          </a:p>
          <a:p>
            <a:pPr marL="0" indent="0"/>
            <a:endParaRPr lang="en-GB" sz="5700" dirty="0" smtClean="0"/>
          </a:p>
          <a:p>
            <a:pPr marL="0" indent="0">
              <a:buNone/>
            </a:pPr>
            <a:endParaRPr lang="en-GB" sz="5700" dirty="0" smtClean="0"/>
          </a:p>
          <a:p>
            <a:pPr marL="0" indent="0">
              <a:buNone/>
            </a:pPr>
            <a:r>
              <a:rPr lang="en-GB" sz="4000" dirty="0">
                <a:hlinkClick r:id="rId2"/>
              </a:rPr>
              <a:t>https://www.thebalance.com/what-is-a-reverse-stock-split-357345</a:t>
            </a:r>
            <a:r>
              <a:rPr lang="en-GB" sz="5900" dirty="0"/>
              <a:t> </a:t>
            </a:r>
          </a:p>
          <a:p>
            <a:pPr marL="0" indent="0">
              <a:buNone/>
            </a:pPr>
            <a:endParaRPr lang="en-GB" dirty="0"/>
          </a:p>
        </p:txBody>
      </p:sp>
    </p:spTree>
    <p:extLst>
      <p:ext uri="{BB962C8B-B14F-4D97-AF65-F5344CB8AC3E}">
        <p14:creationId xmlns:p14="http://schemas.microsoft.com/office/powerpoint/2010/main" val="2920077626"/>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Reverse Stock </a:t>
            </a:r>
            <a:r>
              <a:rPr lang="en-US" b="1" dirty="0" smtClean="0"/>
              <a:t>Split? (3)</a:t>
            </a:r>
            <a:endParaRPr lang="en-GB" b="1" dirty="0"/>
          </a:p>
        </p:txBody>
      </p:sp>
      <p:sp>
        <p:nvSpPr>
          <p:cNvPr id="3" name="Content Placeholder 2"/>
          <p:cNvSpPr>
            <a:spLocks noGrp="1"/>
          </p:cNvSpPr>
          <p:nvPr>
            <p:ph idx="1"/>
          </p:nvPr>
        </p:nvSpPr>
        <p:spPr>
          <a:xfrm>
            <a:off x="609600" y="1524000"/>
            <a:ext cx="7772400" cy="4876800"/>
          </a:xfrm>
        </p:spPr>
        <p:txBody>
          <a:bodyPr>
            <a:noAutofit/>
          </a:bodyPr>
          <a:lstStyle/>
          <a:p>
            <a:pPr marL="0" indent="0"/>
            <a:r>
              <a:rPr lang="en-GB" sz="2000" dirty="0"/>
              <a:t>Reverse Stock Splits Can Help Investors Maintain Liquidity and the Company to Avoid the Embarrassment of </a:t>
            </a:r>
            <a:r>
              <a:rPr lang="en-GB" sz="2000" dirty="0" smtClean="0"/>
              <a:t>“</a:t>
            </a:r>
            <a:r>
              <a:rPr lang="en-GB" sz="2000" dirty="0" err="1" smtClean="0"/>
              <a:t>Delistment</a:t>
            </a:r>
            <a:r>
              <a:rPr lang="en-GB" sz="2000" dirty="0" smtClean="0"/>
              <a:t>” (removal) from the Exchange.</a:t>
            </a:r>
          </a:p>
          <a:p>
            <a:pPr marL="0" indent="0"/>
            <a:endParaRPr lang="en-GB" sz="2000" dirty="0"/>
          </a:p>
          <a:p>
            <a:pPr marL="0" indent="0"/>
            <a:r>
              <a:rPr lang="en-GB" sz="2000" dirty="0"/>
              <a:t>In order to avoid the embarrassment and practical disadvantages of being delisted, the Board of Directors of a corporation may declare a reverse </a:t>
            </a:r>
            <a:r>
              <a:rPr lang="en-GB" sz="2000" dirty="0" smtClean="0"/>
              <a:t>stock split</a:t>
            </a:r>
            <a:r>
              <a:rPr lang="en-GB" sz="2000" dirty="0"/>
              <a:t> for the sole purpose of increasing the nominally quoted market value of its shares</a:t>
            </a:r>
            <a:r>
              <a:rPr lang="en-GB" sz="2000" dirty="0" smtClean="0"/>
              <a:t>.</a:t>
            </a:r>
          </a:p>
          <a:p>
            <a:pPr marL="0" indent="0"/>
            <a:endParaRPr lang="en-GB" sz="2000" dirty="0"/>
          </a:p>
          <a:p>
            <a:pPr marL="0" indent="0"/>
            <a:r>
              <a:rPr lang="en-GB" sz="2000" dirty="0"/>
              <a:t>The move has no real economic consequences and, in theory, is neither good nor bad for stockholders in and of itself</a:t>
            </a:r>
            <a:r>
              <a:rPr lang="en-GB" sz="2000" dirty="0" smtClean="0"/>
              <a:t>. </a:t>
            </a:r>
          </a:p>
          <a:p>
            <a:pPr marL="0" indent="0"/>
            <a:endParaRPr lang="en-US" sz="2000" dirty="0"/>
          </a:p>
          <a:p>
            <a:pPr marL="0" indent="0"/>
            <a:endParaRPr lang="en-GB" sz="2000" dirty="0" smtClean="0"/>
          </a:p>
          <a:p>
            <a:pPr marL="0" indent="0"/>
            <a:r>
              <a:rPr lang="en-GB" sz="1600" dirty="0" smtClean="0">
                <a:hlinkClick r:id="rId2"/>
              </a:rPr>
              <a:t>https</a:t>
            </a:r>
            <a:r>
              <a:rPr lang="en-GB" sz="1600" dirty="0">
                <a:hlinkClick r:id="rId2"/>
              </a:rPr>
              <a:t>://www.thebalance.com/what-is-a-reverse-stock-split-357345</a:t>
            </a:r>
            <a:r>
              <a:rPr lang="en-GB" sz="1800" dirty="0"/>
              <a:t> </a:t>
            </a:r>
          </a:p>
        </p:txBody>
      </p:sp>
    </p:spTree>
    <p:extLst>
      <p:ext uri="{BB962C8B-B14F-4D97-AF65-F5344CB8AC3E}">
        <p14:creationId xmlns:p14="http://schemas.microsoft.com/office/powerpoint/2010/main" val="3826171856"/>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 Reverse Stock Split Announcement</a:t>
            </a:r>
            <a:endParaRPr lang="en-GB" b="1" dirty="0"/>
          </a:p>
        </p:txBody>
      </p:sp>
      <p:sp>
        <p:nvSpPr>
          <p:cNvPr id="3" name="Content Placeholder 2"/>
          <p:cNvSpPr>
            <a:spLocks noGrp="1"/>
          </p:cNvSpPr>
          <p:nvPr>
            <p:ph idx="1"/>
          </p:nvPr>
        </p:nvSpPr>
        <p:spPr>
          <a:xfrm>
            <a:off x="685800" y="1447800"/>
            <a:ext cx="7772400" cy="4953000"/>
          </a:xfrm>
        </p:spPr>
        <p:txBody>
          <a:bodyPr>
            <a:normAutofit fontScale="32500" lnSpcReduction="20000"/>
          </a:bodyPr>
          <a:lstStyle/>
          <a:p>
            <a:r>
              <a:rPr lang="en-GB" sz="4900" dirty="0"/>
              <a:t>BERKELEY, Calif., Oct. 14, 2016 (GLOBE NEWSWIRE) </a:t>
            </a:r>
            <a:r>
              <a:rPr lang="en-GB" sz="4900" dirty="0" smtClean="0"/>
              <a:t>– </a:t>
            </a:r>
          </a:p>
          <a:p>
            <a:pPr marL="0" indent="0"/>
            <a:r>
              <a:rPr lang="en-GB" sz="5500" dirty="0" smtClean="0"/>
              <a:t>XOMA </a:t>
            </a:r>
            <a:r>
              <a:rPr lang="en-GB" sz="5500" dirty="0"/>
              <a:t>Corporation (</a:t>
            </a:r>
            <a:r>
              <a:rPr lang="en-GB" sz="5500" dirty="0" err="1"/>
              <a:t>Nasdaq:XOMA</a:t>
            </a:r>
            <a:r>
              <a:rPr lang="en-GB" sz="5500" dirty="0"/>
              <a:t>), a leader in the discovery and development of therapeutic antibodies, today announced that, at a special meeting of the Company's stockholders held on October 14, 2016, its stockholders voted to approve a reverse stock split of the Company's issued and outstanding common stock. </a:t>
            </a:r>
            <a:r>
              <a:rPr lang="en-GB" sz="5500" dirty="0" smtClean="0"/>
              <a:t> </a:t>
            </a:r>
            <a:endParaRPr lang="en-GB" sz="5500" dirty="0"/>
          </a:p>
          <a:p>
            <a:pPr lvl="2"/>
            <a:r>
              <a:rPr lang="en-GB" sz="4900" dirty="0" smtClean="0"/>
              <a:t>XOMA's </a:t>
            </a:r>
            <a:r>
              <a:rPr lang="en-GB" sz="4900" dirty="0"/>
              <a:t>Board of Directors then determined that the split would be at a ratio of </a:t>
            </a:r>
            <a:r>
              <a:rPr lang="en-GB" sz="4900" b="1" dirty="0"/>
              <a:t>1-for-20</a:t>
            </a:r>
            <a:r>
              <a:rPr lang="en-GB" sz="4900" dirty="0"/>
              <a:t>.  </a:t>
            </a:r>
          </a:p>
          <a:p>
            <a:pPr lvl="2"/>
            <a:r>
              <a:rPr lang="en-GB" sz="4900" dirty="0" smtClean="0"/>
              <a:t>Upon </a:t>
            </a:r>
            <a:r>
              <a:rPr lang="en-GB" sz="4900" dirty="0"/>
              <a:t>the effectiveness of the reverse stock split, </a:t>
            </a:r>
            <a:r>
              <a:rPr lang="en-GB" sz="4900" b="1" dirty="0"/>
              <a:t>every 20 shares of XOMA common stock will be converted into 1 share of common stock</a:t>
            </a:r>
            <a:r>
              <a:rPr lang="en-GB" sz="4900" dirty="0"/>
              <a:t>. </a:t>
            </a:r>
          </a:p>
          <a:p>
            <a:pPr lvl="2"/>
            <a:r>
              <a:rPr lang="en-GB" sz="4900" dirty="0" smtClean="0"/>
              <a:t>No </a:t>
            </a:r>
            <a:r>
              <a:rPr lang="en-GB" sz="4900" dirty="0"/>
              <a:t>fractional shares will be issued in connection with the reverse stock split.  </a:t>
            </a:r>
          </a:p>
          <a:p>
            <a:pPr lvl="2"/>
            <a:r>
              <a:rPr lang="en-GB" sz="4900" dirty="0" smtClean="0"/>
              <a:t>A </a:t>
            </a:r>
            <a:r>
              <a:rPr lang="en-GB" sz="4900" dirty="0"/>
              <a:t>stockholder who otherwise would have been entitled to receive a fractional share of stock as a result of the reverse stock split will instead receive cash in lieu of fractional shares.</a:t>
            </a:r>
            <a:r>
              <a:rPr lang="en-GB" sz="4300" dirty="0"/>
              <a:t> </a:t>
            </a:r>
          </a:p>
          <a:p>
            <a:pPr lvl="2"/>
            <a:r>
              <a:rPr lang="en-GB" sz="4900" dirty="0"/>
              <a:t>The reverse stock split is intended to enable XOMA to regain compliance with the </a:t>
            </a:r>
            <a:r>
              <a:rPr lang="en-GB" sz="4900" b="1" dirty="0"/>
              <a:t>$1.00 minimum bid price required for continued listing on the NASDAQ Global Market</a:t>
            </a:r>
            <a:r>
              <a:rPr lang="en-GB" sz="4900" dirty="0"/>
              <a:t> and help increase shareholder interest in our stock.</a:t>
            </a:r>
          </a:p>
          <a:p>
            <a:pPr marL="0" indent="0"/>
            <a:r>
              <a:rPr lang="en-GB" sz="5500" dirty="0"/>
              <a:t>The reverse stock split will affect all stockholders uniformly and will not affect any stockholder's ownership percentage of XOMA's shares (except to the extent that the reverse stock split would result in some of the stockholders receiving cash in lieu of fractional shares</a:t>
            </a:r>
            <a:r>
              <a:rPr lang="en-GB" sz="5500" dirty="0" smtClean="0"/>
              <a:t>).</a:t>
            </a:r>
          </a:p>
          <a:p>
            <a:pPr marL="0" indent="0">
              <a:buNone/>
            </a:pPr>
            <a:endParaRPr lang="en-GB" dirty="0" smtClean="0"/>
          </a:p>
          <a:p>
            <a:pPr marL="0" indent="0">
              <a:buNone/>
            </a:pPr>
            <a:r>
              <a:rPr lang="en-GB" sz="3100" dirty="0">
                <a:hlinkClick r:id="rId2"/>
              </a:rPr>
              <a:t>https://</a:t>
            </a:r>
            <a:r>
              <a:rPr lang="en-GB" sz="3100" dirty="0" smtClean="0">
                <a:hlinkClick r:id="rId2"/>
              </a:rPr>
              <a:t>www.thestreet.com/story/13854380/1/xoma-announces-reverse-stock-split.html</a:t>
            </a:r>
            <a:r>
              <a:rPr lang="en-GB" sz="2900" dirty="0" smtClean="0"/>
              <a:t> </a:t>
            </a:r>
            <a:endParaRPr lang="en-GB" sz="2900" dirty="0"/>
          </a:p>
        </p:txBody>
      </p:sp>
    </p:spTree>
    <p:extLst>
      <p:ext uri="{BB962C8B-B14F-4D97-AF65-F5344CB8AC3E}">
        <p14:creationId xmlns:p14="http://schemas.microsoft.com/office/powerpoint/2010/main" val="1203338970"/>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GB" dirty="0" smtClean="0"/>
              <a:t>Lesson Objectives</a:t>
            </a:r>
            <a:endParaRPr lang="en-US" dirty="0" smtClean="0"/>
          </a:p>
        </p:txBody>
      </p:sp>
      <p:sp>
        <p:nvSpPr>
          <p:cNvPr id="3076" name="Rectangle 3"/>
          <p:cNvSpPr>
            <a:spLocks noGrp="1" noChangeArrowheads="1"/>
          </p:cNvSpPr>
          <p:nvPr>
            <p:ph idx="1"/>
          </p:nvPr>
        </p:nvSpPr>
        <p:spPr/>
        <p:txBody>
          <a:bodyPr/>
          <a:lstStyle/>
          <a:p>
            <a:pPr>
              <a:buNone/>
            </a:pPr>
            <a:r>
              <a:rPr lang="en-GB" b="1" dirty="0" smtClean="0"/>
              <a:t>After completing this Lesson you will be able to:</a:t>
            </a:r>
          </a:p>
          <a:p>
            <a:r>
              <a:rPr lang="en-US" dirty="0" smtClean="0"/>
              <a:t>List some types of Financial Markets and describe </a:t>
            </a:r>
          </a:p>
          <a:p>
            <a:r>
              <a:rPr lang="en-US" dirty="0"/>
              <a:t>	</a:t>
            </a:r>
            <a:r>
              <a:rPr lang="en-US" dirty="0" smtClean="0"/>
              <a:t>their purpose</a:t>
            </a:r>
            <a:endParaRPr lang="en-US" dirty="0"/>
          </a:p>
          <a:p>
            <a:r>
              <a:rPr lang="en-US" dirty="0" smtClean="0"/>
              <a:t>List the types of Capital Markets </a:t>
            </a:r>
          </a:p>
          <a:p>
            <a:r>
              <a:rPr lang="en-US" dirty="0" smtClean="0"/>
              <a:t>List the types of Stock Markets</a:t>
            </a:r>
          </a:p>
          <a:p>
            <a:r>
              <a:rPr lang="en-US" dirty="0" smtClean="0"/>
              <a:t>Define share/stock, dividend and shareholder/stockholder</a:t>
            </a:r>
          </a:p>
          <a:p>
            <a:r>
              <a:rPr lang="en-US" dirty="0" smtClean="0"/>
              <a:t>Define the two types of stock</a:t>
            </a:r>
          </a:p>
          <a:p>
            <a:r>
              <a:rPr lang="en-US" dirty="0" smtClean="0"/>
              <a:t>Define Authorized Shares, Unissued Shares, </a:t>
            </a:r>
          </a:p>
          <a:p>
            <a:r>
              <a:rPr lang="en-US" dirty="0"/>
              <a:t>	</a:t>
            </a:r>
            <a:r>
              <a:rPr lang="en-US" dirty="0" smtClean="0"/>
              <a:t>Restricted Shares, Float Shares and Outstanding Shares</a:t>
            </a:r>
          </a:p>
          <a:p>
            <a:r>
              <a:rPr lang="en-US" dirty="0" smtClean="0"/>
              <a:t>Define stockbroker</a:t>
            </a:r>
            <a:endParaRPr lang="en-US" dirty="0"/>
          </a:p>
          <a:p>
            <a:r>
              <a:rPr lang="en-US" dirty="0" smtClean="0"/>
              <a:t>List the types of Stock Markets</a:t>
            </a:r>
            <a:endParaRPr lang="en-US" dirty="0"/>
          </a:p>
          <a:p>
            <a:r>
              <a:rPr lang="en-US" dirty="0" smtClean="0"/>
              <a:t>List the largest </a:t>
            </a:r>
            <a:r>
              <a:rPr lang="en-US" dirty="0"/>
              <a:t>(Secondary) Stock Markets</a:t>
            </a:r>
          </a:p>
          <a:p>
            <a:r>
              <a:rPr lang="en-US" dirty="0" smtClean="0"/>
              <a:t>Describe the purpose of Stock </a:t>
            </a:r>
            <a:r>
              <a:rPr lang="en-US" dirty="0"/>
              <a:t>Splits</a:t>
            </a:r>
          </a:p>
          <a:p>
            <a:r>
              <a:rPr lang="en-US" dirty="0" smtClean="0"/>
              <a:t>Describe the purpose of Reverse </a:t>
            </a:r>
            <a:r>
              <a:rPr lang="en-US" dirty="0"/>
              <a:t>Stock </a:t>
            </a:r>
            <a:r>
              <a:rPr lang="en-US" dirty="0" smtClean="0"/>
              <a:t>Splits</a:t>
            </a:r>
            <a:endParaRPr lang="en-GB" dirty="0"/>
          </a:p>
          <a:p>
            <a:endParaRPr lang="en-GB" dirty="0" smtClean="0"/>
          </a:p>
          <a:p>
            <a:pPr>
              <a:buNone/>
            </a:pPr>
            <a:endParaRPr lang="en-GB" dirty="0" smtClean="0"/>
          </a:p>
        </p:txBody>
      </p:sp>
      <p:sp>
        <p:nvSpPr>
          <p:cNvPr id="2" name="Slide Number Placeholder 1"/>
          <p:cNvSpPr>
            <a:spLocks noGrp="1"/>
          </p:cNvSpPr>
          <p:nvPr>
            <p:ph type="sldNum" sz="quarter" idx="10"/>
          </p:nvPr>
        </p:nvSpPr>
        <p:spPr/>
        <p:txBody>
          <a:bodyPr/>
          <a:lstStyle/>
          <a:p>
            <a:fld id="{6FABC43E-362F-47C7-AE5F-E86AE3749A26}" type="slidenum">
              <a:rPr lang="en-US" smtClean="0"/>
              <a:pPr/>
              <a:t>2</a:t>
            </a:fld>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142" r="21179"/>
          <a:stretch/>
        </p:blipFill>
        <p:spPr bwMode="auto">
          <a:xfrm>
            <a:off x="6019800" y="1610555"/>
            <a:ext cx="2655163" cy="3262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40896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altLang="en-US" dirty="0" smtClean="0">
                <a:latin typeface="Arial" pitchFamily="34" charset="0"/>
              </a:rPr>
              <a:t>Types of Financial Markets</a:t>
            </a:r>
          </a:p>
        </p:txBody>
      </p:sp>
      <p:sp>
        <p:nvSpPr>
          <p:cNvPr id="11267" name="Content Placeholder 4"/>
          <p:cNvSpPr>
            <a:spLocks noGrp="1"/>
          </p:cNvSpPr>
          <p:nvPr>
            <p:ph idx="1"/>
          </p:nvPr>
        </p:nvSpPr>
        <p:spPr/>
        <p:txBody>
          <a:bodyPr>
            <a:normAutofit/>
          </a:bodyPr>
          <a:lstStyle/>
          <a:p>
            <a:r>
              <a:rPr lang="en-GB" altLang="en-US" b="1" dirty="0" smtClean="0">
                <a:latin typeface="Arial" pitchFamily="34" charset="0"/>
              </a:rPr>
              <a:t>Capital markets</a:t>
            </a:r>
          </a:p>
          <a:p>
            <a:r>
              <a:rPr lang="en-GB" altLang="en-US" dirty="0" smtClean="0">
                <a:latin typeface="Arial" pitchFamily="34" charset="0"/>
              </a:rPr>
              <a:t>Money markets</a:t>
            </a:r>
          </a:p>
          <a:p>
            <a:r>
              <a:rPr lang="en-GB" altLang="en-US" dirty="0" smtClean="0">
                <a:latin typeface="Arial" pitchFamily="34" charset="0"/>
              </a:rPr>
              <a:t>Commodity markets</a:t>
            </a:r>
          </a:p>
          <a:p>
            <a:r>
              <a:rPr lang="en-GB" altLang="en-US" dirty="0" smtClean="0">
                <a:latin typeface="Arial" pitchFamily="34" charset="0"/>
              </a:rPr>
              <a:t>Derivatives markets</a:t>
            </a:r>
          </a:p>
          <a:p>
            <a:r>
              <a:rPr lang="en-GB" altLang="en-US" dirty="0" smtClean="0">
                <a:latin typeface="Arial" pitchFamily="34" charset="0"/>
              </a:rPr>
              <a:t>Futures markets</a:t>
            </a:r>
          </a:p>
          <a:p>
            <a:r>
              <a:rPr lang="en-GB" altLang="en-US" dirty="0" smtClean="0">
                <a:latin typeface="Arial" pitchFamily="34" charset="0"/>
              </a:rPr>
              <a:t>Insurance markets</a:t>
            </a:r>
          </a:p>
          <a:p>
            <a:r>
              <a:rPr lang="en-GB" altLang="en-US" dirty="0" smtClean="0">
                <a:latin typeface="Arial" pitchFamily="34" charset="0"/>
              </a:rPr>
              <a:t>Foreign Exchange markets</a:t>
            </a:r>
          </a:p>
        </p:txBody>
      </p:sp>
      <p:pic>
        <p:nvPicPr>
          <p:cNvPr id="11268" name="Picture 3" descr="\\fdm-mail02\home\rob.jones\My Pictures\MP90042792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232" y="1905000"/>
            <a:ext cx="2417762"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263232" y="5567779"/>
            <a:ext cx="2417762" cy="523220"/>
          </a:xfrm>
          <a:prstGeom prst="rect">
            <a:avLst/>
          </a:prstGeom>
          <a:noFill/>
        </p:spPr>
        <p:txBody>
          <a:bodyPr wrap="square" rtlCol="0">
            <a:spAutoFit/>
          </a:bodyPr>
          <a:lstStyle/>
          <a:p>
            <a:r>
              <a:rPr lang="en-US" sz="1400" dirty="0" smtClean="0"/>
              <a:t>A “Farmers’ Market” is a type of Commodity Market</a:t>
            </a:r>
            <a:endParaRPr lang="en-GB" sz="14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199" y="533400"/>
            <a:ext cx="2353403" cy="3704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680994" y="4400365"/>
            <a:ext cx="2225608" cy="307777"/>
          </a:xfrm>
          <a:prstGeom prst="rect">
            <a:avLst/>
          </a:prstGeom>
          <a:noFill/>
        </p:spPr>
        <p:txBody>
          <a:bodyPr wrap="square" rtlCol="0">
            <a:spAutoFit/>
          </a:bodyPr>
          <a:lstStyle/>
          <a:p>
            <a:r>
              <a:rPr lang="en-US" sz="1400" dirty="0" smtClean="0"/>
              <a:t>Commodity Prices 2013</a:t>
            </a:r>
            <a:endParaRPr lang="en-GB" sz="1400" dirty="0"/>
          </a:p>
        </p:txBody>
      </p:sp>
    </p:spTree>
    <p:extLst>
      <p:ext uri="{BB962C8B-B14F-4D97-AF65-F5344CB8AC3E}">
        <p14:creationId xmlns:p14="http://schemas.microsoft.com/office/powerpoint/2010/main" val="2404492163"/>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Financial Markets</a:t>
            </a:r>
            <a:endParaRPr lang="en-GB" b="1" dirty="0"/>
          </a:p>
        </p:txBody>
      </p:sp>
      <p:sp>
        <p:nvSpPr>
          <p:cNvPr id="3" name="Content Placeholder 2"/>
          <p:cNvSpPr>
            <a:spLocks noGrp="1"/>
          </p:cNvSpPr>
          <p:nvPr>
            <p:ph idx="1"/>
          </p:nvPr>
        </p:nvSpPr>
        <p:spPr/>
        <p:txBody>
          <a:bodyPr>
            <a:normAutofit/>
          </a:bodyPr>
          <a:lstStyle/>
          <a:p>
            <a:r>
              <a:rPr lang="en-GB" sz="2800" b="1" dirty="0" smtClean="0"/>
              <a:t>What is the Purpose </a:t>
            </a:r>
            <a:r>
              <a:rPr lang="en-GB" sz="2800" b="1" dirty="0"/>
              <a:t>of Financial </a:t>
            </a:r>
            <a:r>
              <a:rPr lang="en-GB" sz="2800" b="1" dirty="0" smtClean="0"/>
              <a:t>Markets?</a:t>
            </a:r>
            <a:endParaRPr lang="en-GB" sz="2800" b="1" dirty="0"/>
          </a:p>
          <a:p>
            <a:pPr lvl="1">
              <a:buFont typeface="Wingdings" panose="05000000000000000000" pitchFamily="2" charset="2"/>
              <a:buChar char="Ø"/>
            </a:pPr>
            <a:r>
              <a:rPr lang="en-GB" sz="2400" b="1" dirty="0"/>
              <a:t>Price discovery</a:t>
            </a:r>
            <a:r>
              <a:rPr lang="en-GB" sz="2400" dirty="0"/>
              <a:t>: Buyer and Seller determine price of </a:t>
            </a:r>
            <a:r>
              <a:rPr lang="en-GB" sz="2400" dirty="0" smtClean="0"/>
              <a:t> assets</a:t>
            </a:r>
            <a:endParaRPr lang="en-GB" sz="2400" dirty="0"/>
          </a:p>
          <a:p>
            <a:pPr lvl="1">
              <a:buFont typeface="Wingdings" panose="05000000000000000000" pitchFamily="2" charset="2"/>
              <a:buChar char="Ø"/>
            </a:pPr>
            <a:r>
              <a:rPr lang="en-GB" sz="2400" b="1" dirty="0"/>
              <a:t>Liquidity</a:t>
            </a:r>
            <a:r>
              <a:rPr lang="en-GB" sz="2400" dirty="0"/>
              <a:t>: Presence of buyer and seller ready to trade.</a:t>
            </a:r>
          </a:p>
          <a:p>
            <a:pPr lvl="1">
              <a:buFont typeface="Wingdings" panose="05000000000000000000" pitchFamily="2" charset="2"/>
              <a:buChar char="Ø"/>
            </a:pPr>
            <a:r>
              <a:rPr lang="en-GB" sz="2400" b="1" dirty="0"/>
              <a:t>Reduce cost</a:t>
            </a:r>
            <a:r>
              <a:rPr lang="en-GB" sz="2400" dirty="0"/>
              <a:t>: Presence of </a:t>
            </a:r>
            <a:r>
              <a:rPr lang="en-GB" sz="2400" dirty="0" smtClean="0"/>
              <a:t>a Financial Market </a:t>
            </a:r>
            <a:r>
              <a:rPr lang="en-GB" sz="2400" dirty="0"/>
              <a:t>reduces search cost. Information cost also decreases because </a:t>
            </a:r>
            <a:r>
              <a:rPr lang="en-GB" sz="2400" dirty="0" smtClean="0"/>
              <a:t>prices reflect </a:t>
            </a:r>
            <a:r>
              <a:rPr lang="en-GB" sz="2400" dirty="0"/>
              <a:t>aggregated information collected by all market participants.</a:t>
            </a:r>
          </a:p>
          <a:p>
            <a:endParaRPr lang="en-GB" dirty="0"/>
          </a:p>
        </p:txBody>
      </p:sp>
    </p:spTree>
    <p:extLst>
      <p:ext uri="{BB962C8B-B14F-4D97-AF65-F5344CB8AC3E}">
        <p14:creationId xmlns:p14="http://schemas.microsoft.com/office/powerpoint/2010/main" val="3632235971"/>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ltLang="en-US" smtClean="0">
                <a:latin typeface="Arial" pitchFamily="34" charset="0"/>
              </a:rPr>
              <a:t>Capital Markets</a:t>
            </a:r>
          </a:p>
        </p:txBody>
      </p:sp>
      <p:sp>
        <p:nvSpPr>
          <p:cNvPr id="18435" name="Content Placeholder 3"/>
          <p:cNvSpPr>
            <a:spLocks noGrp="1"/>
          </p:cNvSpPr>
          <p:nvPr>
            <p:ph idx="1"/>
          </p:nvPr>
        </p:nvSpPr>
        <p:spPr>
          <a:xfrm>
            <a:off x="685800" y="1676400"/>
            <a:ext cx="7772400" cy="4572000"/>
          </a:xfrm>
        </p:spPr>
        <p:txBody>
          <a:bodyPr>
            <a:normAutofit/>
          </a:bodyPr>
          <a:lstStyle/>
          <a:p>
            <a:r>
              <a:rPr lang="en-GB" altLang="en-US" sz="2400" b="1" dirty="0" smtClean="0">
                <a:latin typeface="Arial" pitchFamily="34" charset="0"/>
              </a:rPr>
              <a:t>Stock markets:</a:t>
            </a:r>
          </a:p>
          <a:p>
            <a:pPr marL="815975" lvl="3" indent="-358775">
              <a:spcAft>
                <a:spcPts val="1200"/>
              </a:spcAft>
              <a:buFont typeface="Wingdings" panose="05000000000000000000" pitchFamily="2" charset="2"/>
              <a:buChar char="Ø"/>
            </a:pPr>
            <a:r>
              <a:rPr lang="en-GB" altLang="en-US" sz="1600" dirty="0" smtClean="0">
                <a:latin typeface="Arial" pitchFamily="34" charset="0"/>
                <a:ea typeface="Arial" pitchFamily="34" charset="0"/>
                <a:cs typeface="Arial" pitchFamily="34" charset="0"/>
              </a:rPr>
              <a:t>Provide financing through the issuance of shares or common stock, and enable the subsequent trading thereof.</a:t>
            </a:r>
          </a:p>
          <a:p>
            <a:pPr marL="815975" lvl="3" indent="-358775">
              <a:spcAft>
                <a:spcPts val="1200"/>
              </a:spcAft>
              <a:buFont typeface="Wingdings" panose="05000000000000000000" pitchFamily="2" charset="2"/>
              <a:buChar char="Ø"/>
            </a:pPr>
            <a:r>
              <a:rPr lang="en-GB" sz="1600" dirty="0"/>
              <a:t>A </a:t>
            </a:r>
            <a:r>
              <a:rPr lang="en-GB" sz="1600" dirty="0" smtClean="0"/>
              <a:t>share </a:t>
            </a:r>
            <a:r>
              <a:rPr lang="en-GB" sz="1600" dirty="0"/>
              <a:t>of </a:t>
            </a:r>
            <a:r>
              <a:rPr lang="en-GB" sz="1600" dirty="0" smtClean="0"/>
              <a:t>stock </a:t>
            </a:r>
            <a:r>
              <a:rPr lang="en-GB" sz="1600" dirty="0"/>
              <a:t>is the smallest unit of ownership in a company. </a:t>
            </a:r>
            <a:endParaRPr lang="en-GB" altLang="en-US" sz="1600" dirty="0" smtClean="0">
              <a:latin typeface="Arial" pitchFamily="34" charset="0"/>
              <a:cs typeface="Arial" pitchFamily="34" charset="0"/>
            </a:endParaRPr>
          </a:p>
          <a:p>
            <a:pPr marL="815975" lvl="3" indent="-358775">
              <a:spcAft>
                <a:spcPts val="1200"/>
              </a:spcAft>
              <a:buFont typeface="Wingdings" panose="05000000000000000000" pitchFamily="2" charset="2"/>
              <a:buChar char="Ø"/>
            </a:pPr>
            <a:r>
              <a:rPr lang="en-GB" altLang="en-US" sz="1600" dirty="0" smtClean="0">
                <a:latin typeface="Arial" pitchFamily="34" charset="0"/>
                <a:cs typeface="Arial" pitchFamily="34" charset="0"/>
              </a:rPr>
              <a:t>The shareholder </a:t>
            </a:r>
            <a:r>
              <a:rPr lang="en-GB" altLang="en-US" sz="1600" dirty="0">
                <a:latin typeface="Arial" pitchFamily="34" charset="0"/>
                <a:cs typeface="Arial" pitchFamily="34" charset="0"/>
              </a:rPr>
              <a:t>or </a:t>
            </a:r>
            <a:r>
              <a:rPr lang="en-GB" altLang="en-US" sz="1600" dirty="0" smtClean="0">
                <a:latin typeface="Arial" pitchFamily="34" charset="0"/>
                <a:cs typeface="Arial" pitchFamily="34" charset="0"/>
              </a:rPr>
              <a:t>stockowner therefore owns </a:t>
            </a:r>
            <a:r>
              <a:rPr lang="en-GB" altLang="en-US" sz="1600" dirty="0">
                <a:latin typeface="Arial" pitchFamily="34" charset="0"/>
                <a:cs typeface="Arial" pitchFamily="34" charset="0"/>
              </a:rPr>
              <a:t>a </a:t>
            </a:r>
            <a:r>
              <a:rPr lang="en-GB" altLang="en-US" sz="1600" dirty="0" smtClean="0">
                <a:latin typeface="Arial" pitchFamily="34" charset="0"/>
                <a:cs typeface="Arial" pitchFamily="34" charset="0"/>
              </a:rPr>
              <a:t>part </a:t>
            </a:r>
            <a:r>
              <a:rPr lang="en-GB" altLang="en-US" sz="1600" dirty="0">
                <a:latin typeface="Arial" pitchFamily="34" charset="0"/>
                <a:cs typeface="Arial" pitchFamily="34" charset="0"/>
              </a:rPr>
              <a:t>of the company, called </a:t>
            </a:r>
            <a:r>
              <a:rPr lang="en-GB" altLang="en-US" sz="1600" dirty="0" smtClean="0">
                <a:latin typeface="Arial" pitchFamily="34" charset="0"/>
                <a:cs typeface="Arial" pitchFamily="34" charset="0"/>
              </a:rPr>
              <a:t>shares </a:t>
            </a:r>
            <a:r>
              <a:rPr lang="en-GB" altLang="en-US" sz="1600" dirty="0">
                <a:latin typeface="Arial" pitchFamily="34" charset="0"/>
                <a:cs typeface="Arial" pitchFamily="34" charset="0"/>
              </a:rPr>
              <a:t>or </a:t>
            </a:r>
            <a:r>
              <a:rPr lang="en-GB" altLang="en-US" sz="1600" dirty="0" smtClean="0">
                <a:latin typeface="Arial" pitchFamily="34" charset="0"/>
                <a:cs typeface="Arial" pitchFamily="34" charset="0"/>
              </a:rPr>
              <a:t>stocks.</a:t>
            </a:r>
          </a:p>
          <a:p>
            <a:pPr marL="815975" lvl="3" indent="-358775">
              <a:spcAft>
                <a:spcPts val="1200"/>
              </a:spcAft>
              <a:buFont typeface="Wingdings" panose="05000000000000000000" pitchFamily="2" charset="2"/>
              <a:buChar char="Ø"/>
            </a:pPr>
            <a:r>
              <a:rPr lang="en-GB" altLang="en-US" sz="1600" dirty="0" smtClean="0">
                <a:latin typeface="Arial" pitchFamily="34" charset="0"/>
                <a:cs typeface="Arial" pitchFamily="34" charset="0"/>
              </a:rPr>
              <a:t>When </a:t>
            </a:r>
            <a:r>
              <a:rPr lang="en-GB" altLang="en-US" sz="1600" dirty="0">
                <a:latin typeface="Arial" pitchFamily="34" charset="0"/>
                <a:cs typeface="Arial" pitchFamily="34" charset="0"/>
              </a:rPr>
              <a:t>the company makes money, a share of their income is paid as a </a:t>
            </a:r>
            <a:r>
              <a:rPr lang="en-GB" altLang="en-US" sz="1600" dirty="0" smtClean="0">
                <a:latin typeface="Arial" pitchFamily="34" charset="0"/>
                <a:cs typeface="Arial" pitchFamily="34" charset="0"/>
              </a:rPr>
              <a:t>dividend </a:t>
            </a:r>
            <a:r>
              <a:rPr lang="en-GB" altLang="en-US" sz="1600" dirty="0">
                <a:latin typeface="Arial" pitchFamily="34" charset="0"/>
                <a:cs typeface="Arial" pitchFamily="34" charset="0"/>
              </a:rPr>
              <a:t>to the </a:t>
            </a:r>
            <a:r>
              <a:rPr lang="en-GB" altLang="en-US" sz="1600" dirty="0" smtClean="0">
                <a:latin typeface="Arial" pitchFamily="34" charset="0"/>
                <a:cs typeface="Arial" pitchFamily="34" charset="0"/>
              </a:rPr>
              <a:t>shareholder.</a:t>
            </a:r>
            <a:endParaRPr lang="en-GB" altLang="en-US" sz="1600" dirty="0">
              <a:latin typeface="Arial" pitchFamily="34" charset="0"/>
              <a:cs typeface="Arial" pitchFamily="34" charset="0"/>
            </a:endParaRPr>
          </a:p>
          <a:p>
            <a:pPr marL="0" indent="0">
              <a:spcAft>
                <a:spcPts val="1200"/>
              </a:spcAft>
            </a:pPr>
            <a:r>
              <a:rPr lang="en-GB" altLang="en-US" sz="2400" b="1" dirty="0" smtClean="0">
                <a:latin typeface="Arial" pitchFamily="34" charset="0"/>
                <a:ea typeface="Arial" pitchFamily="34" charset="0"/>
                <a:cs typeface="Arial" pitchFamily="34" charset="0"/>
              </a:rPr>
              <a:t>Bond markets:</a:t>
            </a:r>
          </a:p>
          <a:p>
            <a:pPr marL="815975" lvl="3" indent="-358775">
              <a:spcAft>
                <a:spcPts val="1200"/>
              </a:spcAft>
              <a:buFont typeface="Wingdings" panose="05000000000000000000" pitchFamily="2" charset="2"/>
              <a:buChar char="Ø"/>
            </a:pPr>
            <a:r>
              <a:rPr lang="en-GB" altLang="en-US" sz="1600" dirty="0" smtClean="0">
                <a:latin typeface="Arial" pitchFamily="34" charset="0"/>
                <a:ea typeface="Arial" pitchFamily="34" charset="0"/>
                <a:cs typeface="Arial" pitchFamily="34" charset="0"/>
              </a:rPr>
              <a:t>Provide financing through the issuance of bonds, and enable the subsequent trading thereof.</a:t>
            </a:r>
            <a:endParaRPr lang="en-GB" altLang="en-US" sz="1700" dirty="0" smtClean="0">
              <a:latin typeface="Arial" pitchFamily="34" charset="0"/>
              <a:ea typeface="Arial" pitchFamily="34" charset="0"/>
              <a:cs typeface="Arial" pitchFamily="34" charset="0"/>
            </a:endParaRPr>
          </a:p>
        </p:txBody>
      </p:sp>
      <p:pic>
        <p:nvPicPr>
          <p:cNvPr id="18436" name="Picture 2" descr="\\fdm-mail02\home\rob.jones\My Pictures\MP9004225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57200"/>
            <a:ext cx="2133600" cy="141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4056028"/>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Stock Market Types</a:t>
            </a:r>
            <a:endParaRPr lang="en-GB" b="1" dirty="0"/>
          </a:p>
        </p:txBody>
      </p:sp>
      <p:sp>
        <p:nvSpPr>
          <p:cNvPr id="3" name="Content Placeholder 2"/>
          <p:cNvSpPr>
            <a:spLocks noGrp="1"/>
          </p:cNvSpPr>
          <p:nvPr>
            <p:ph idx="1"/>
          </p:nvPr>
        </p:nvSpPr>
        <p:spPr>
          <a:xfrm>
            <a:off x="685800" y="1401933"/>
            <a:ext cx="7772400" cy="4998867"/>
          </a:xfrm>
        </p:spPr>
        <p:txBody>
          <a:bodyPr>
            <a:normAutofit fontScale="85000" lnSpcReduction="20000"/>
          </a:bodyPr>
          <a:lstStyle/>
          <a:p>
            <a:r>
              <a:rPr lang="en-GB" b="1" dirty="0"/>
              <a:t>Primary </a:t>
            </a:r>
            <a:r>
              <a:rPr lang="en-GB" b="1" dirty="0" smtClean="0"/>
              <a:t>Markets:</a:t>
            </a:r>
          </a:p>
          <a:p>
            <a:pPr lvl="1">
              <a:buFont typeface="Wingdings" panose="05000000000000000000" pitchFamily="2" charset="2"/>
              <a:buChar char="Ø"/>
            </a:pPr>
            <a:r>
              <a:rPr lang="en-GB" dirty="0" smtClean="0"/>
              <a:t>Raise funds for the Company </a:t>
            </a:r>
          </a:p>
          <a:p>
            <a:pPr lvl="1">
              <a:buFont typeface="Wingdings" panose="05000000000000000000" pitchFamily="2" charset="2"/>
              <a:buChar char="Ø"/>
            </a:pPr>
            <a:r>
              <a:rPr lang="en-GB" dirty="0" smtClean="0"/>
              <a:t>Securities/Bonds </a:t>
            </a:r>
            <a:r>
              <a:rPr lang="en-GB" dirty="0"/>
              <a:t>sold </a:t>
            </a:r>
            <a:r>
              <a:rPr lang="en-GB" dirty="0" smtClean="0"/>
              <a:t>by the </a:t>
            </a:r>
          </a:p>
          <a:p>
            <a:pPr marL="85725" lvl="1" indent="0">
              <a:buNone/>
            </a:pPr>
            <a:r>
              <a:rPr lang="en-GB" dirty="0" smtClean="0"/>
              <a:t>      Company for </a:t>
            </a:r>
            <a:r>
              <a:rPr lang="en-GB" dirty="0"/>
              <a:t>the first </a:t>
            </a:r>
            <a:r>
              <a:rPr lang="en-GB" dirty="0" smtClean="0"/>
              <a:t>time</a:t>
            </a:r>
            <a:endParaRPr lang="en-GB" dirty="0"/>
          </a:p>
          <a:p>
            <a:pPr lvl="1">
              <a:buFont typeface="Wingdings" panose="05000000000000000000" pitchFamily="2" charset="2"/>
              <a:buChar char="Ø"/>
            </a:pPr>
            <a:r>
              <a:rPr lang="en-US" dirty="0" smtClean="0"/>
              <a:t>Purchased by Banks and </a:t>
            </a:r>
          </a:p>
          <a:p>
            <a:pPr marL="85725" lvl="1" indent="0">
              <a:buNone/>
            </a:pPr>
            <a:r>
              <a:rPr lang="en-US" dirty="0" smtClean="0"/>
              <a:t>      resold on the Secondary </a:t>
            </a:r>
          </a:p>
          <a:p>
            <a:pPr marL="85725" lvl="1" indent="0">
              <a:buNone/>
            </a:pPr>
            <a:r>
              <a:rPr lang="en-US" dirty="0" smtClean="0"/>
              <a:t>      Markets</a:t>
            </a:r>
          </a:p>
          <a:p>
            <a:pPr lvl="1">
              <a:buFont typeface="Wingdings" panose="05000000000000000000" pitchFamily="2" charset="2"/>
              <a:buChar char="Ø"/>
            </a:pPr>
            <a:r>
              <a:rPr lang="en-GB" dirty="0" smtClean="0"/>
              <a:t>The </a:t>
            </a:r>
            <a:r>
              <a:rPr lang="en-GB" dirty="0"/>
              <a:t>primary market is also known </a:t>
            </a:r>
            <a:endParaRPr lang="en-GB" dirty="0" smtClean="0"/>
          </a:p>
          <a:p>
            <a:pPr marL="85725" lvl="1" indent="0">
              <a:buNone/>
            </a:pPr>
            <a:r>
              <a:rPr lang="en-GB" dirty="0" smtClean="0"/>
              <a:t>      as </a:t>
            </a:r>
            <a:r>
              <a:rPr lang="en-GB" dirty="0"/>
              <a:t>the </a:t>
            </a:r>
            <a:r>
              <a:rPr lang="en-GB" b="1" dirty="0"/>
              <a:t>new issue market (NIM)</a:t>
            </a:r>
            <a:r>
              <a:rPr lang="en-GB" dirty="0"/>
              <a:t> </a:t>
            </a:r>
          </a:p>
          <a:p>
            <a:pPr marL="85725" lvl="1" indent="0">
              <a:buNone/>
            </a:pPr>
            <a:r>
              <a:rPr lang="en-GB" dirty="0" smtClean="0"/>
              <a:t>      because </a:t>
            </a:r>
            <a:r>
              <a:rPr lang="en-GB" dirty="0"/>
              <a:t>shares change from </a:t>
            </a:r>
            <a:endParaRPr lang="en-GB" dirty="0" smtClean="0"/>
          </a:p>
          <a:p>
            <a:pPr marL="85725" lvl="1" indent="0">
              <a:buNone/>
            </a:pPr>
            <a:r>
              <a:rPr lang="en-GB" dirty="0"/>
              <a:t> </a:t>
            </a:r>
            <a:r>
              <a:rPr lang="en-GB" dirty="0" smtClean="0"/>
              <a:t>     being </a:t>
            </a:r>
            <a:r>
              <a:rPr lang="en-GB" dirty="0"/>
              <a:t>unissued to issued when </a:t>
            </a:r>
            <a:endParaRPr lang="en-GB" dirty="0" smtClean="0"/>
          </a:p>
          <a:p>
            <a:pPr marL="85725" lvl="1" indent="0">
              <a:buNone/>
            </a:pPr>
            <a:r>
              <a:rPr lang="en-GB" dirty="0" smtClean="0"/>
              <a:t>      such </a:t>
            </a:r>
            <a:r>
              <a:rPr lang="en-GB" dirty="0"/>
              <a:t>trades are made.</a:t>
            </a:r>
            <a:endParaRPr lang="en-US" dirty="0" smtClean="0"/>
          </a:p>
          <a:p>
            <a:r>
              <a:rPr lang="en-GB" b="1" dirty="0" smtClean="0"/>
              <a:t>Secondary Markets:</a:t>
            </a:r>
            <a:r>
              <a:rPr lang="en-GB" dirty="0" smtClean="0"/>
              <a:t> </a:t>
            </a:r>
          </a:p>
          <a:p>
            <a:pPr lvl="1">
              <a:buFont typeface="Wingdings" panose="05000000000000000000" pitchFamily="2" charset="2"/>
              <a:buChar char="Ø"/>
            </a:pPr>
            <a:r>
              <a:rPr lang="en-GB" b="1" dirty="0"/>
              <a:t>Initial Public Offering </a:t>
            </a:r>
            <a:r>
              <a:rPr lang="en-GB" dirty="0"/>
              <a:t>(</a:t>
            </a:r>
            <a:r>
              <a:rPr lang="en-GB" b="1" dirty="0"/>
              <a:t>IPO</a:t>
            </a:r>
            <a:r>
              <a:rPr lang="en-GB" dirty="0"/>
              <a:t>): </a:t>
            </a:r>
          </a:p>
          <a:p>
            <a:pPr lvl="2">
              <a:buFont typeface="Wingdings" panose="05000000000000000000" pitchFamily="2" charset="2"/>
              <a:buChar char="Ø"/>
            </a:pPr>
            <a:r>
              <a:rPr lang="en-GB" dirty="0"/>
              <a:t>Initial </a:t>
            </a:r>
            <a:r>
              <a:rPr lang="en-GB" dirty="0" smtClean="0"/>
              <a:t>sale </a:t>
            </a:r>
            <a:r>
              <a:rPr lang="en-GB" dirty="0"/>
              <a:t>of a new </a:t>
            </a:r>
            <a:r>
              <a:rPr lang="en-GB" dirty="0" smtClean="0"/>
              <a:t>stock on a Stock Market</a:t>
            </a:r>
            <a:endParaRPr lang="en-GB" dirty="0"/>
          </a:p>
          <a:p>
            <a:pPr lvl="1">
              <a:buFont typeface="Wingdings" panose="05000000000000000000" pitchFamily="2" charset="2"/>
              <a:buChar char="Ø"/>
            </a:pPr>
            <a:r>
              <a:rPr lang="en-GB" dirty="0" smtClean="0"/>
              <a:t>Buying/Selling</a:t>
            </a:r>
          </a:p>
          <a:p>
            <a:pPr lvl="1">
              <a:buFont typeface="Wingdings" panose="05000000000000000000" pitchFamily="2" charset="2"/>
              <a:buChar char="Ø"/>
            </a:pPr>
            <a:r>
              <a:rPr lang="en-GB" dirty="0" smtClean="0"/>
              <a:t>Day-to-day transactions</a:t>
            </a:r>
          </a:p>
          <a:p>
            <a:pPr lvl="1">
              <a:buFont typeface="Wingdings" panose="05000000000000000000" pitchFamily="2" charset="2"/>
              <a:buChar char="Ø"/>
            </a:pPr>
            <a:r>
              <a:rPr lang="en-US" dirty="0" smtClean="0"/>
              <a:t>The Secondary Markets are called “</a:t>
            </a:r>
            <a:r>
              <a:rPr lang="en-US" b="1" dirty="0" smtClean="0"/>
              <a:t>The Stock Markets</a:t>
            </a:r>
            <a:r>
              <a:rPr lang="en-US" dirty="0" smtClean="0"/>
              <a:t>” in the media.</a:t>
            </a:r>
          </a:p>
          <a:p>
            <a:pPr marL="85725" lvl="1" indent="0">
              <a:buNone/>
            </a:pPr>
            <a:endParaRPr lang="en-US" dirty="0" smtClean="0"/>
          </a:p>
          <a:p>
            <a:pPr marL="85725" lvl="1" indent="0">
              <a:buNone/>
            </a:pPr>
            <a:endParaRPr lang="en-GB" dirty="0"/>
          </a:p>
          <a:p>
            <a:r>
              <a:rPr lang="en-US" sz="1400" dirty="0" smtClean="0"/>
              <a:t>NYSE “virtual tour</a:t>
            </a:r>
            <a:r>
              <a:rPr lang="en-US" sz="1400" dirty="0"/>
              <a:t>”: </a:t>
            </a:r>
            <a:r>
              <a:rPr lang="en-US" sz="1400" dirty="0">
                <a:hlinkClick r:id="rId2"/>
              </a:rPr>
              <a:t>http://</a:t>
            </a:r>
            <a:r>
              <a:rPr lang="en-US" sz="1400" dirty="0" smtClean="0">
                <a:hlinkClick r:id="rId2"/>
              </a:rPr>
              <a:t>www.businessinsider.com/new-york-stock-exchange-tour-2013-4</a:t>
            </a:r>
            <a:endParaRPr lang="en-US" sz="1400" dirty="0"/>
          </a:p>
          <a:p>
            <a:r>
              <a:rPr lang="en-US" sz="1400" dirty="0"/>
              <a:t>A Stockbroker’s Day</a:t>
            </a:r>
            <a:r>
              <a:rPr lang="en-US" sz="1400" dirty="0" smtClean="0"/>
              <a:t>: </a:t>
            </a:r>
            <a:r>
              <a:rPr lang="en-US" sz="1400" dirty="0">
                <a:hlinkClick r:id="rId3"/>
              </a:rPr>
              <a:t>http://</a:t>
            </a:r>
            <a:r>
              <a:rPr lang="en-US" sz="1400" dirty="0" smtClean="0">
                <a:hlinkClick r:id="rId3"/>
              </a:rPr>
              <a:t>www.businessinsider.com/heres-what-a-nyse-floor-broker-does-2012-10</a:t>
            </a:r>
            <a:r>
              <a:rPr lang="en-US" sz="1400" dirty="0" smtClean="0"/>
              <a:t> </a:t>
            </a:r>
            <a:endParaRPr lang="en-GB" sz="14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401933"/>
            <a:ext cx="4191000" cy="2807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17728" y="4262518"/>
            <a:ext cx="3222357" cy="307777"/>
          </a:xfrm>
          <a:prstGeom prst="rect">
            <a:avLst/>
          </a:prstGeom>
          <a:noFill/>
        </p:spPr>
        <p:txBody>
          <a:bodyPr wrap="none" rtlCol="0">
            <a:spAutoFit/>
          </a:bodyPr>
          <a:lstStyle/>
          <a:p>
            <a:r>
              <a:rPr lang="en-US" sz="1400" dirty="0" smtClean="0"/>
              <a:t>IPO for US. Foods at NYSE May 2016</a:t>
            </a:r>
            <a:endParaRPr lang="en-GB" sz="1400" dirty="0"/>
          </a:p>
        </p:txBody>
      </p:sp>
    </p:spTree>
    <p:extLst>
      <p:ext uri="{BB962C8B-B14F-4D97-AF65-F5344CB8AC3E}">
        <p14:creationId xmlns:p14="http://schemas.microsoft.com/office/powerpoint/2010/main" val="112753083"/>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r>
              <a:rPr lang="en-GB" altLang="en-US" b="1" dirty="0" smtClean="0">
                <a:latin typeface="Arial" pitchFamily="34" charset="0"/>
              </a:rPr>
              <a:t>The Largest (Secondary) Stock Markets</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19200" y="1524000"/>
            <a:ext cx="673001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4193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Stock Terms (1)</a:t>
            </a:r>
            <a:endParaRPr lang="en-GB" dirty="0"/>
          </a:p>
        </p:txBody>
      </p:sp>
      <p:sp>
        <p:nvSpPr>
          <p:cNvPr id="3" name="Content Placeholder 2"/>
          <p:cNvSpPr>
            <a:spLocks noGrp="1"/>
          </p:cNvSpPr>
          <p:nvPr>
            <p:ph idx="1"/>
          </p:nvPr>
        </p:nvSpPr>
        <p:spPr>
          <a:xfrm>
            <a:off x="685800" y="1524000"/>
            <a:ext cx="7772400" cy="4724400"/>
          </a:xfrm>
        </p:spPr>
        <p:txBody>
          <a:bodyPr/>
          <a:lstStyle/>
          <a:p>
            <a:pPr marL="0" indent="0" algn="ctr"/>
            <a:r>
              <a:rPr lang="en-GB" dirty="0"/>
              <a:t>There are two types of </a:t>
            </a:r>
            <a:r>
              <a:rPr lang="en-GB" dirty="0" smtClean="0"/>
              <a:t>stock:</a:t>
            </a:r>
            <a:endParaRPr lang="en-GB" dirty="0"/>
          </a:p>
          <a:p>
            <a:pPr marL="0" indent="0"/>
            <a:r>
              <a:rPr lang="en-GB" sz="2400" b="1" dirty="0"/>
              <a:t>Common </a:t>
            </a:r>
            <a:r>
              <a:rPr lang="en-GB" sz="2400" b="1" dirty="0" smtClean="0"/>
              <a:t>stock:</a:t>
            </a:r>
          </a:p>
          <a:p>
            <a:pPr lvl="1">
              <a:buFont typeface="Wingdings" panose="05000000000000000000" pitchFamily="2" charset="2"/>
              <a:buChar char="Ø"/>
            </a:pPr>
            <a:r>
              <a:rPr lang="en-GB" dirty="0" smtClean="0"/>
              <a:t>Most </a:t>
            </a:r>
            <a:r>
              <a:rPr lang="en-GB" dirty="0"/>
              <a:t>of the stock held by individuals is common stock.</a:t>
            </a:r>
          </a:p>
          <a:p>
            <a:pPr lvl="1">
              <a:buFont typeface="Wingdings" panose="05000000000000000000" pitchFamily="2" charset="2"/>
              <a:buChar char="Ø"/>
            </a:pPr>
            <a:r>
              <a:rPr lang="en-GB" dirty="0"/>
              <a:t>Common stock represents the majority of stock held by the public. It has voting rights, along with the right to share in dividends.</a:t>
            </a:r>
          </a:p>
          <a:p>
            <a:pPr lvl="1">
              <a:buFont typeface="Wingdings" panose="05000000000000000000" pitchFamily="2" charset="2"/>
              <a:buChar char="Ø"/>
            </a:pPr>
            <a:r>
              <a:rPr lang="en-GB" dirty="0"/>
              <a:t>When you hear or read about “stocks” being up or down, it always refers to common stock.</a:t>
            </a:r>
          </a:p>
          <a:p>
            <a:pPr marL="0" indent="0"/>
            <a:r>
              <a:rPr lang="en-GB" sz="2400" b="1" dirty="0"/>
              <a:t>Preferred </a:t>
            </a:r>
            <a:r>
              <a:rPr lang="en-GB" sz="2400" b="1" dirty="0" smtClean="0"/>
              <a:t>stock:</a:t>
            </a:r>
            <a:endParaRPr lang="en-GB" sz="2400" b="1" dirty="0"/>
          </a:p>
          <a:p>
            <a:pPr lvl="1">
              <a:buFont typeface="Wingdings" panose="05000000000000000000" pitchFamily="2" charset="2"/>
              <a:buChar char="Ø"/>
            </a:pPr>
            <a:r>
              <a:rPr lang="en-GB" dirty="0" smtClean="0"/>
              <a:t>Despite </a:t>
            </a:r>
            <a:r>
              <a:rPr lang="en-GB" dirty="0"/>
              <a:t>its name, preferred stock has fewer rights than common stock, except in one important area – dividends</a:t>
            </a:r>
            <a:r>
              <a:rPr lang="en-GB" dirty="0" smtClean="0"/>
              <a:t>.</a:t>
            </a:r>
          </a:p>
          <a:p>
            <a:pPr lvl="1">
              <a:buFont typeface="Wingdings" panose="05000000000000000000" pitchFamily="2" charset="2"/>
              <a:buChar char="Ø"/>
            </a:pPr>
            <a:r>
              <a:rPr lang="en-GB" dirty="0" smtClean="0"/>
              <a:t>Companies </a:t>
            </a:r>
            <a:r>
              <a:rPr lang="en-GB" dirty="0"/>
              <a:t>that issue preferred stocks usually pay consistent dividends and preferred stock has first call on dividends over common stock.</a:t>
            </a:r>
          </a:p>
          <a:p>
            <a:pPr lvl="1">
              <a:buFont typeface="Wingdings" panose="05000000000000000000" pitchFamily="2" charset="2"/>
              <a:buChar char="Ø"/>
            </a:pPr>
            <a:r>
              <a:rPr lang="en-GB" dirty="0"/>
              <a:t>Investors buy preferred stock for its current income from </a:t>
            </a:r>
            <a:r>
              <a:rPr lang="en-GB" dirty="0" smtClean="0"/>
              <a:t>dividends.</a:t>
            </a:r>
            <a:endParaRPr lang="en-GB" dirty="0"/>
          </a:p>
          <a:p>
            <a:r>
              <a:rPr lang="en-GB" sz="1600" dirty="0">
                <a:hlinkClick r:id="rId2"/>
              </a:rPr>
              <a:t>https://</a:t>
            </a:r>
            <a:r>
              <a:rPr lang="en-GB" sz="1600" dirty="0" smtClean="0">
                <a:hlinkClick r:id="rId2"/>
              </a:rPr>
              <a:t>www.thebalance.com/introduction-to-stocks-3141368</a:t>
            </a:r>
            <a:r>
              <a:rPr lang="en-GB" dirty="0" smtClean="0"/>
              <a:t> </a:t>
            </a:r>
            <a:endParaRPr lang="en-GB" dirty="0"/>
          </a:p>
        </p:txBody>
      </p:sp>
    </p:spTree>
    <p:extLst>
      <p:ext uri="{BB962C8B-B14F-4D97-AF65-F5344CB8AC3E}">
        <p14:creationId xmlns:p14="http://schemas.microsoft.com/office/powerpoint/2010/main" val="2358857716"/>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Terms (2)</a:t>
            </a:r>
            <a:endParaRPr lang="en-GB" dirty="0"/>
          </a:p>
        </p:txBody>
      </p:sp>
      <p:sp>
        <p:nvSpPr>
          <p:cNvPr id="3" name="Content Placeholder 2"/>
          <p:cNvSpPr>
            <a:spLocks noGrp="1"/>
          </p:cNvSpPr>
          <p:nvPr>
            <p:ph idx="1"/>
          </p:nvPr>
        </p:nvSpPr>
        <p:spPr>
          <a:xfrm>
            <a:off x="685800" y="1447800"/>
            <a:ext cx="7772400" cy="4953000"/>
          </a:xfrm>
        </p:spPr>
        <p:txBody>
          <a:bodyPr/>
          <a:lstStyle/>
          <a:p>
            <a:pPr marL="0" indent="0"/>
            <a:r>
              <a:rPr lang="en-GB" sz="2400" b="1" dirty="0"/>
              <a:t>Authorized </a:t>
            </a:r>
            <a:r>
              <a:rPr lang="en-GB" sz="2400" b="1" dirty="0" smtClean="0"/>
              <a:t>Shares: </a:t>
            </a:r>
          </a:p>
          <a:p>
            <a:pPr marL="385763" lvl="2" indent="-285750">
              <a:buFont typeface="Wingdings" panose="05000000000000000000" pitchFamily="2" charset="2"/>
              <a:buChar char="Ø"/>
            </a:pPr>
            <a:r>
              <a:rPr lang="en-GB" sz="1800" dirty="0" smtClean="0"/>
              <a:t>These </a:t>
            </a:r>
            <a:r>
              <a:rPr lang="en-GB" sz="1800" dirty="0"/>
              <a:t>shares represent the total number of shares of stock authorized </a:t>
            </a:r>
            <a:r>
              <a:rPr lang="en-GB" sz="1800" dirty="0" smtClean="0"/>
              <a:t>by the Company’s Board of Directors. </a:t>
            </a:r>
          </a:p>
          <a:p>
            <a:pPr marL="385763" lvl="2" indent="-285750">
              <a:buFont typeface="Wingdings" panose="05000000000000000000" pitchFamily="2" charset="2"/>
              <a:buChar char="Ø"/>
            </a:pPr>
            <a:r>
              <a:rPr lang="en-GB" sz="1800" dirty="0" smtClean="0"/>
              <a:t>Only </a:t>
            </a:r>
            <a:r>
              <a:rPr lang="en-GB" sz="1800" dirty="0"/>
              <a:t>a vote by the shareholders can increase this number of </a:t>
            </a:r>
            <a:r>
              <a:rPr lang="en-GB" sz="1800" dirty="0" smtClean="0"/>
              <a:t>shares.</a:t>
            </a:r>
          </a:p>
          <a:p>
            <a:pPr marL="385763" lvl="2" indent="-285750">
              <a:buFont typeface="Wingdings" panose="05000000000000000000" pitchFamily="2" charset="2"/>
              <a:buChar char="Ø"/>
            </a:pPr>
            <a:r>
              <a:rPr lang="en-GB" sz="1800" dirty="0"/>
              <a:t>Also known as "authorized shares" or "authorized capital stock."</a:t>
            </a:r>
          </a:p>
          <a:p>
            <a:pPr marL="385763" lvl="2" indent="-285750">
              <a:buFont typeface="Wingdings" panose="05000000000000000000" pitchFamily="2" charset="2"/>
              <a:buChar char="Ø"/>
            </a:pPr>
            <a:r>
              <a:rPr lang="en-GB" sz="1800" dirty="0" smtClean="0"/>
              <a:t>However</a:t>
            </a:r>
            <a:r>
              <a:rPr lang="en-GB" sz="1800" dirty="0"/>
              <a:t>, just because a company authorized a certain number of shares doesn’t mean it must issue all of them to the public. Most companies retain shares for use later called </a:t>
            </a:r>
            <a:r>
              <a:rPr lang="en-GB" sz="1800" b="1" dirty="0"/>
              <a:t>unissued stock or shares</a:t>
            </a:r>
            <a:r>
              <a:rPr lang="en-GB" sz="1800" dirty="0"/>
              <a:t>.</a:t>
            </a:r>
          </a:p>
          <a:p>
            <a:pPr marL="0" indent="0"/>
            <a:r>
              <a:rPr lang="en-GB" sz="2400" b="1" dirty="0"/>
              <a:t>Unissued </a:t>
            </a:r>
            <a:r>
              <a:rPr lang="en-GB" sz="2400" b="1" dirty="0" smtClean="0"/>
              <a:t>Shares:</a:t>
            </a:r>
          </a:p>
          <a:p>
            <a:pPr marL="385763" lvl="2" indent="-285750">
              <a:buFont typeface="Wingdings" panose="05000000000000000000" pitchFamily="2" charset="2"/>
              <a:buChar char="Ø"/>
            </a:pPr>
            <a:r>
              <a:rPr lang="en-GB" sz="1800" dirty="0" smtClean="0"/>
              <a:t>Shares </a:t>
            </a:r>
            <a:r>
              <a:rPr lang="en-GB" sz="1800" dirty="0"/>
              <a:t>a company retains in its treasury and not issued to the public or to employees are unissued shares</a:t>
            </a:r>
            <a:r>
              <a:rPr lang="en-GB" sz="1800" dirty="0" smtClean="0"/>
              <a:t>.  </a:t>
            </a:r>
          </a:p>
          <a:p>
            <a:pPr marL="385763" lvl="2" indent="-285750">
              <a:buFont typeface="Wingdings" panose="05000000000000000000" pitchFamily="2" charset="2"/>
              <a:buChar char="Ø"/>
            </a:pPr>
            <a:r>
              <a:rPr lang="en-GB" sz="1800" dirty="0" smtClean="0"/>
              <a:t>They are also called </a:t>
            </a:r>
            <a:r>
              <a:rPr lang="en-GB" sz="1800" dirty="0"/>
              <a:t>“</a:t>
            </a:r>
            <a:r>
              <a:rPr lang="en-GB" sz="1800" b="1" dirty="0"/>
              <a:t>Treasury Shares</a:t>
            </a:r>
            <a:r>
              <a:rPr lang="en-GB" sz="1800" dirty="0"/>
              <a:t>” or “</a:t>
            </a:r>
            <a:r>
              <a:rPr lang="en-GB" sz="1800" b="1" dirty="0"/>
              <a:t>Treasury Stock</a:t>
            </a:r>
            <a:r>
              <a:rPr lang="en-GB" sz="1800" dirty="0" smtClean="0"/>
              <a:t>”</a:t>
            </a:r>
            <a:endParaRPr lang="en-GB" sz="1800" dirty="0"/>
          </a:p>
          <a:p>
            <a:endParaRPr lang="en-GB" sz="1600" dirty="0" smtClean="0">
              <a:hlinkClick r:id="rId2"/>
            </a:endParaRPr>
          </a:p>
          <a:p>
            <a:endParaRPr lang="en-GB" sz="1600" dirty="0" smtClean="0">
              <a:hlinkClick r:id="rId2"/>
            </a:endParaRPr>
          </a:p>
          <a:p>
            <a:r>
              <a:rPr lang="en-GB" sz="1600" dirty="0" smtClean="0">
                <a:hlinkClick r:id="rId2"/>
              </a:rPr>
              <a:t>https</a:t>
            </a:r>
            <a:r>
              <a:rPr lang="en-GB" sz="1600" dirty="0">
                <a:hlinkClick r:id="rId2"/>
              </a:rPr>
              <a:t>://</a:t>
            </a:r>
            <a:r>
              <a:rPr lang="en-GB" sz="1600" dirty="0" smtClean="0">
                <a:hlinkClick r:id="rId2"/>
              </a:rPr>
              <a:t>www.thebalance.com/understanding-stock-share-terms-3141367</a:t>
            </a:r>
            <a:r>
              <a:rPr lang="en-GB" sz="1600" dirty="0" smtClean="0"/>
              <a:t> </a:t>
            </a:r>
            <a:endParaRPr lang="en-GB" sz="1600" dirty="0"/>
          </a:p>
        </p:txBody>
      </p:sp>
    </p:spTree>
    <p:extLst>
      <p:ext uri="{BB962C8B-B14F-4D97-AF65-F5344CB8AC3E}">
        <p14:creationId xmlns:p14="http://schemas.microsoft.com/office/powerpoint/2010/main" val="1144213593"/>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14 Academy PPT Template - Create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569</TotalTime>
  <Words>1166</Words>
  <Application>Microsoft Office PowerPoint</Application>
  <PresentationFormat>On-screen Show (4:3)</PresentationFormat>
  <Paragraphs>176</Paragraphs>
  <Slides>17</Slides>
  <Notes>5</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2014 Academy PPT Template - Create New</vt:lpstr>
      <vt:lpstr>PowerPoint Presentation</vt:lpstr>
      <vt:lpstr>Lesson Objectives</vt:lpstr>
      <vt:lpstr>Types of Financial Markets</vt:lpstr>
      <vt:lpstr>Financial Markets</vt:lpstr>
      <vt:lpstr>Capital Markets</vt:lpstr>
      <vt:lpstr>Stock Market Types</vt:lpstr>
      <vt:lpstr>The Largest (Secondary) Stock Markets</vt:lpstr>
      <vt:lpstr>Stock Terms (1)</vt:lpstr>
      <vt:lpstr>Stock Terms (2)</vt:lpstr>
      <vt:lpstr>Stock Terms (3)</vt:lpstr>
      <vt:lpstr>What is a Stockbroker?</vt:lpstr>
      <vt:lpstr>What is a Stock Split?</vt:lpstr>
      <vt:lpstr>Why split a Stock?</vt:lpstr>
      <vt:lpstr>What is a Reverse Stock Split? (1)</vt:lpstr>
      <vt:lpstr>What is a Reverse Stock Split? (2)</vt:lpstr>
      <vt:lpstr>What is a Reverse Stock Split? (3)</vt:lpstr>
      <vt:lpstr>A Reverse Stock Split Announcement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and Stock Splits</dc:title>
  <dc:creator>Deborah Freiberg</dc:creator>
  <cp:lastModifiedBy>Richard Jimenez</cp:lastModifiedBy>
  <cp:revision>46</cp:revision>
  <dcterms:created xsi:type="dcterms:W3CDTF">2006-08-16T00:00:00Z</dcterms:created>
  <dcterms:modified xsi:type="dcterms:W3CDTF">2017-08-07T14:30:11Z</dcterms:modified>
</cp:coreProperties>
</file>