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8IqCFRvvLmNJOU4+45M4h/m0H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2fa39c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92fa39cb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2fa39cb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92fa39cbc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2fa39cb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92fa39cbc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2fa39cb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92fa39cbc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7"/>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1.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idx="1" type="subTitle"/>
          </p:nvPr>
        </p:nvSpPr>
        <p:spPr>
          <a:xfrm>
            <a:off x="275207" y="4385569"/>
            <a:ext cx="4376691" cy="1811045"/>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SzPts val="855"/>
              <a:buNone/>
            </a:pPr>
            <a:r>
              <a:t/>
            </a:r>
            <a:endParaRPr sz="855">
              <a:latin typeface="Calibri"/>
              <a:ea typeface="Calibri"/>
              <a:cs typeface="Calibri"/>
              <a:sym typeface="Calibri"/>
            </a:endParaRPr>
          </a:p>
          <a:p>
            <a:pPr indent="0" lvl="0" marL="0" rtl="0" algn="l">
              <a:lnSpc>
                <a:spcPct val="70000"/>
              </a:lnSpc>
              <a:spcBef>
                <a:spcPts val="1400"/>
              </a:spcBef>
              <a:spcAft>
                <a:spcPts val="0"/>
              </a:spcAft>
              <a:buSzPts val="2375"/>
              <a:buNone/>
            </a:pPr>
            <a:r>
              <a:rPr b="1" lang="en-US" sz="2375" u="sng">
                <a:solidFill>
                  <a:schemeClr val="dk1"/>
                </a:solidFill>
                <a:latin typeface="Calibri"/>
                <a:ea typeface="Calibri"/>
                <a:cs typeface="Calibri"/>
                <a:sym typeface="Calibri"/>
              </a:rPr>
              <a:t>NAMES:</a:t>
            </a:r>
            <a:endParaRPr/>
          </a:p>
          <a:p>
            <a:pPr indent="0" lvl="0" marL="0" rtl="0" algn="l">
              <a:lnSpc>
                <a:spcPct val="70000"/>
              </a:lnSpc>
              <a:spcBef>
                <a:spcPts val="1400"/>
              </a:spcBef>
              <a:spcAft>
                <a:spcPts val="0"/>
              </a:spcAft>
              <a:buSzPts val="1757"/>
              <a:buNone/>
            </a:pPr>
            <a:r>
              <a:rPr b="1" lang="en-US" sz="1757">
                <a:solidFill>
                  <a:schemeClr val="dk1"/>
                </a:solidFill>
                <a:latin typeface="Calibri"/>
                <a:ea typeface="Calibri"/>
                <a:cs typeface="Calibri"/>
                <a:sym typeface="Calibri"/>
              </a:rPr>
              <a:t>MARIOS KOUNDOURIS</a:t>
            </a:r>
            <a:endParaRPr b="1" sz="1757">
              <a:solidFill>
                <a:schemeClr val="dk1"/>
              </a:solidFill>
              <a:latin typeface="Calibri"/>
              <a:ea typeface="Calibri"/>
              <a:cs typeface="Calibri"/>
              <a:sym typeface="Calibri"/>
            </a:endParaRPr>
          </a:p>
          <a:p>
            <a:pPr indent="0" lvl="0" marL="0" rtl="0" algn="l">
              <a:lnSpc>
                <a:spcPct val="70000"/>
              </a:lnSpc>
              <a:spcBef>
                <a:spcPts val="1400"/>
              </a:spcBef>
              <a:spcAft>
                <a:spcPts val="0"/>
              </a:spcAft>
              <a:buSzPts val="1757"/>
              <a:buNone/>
            </a:pPr>
            <a:r>
              <a:rPr b="1" lang="en-US" sz="1757">
                <a:solidFill>
                  <a:schemeClr val="dk1"/>
                </a:solidFill>
                <a:latin typeface="Calibri"/>
                <a:ea typeface="Calibri"/>
                <a:cs typeface="Calibri"/>
                <a:sym typeface="Calibri"/>
              </a:rPr>
              <a:t>PRODROMOS PIERI</a:t>
            </a:r>
            <a:endParaRPr b="1" sz="1757">
              <a:solidFill>
                <a:schemeClr val="dk1"/>
              </a:solidFill>
              <a:latin typeface="Calibri"/>
              <a:ea typeface="Calibri"/>
              <a:cs typeface="Calibri"/>
              <a:sym typeface="Calibri"/>
            </a:endParaRPr>
          </a:p>
          <a:p>
            <a:pPr indent="0" lvl="0" marL="0" rtl="0" algn="l">
              <a:lnSpc>
                <a:spcPct val="70000"/>
              </a:lnSpc>
              <a:spcBef>
                <a:spcPts val="1400"/>
              </a:spcBef>
              <a:spcAft>
                <a:spcPts val="0"/>
              </a:spcAft>
              <a:buSzPts val="1757"/>
              <a:buNone/>
            </a:pPr>
            <a:r>
              <a:rPr b="1" lang="en-US" sz="1757">
                <a:solidFill>
                  <a:schemeClr val="dk1"/>
                </a:solidFill>
                <a:latin typeface="Calibri"/>
                <a:ea typeface="Calibri"/>
                <a:cs typeface="Calibri"/>
                <a:sym typeface="Calibri"/>
              </a:rPr>
              <a:t>FILIPPOS SAVVA</a:t>
            </a:r>
            <a:endParaRPr/>
          </a:p>
        </p:txBody>
      </p:sp>
      <p:pic>
        <p:nvPicPr>
          <p:cNvPr id="102" name="Google Shape;102;p1"/>
          <p:cNvPicPr preferRelativeResize="0"/>
          <p:nvPr/>
        </p:nvPicPr>
        <p:blipFill rotWithShape="1">
          <a:blip r:embed="rId3">
            <a:alphaModFix/>
          </a:blip>
          <a:srcRect b="0" l="0" r="0" t="0"/>
          <a:stretch/>
        </p:blipFill>
        <p:spPr>
          <a:xfrm>
            <a:off x="0" y="532324"/>
            <a:ext cx="4916565" cy="33639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097280" y="0"/>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Storyboard Final Areas</a:t>
            </a:r>
            <a:endParaRPr/>
          </a:p>
        </p:txBody>
      </p:sp>
      <p:sp>
        <p:nvSpPr>
          <p:cNvPr id="171" name="Google Shape;171;p10"/>
          <p:cNvSpPr txBox="1"/>
          <p:nvPr>
            <p:ph idx="1" type="body"/>
          </p:nvPr>
        </p:nvSpPr>
        <p:spPr>
          <a:xfrm>
            <a:off x="1097280" y="1899000"/>
            <a:ext cx="10058400" cy="4023360"/>
          </a:xfrm>
          <a:prstGeom prst="rect">
            <a:avLst/>
          </a:prstGeom>
          <a:noFill/>
          <a:ln>
            <a:noFill/>
          </a:ln>
        </p:spPr>
        <p:txBody>
          <a:bodyPr anchorCtr="0" anchor="t" bIns="45700" lIns="0" spcFirstLastPara="1" rIns="0" wrap="square" tIns="45700">
            <a:noAutofit/>
          </a:bodyPr>
          <a:lstStyle/>
          <a:p>
            <a:pPr indent="0" lvl="1" marL="292608" rtl="0" algn="l">
              <a:lnSpc>
                <a:spcPct val="120000"/>
              </a:lnSpc>
              <a:spcBef>
                <a:spcPts val="0"/>
              </a:spcBef>
              <a:spcAft>
                <a:spcPts val="0"/>
              </a:spcAft>
              <a:buSzPts val="2200"/>
              <a:buNone/>
            </a:pPr>
            <a:r>
              <a:rPr b="1" lang="en-US" sz="2200" u="sng"/>
              <a:t>Sites</a:t>
            </a:r>
            <a:r>
              <a:rPr b="1" lang="en-US" sz="2200"/>
              <a:t>:</a:t>
            </a:r>
            <a:endParaRPr/>
          </a:p>
          <a:p>
            <a:pPr indent="0" lvl="1" marL="292608" rtl="0" algn="l">
              <a:lnSpc>
                <a:spcPct val="120000"/>
              </a:lnSpc>
              <a:spcBef>
                <a:spcPts val="100"/>
              </a:spcBef>
              <a:spcAft>
                <a:spcPts val="0"/>
              </a:spcAft>
              <a:buSzPts val="2200"/>
              <a:buNone/>
            </a:pPr>
            <a:r>
              <a:rPr lang="en-US" sz="2200" u="sng"/>
              <a:t>Neolithic Era:</a:t>
            </a:r>
            <a:endParaRPr/>
          </a:p>
          <a:p>
            <a:pPr indent="-342900" lvl="2" marL="818388" rtl="0" algn="l">
              <a:lnSpc>
                <a:spcPct val="120000"/>
              </a:lnSpc>
              <a:spcBef>
                <a:spcPts val="100"/>
              </a:spcBef>
              <a:spcAft>
                <a:spcPts val="0"/>
              </a:spcAft>
              <a:buSzPts val="1800"/>
              <a:buChar char="◦"/>
            </a:pPr>
            <a:r>
              <a:rPr lang="en-US" sz="1800"/>
              <a:t>Choirokitia</a:t>
            </a:r>
            <a:endParaRPr sz="1800"/>
          </a:p>
          <a:p>
            <a:pPr indent="0" lvl="1" marL="292608" rtl="0" algn="l">
              <a:lnSpc>
                <a:spcPct val="120000"/>
              </a:lnSpc>
              <a:spcBef>
                <a:spcPts val="100"/>
              </a:spcBef>
              <a:spcAft>
                <a:spcPts val="0"/>
              </a:spcAft>
              <a:buSzPts val="2200"/>
              <a:buNone/>
            </a:pPr>
            <a:r>
              <a:rPr lang="en-US" sz="2200" u="sng"/>
              <a:t>Start of 12</a:t>
            </a:r>
            <a:r>
              <a:rPr baseline="30000" lang="en-US" sz="2200" u="sng"/>
              <a:t>th</a:t>
            </a:r>
            <a:r>
              <a:rPr lang="en-US" sz="2200" u="sng"/>
              <a:t> Century:</a:t>
            </a:r>
            <a:endParaRPr/>
          </a:p>
          <a:p>
            <a:pPr indent="-342900" lvl="2" marL="818388" rtl="0" algn="l">
              <a:lnSpc>
                <a:spcPct val="120000"/>
              </a:lnSpc>
              <a:spcBef>
                <a:spcPts val="100"/>
              </a:spcBef>
              <a:spcAft>
                <a:spcPts val="0"/>
              </a:spcAft>
              <a:buSzPts val="1800"/>
              <a:buChar char="◦"/>
            </a:pPr>
            <a:r>
              <a:rPr lang="en-US" sz="1800"/>
              <a:t>Panagia tis Asinou</a:t>
            </a:r>
            <a:endParaRPr sz="1800"/>
          </a:p>
          <a:p>
            <a:pPr indent="0" lvl="1" marL="292608" rtl="0" algn="l">
              <a:lnSpc>
                <a:spcPct val="120000"/>
              </a:lnSpc>
              <a:spcBef>
                <a:spcPts val="100"/>
              </a:spcBef>
              <a:spcAft>
                <a:spcPts val="0"/>
              </a:spcAft>
              <a:buSzPts val="2200"/>
              <a:buNone/>
            </a:pPr>
            <a:r>
              <a:rPr lang="en-US" sz="2200" u="sng"/>
              <a:t>2 castles:</a:t>
            </a:r>
            <a:endParaRPr/>
          </a:p>
          <a:p>
            <a:pPr indent="-342900" lvl="2" marL="818388" rtl="0" algn="l">
              <a:lnSpc>
                <a:spcPct val="120000"/>
              </a:lnSpc>
              <a:spcBef>
                <a:spcPts val="100"/>
              </a:spcBef>
              <a:spcAft>
                <a:spcPts val="0"/>
              </a:spcAft>
              <a:buSzPts val="1800"/>
              <a:buChar char="◦"/>
            </a:pPr>
            <a:r>
              <a:rPr lang="en-US" sz="1800"/>
              <a:t>Kolossi</a:t>
            </a:r>
            <a:endParaRPr sz="1800"/>
          </a:p>
          <a:p>
            <a:pPr indent="-342900" lvl="2" marL="818388" rtl="0" algn="l">
              <a:lnSpc>
                <a:spcPct val="120000"/>
              </a:lnSpc>
              <a:spcBef>
                <a:spcPts val="100"/>
              </a:spcBef>
              <a:spcAft>
                <a:spcPts val="0"/>
              </a:spcAft>
              <a:buSzPts val="1800"/>
              <a:buChar char="◦"/>
            </a:pPr>
            <a:r>
              <a:rPr lang="en-US" sz="1800"/>
              <a:t>Palaipafos</a:t>
            </a:r>
            <a:endParaRPr sz="1800"/>
          </a:p>
          <a:p>
            <a:pPr indent="0" lvl="1" marL="292608" rtl="0" algn="l">
              <a:lnSpc>
                <a:spcPct val="120000"/>
              </a:lnSpc>
              <a:spcBef>
                <a:spcPts val="100"/>
              </a:spcBef>
              <a:spcAft>
                <a:spcPts val="0"/>
              </a:spcAft>
              <a:buSzPts val="2200"/>
              <a:buNone/>
            </a:pPr>
            <a:r>
              <a:t/>
            </a:r>
            <a:endParaRPr sz="2200" u="sng"/>
          </a:p>
          <a:p>
            <a:pPr indent="0" lvl="1" marL="292608" rtl="0" algn="l">
              <a:lnSpc>
                <a:spcPct val="120000"/>
              </a:lnSpc>
              <a:spcBef>
                <a:spcPts val="100"/>
              </a:spcBef>
              <a:spcAft>
                <a:spcPts val="0"/>
              </a:spcAft>
              <a:buSzPts val="2200"/>
              <a:buNone/>
            </a:pPr>
            <a:r>
              <a:t/>
            </a:r>
            <a:endParaRPr sz="22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Our progress with the tools before August</a:t>
            </a:r>
            <a:endParaRPr/>
          </a:p>
        </p:txBody>
      </p:sp>
      <p:sp>
        <p:nvSpPr>
          <p:cNvPr id="177" name="Google Shape;177;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70000"/>
              </a:lnSpc>
              <a:spcBef>
                <a:spcPts val="0"/>
              </a:spcBef>
              <a:spcAft>
                <a:spcPts val="0"/>
              </a:spcAft>
              <a:buSzPts val="3400"/>
              <a:buFont typeface="Noto Sans Symbols"/>
              <a:buChar char="❑"/>
            </a:pPr>
            <a:r>
              <a:rPr lang="en-US" sz="3400"/>
              <a:t>We learned how to create some environments and some movements of the character as we reached in a good section of the course  (Unity and C#)</a:t>
            </a:r>
            <a:endParaRPr/>
          </a:p>
          <a:p>
            <a:pPr indent="-91440" lvl="0" marL="91440" rtl="0" algn="l">
              <a:lnSpc>
                <a:spcPct val="70000"/>
              </a:lnSpc>
              <a:spcBef>
                <a:spcPts val="1400"/>
              </a:spcBef>
              <a:spcAft>
                <a:spcPts val="0"/>
              </a:spcAft>
              <a:buSzPts val="3400"/>
              <a:buFont typeface="Noto Sans Symbols"/>
              <a:buChar char="❑"/>
            </a:pPr>
            <a:r>
              <a:rPr lang="en-US" sz="3400"/>
              <a:t>We completed the course for 3DS Max so we can start designing our character and some objects that character will interact with</a:t>
            </a:r>
            <a:endParaRPr/>
          </a:p>
          <a:p>
            <a:pPr indent="-91440" lvl="0" marL="91440" rtl="0" algn="l">
              <a:lnSpc>
                <a:spcPct val="70000"/>
              </a:lnSpc>
              <a:spcBef>
                <a:spcPts val="1400"/>
              </a:spcBef>
              <a:spcAft>
                <a:spcPts val="0"/>
              </a:spcAft>
              <a:buSzPts val="3400"/>
              <a:buFont typeface="Noto Sans Symbols"/>
              <a:buChar char="❑"/>
            </a:pPr>
            <a:r>
              <a:rPr lang="en-US" sz="3400"/>
              <a:t>We are ready to get into Plot for the storyboard and start creating the scenes. We are still looking for some information for some of the areas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Our progress until 4/8/2020</a:t>
            </a:r>
            <a:endParaRPr b="1" u="sng"/>
          </a:p>
        </p:txBody>
      </p:sp>
      <p:sp>
        <p:nvSpPr>
          <p:cNvPr id="183" name="Google Shape;183;p12"/>
          <p:cNvSpPr txBox="1"/>
          <p:nvPr>
            <p:ph idx="1" type="body"/>
          </p:nvPr>
        </p:nvSpPr>
        <p:spPr>
          <a:xfrm>
            <a:off x="1097280" y="1860009"/>
            <a:ext cx="10058400" cy="4023300"/>
          </a:xfrm>
          <a:prstGeom prst="rect">
            <a:avLst/>
          </a:prstGeom>
          <a:noFill/>
          <a:ln>
            <a:noFill/>
          </a:ln>
          <a:effectLst>
            <a:reflection blurRad="0" dir="5400000" dist="38100" endA="0" fadeDir="5400012" kx="0" rotWithShape="0" algn="bl" stPos="0" sy="-100000" ky="0"/>
          </a:effectLst>
        </p:spPr>
        <p:txBody>
          <a:bodyPr anchorCtr="0" anchor="t" bIns="45700" lIns="0" spcFirstLastPara="1" rIns="0" wrap="square" tIns="45700">
            <a:normAutofit/>
          </a:bodyPr>
          <a:lstStyle/>
          <a:p>
            <a:pPr indent="-91440" lvl="0" marL="91440" marR="0" rtl="0" algn="l">
              <a:lnSpc>
                <a:spcPct val="70000"/>
              </a:lnSpc>
              <a:spcBef>
                <a:spcPts val="0"/>
              </a:spcBef>
              <a:spcAft>
                <a:spcPts val="0"/>
              </a:spcAft>
              <a:buSzPts val="3400"/>
              <a:buFont typeface="Noto Sans Symbols"/>
              <a:buChar char="❑"/>
            </a:pPr>
            <a:r>
              <a:rPr lang="en-US" sz="3400"/>
              <a:t>Added movement and animation to the character and added third person camera rotation and experimented with the colliders but there are still some bugs(still trying to perfect it)</a:t>
            </a:r>
            <a:endParaRPr sz="3400"/>
          </a:p>
          <a:p>
            <a:pPr indent="-91440" lvl="0" marL="91440" marR="0" rtl="0" algn="l">
              <a:lnSpc>
                <a:spcPct val="70000"/>
              </a:lnSpc>
              <a:spcBef>
                <a:spcPts val="0"/>
              </a:spcBef>
              <a:spcAft>
                <a:spcPts val="0"/>
              </a:spcAft>
              <a:buSzPts val="3400"/>
              <a:buFont typeface="Noto Sans Symbols"/>
              <a:buChar char="❑"/>
            </a:pPr>
            <a:r>
              <a:rPr lang="en-US" sz="3400"/>
              <a:t>Experimented with the terrain and the game environment</a:t>
            </a:r>
            <a:endParaRPr sz="3400"/>
          </a:p>
          <a:p>
            <a:pPr indent="-91440" lvl="0" marL="91440" marR="0" rtl="0" algn="l">
              <a:lnSpc>
                <a:spcPct val="70000"/>
              </a:lnSpc>
              <a:spcBef>
                <a:spcPts val="0"/>
              </a:spcBef>
              <a:spcAft>
                <a:spcPts val="0"/>
              </a:spcAft>
              <a:buSzPts val="3400"/>
              <a:buFont typeface="Noto Sans Symbols"/>
              <a:buChar char="❑"/>
            </a:pPr>
            <a:r>
              <a:rPr lang="en-US" sz="3400"/>
              <a:t>Started adding color to the castle</a:t>
            </a:r>
            <a:endParaRPr sz="3400"/>
          </a:p>
          <a:p>
            <a:pPr indent="-91440" lvl="0" marL="91440" marR="0" rtl="0" algn="l">
              <a:lnSpc>
                <a:spcPct val="70000"/>
              </a:lnSpc>
              <a:spcBef>
                <a:spcPts val="0"/>
              </a:spcBef>
              <a:spcAft>
                <a:spcPts val="0"/>
              </a:spcAft>
              <a:buSzPts val="3400"/>
              <a:buFont typeface="Noto Sans Symbols"/>
              <a:buChar char="❑"/>
            </a:pPr>
            <a:r>
              <a:rPr lang="en-US" sz="3400"/>
              <a:t>Started experimenting with in game lighting</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Progress of Marios Kountouris</a:t>
            </a:r>
            <a:endParaRPr b="1" u="sng"/>
          </a:p>
        </p:txBody>
      </p:sp>
      <p:sp>
        <p:nvSpPr>
          <p:cNvPr id="189" name="Google Shape;189;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3600"/>
              <a:buNone/>
            </a:pPr>
            <a:r>
              <a:rPr lang="en-US" sz="3600"/>
              <a:t>This week I was involved with the design part, I tried to format the terrain, to create mountains but also a small sample of the game environment(sky), experimenting with the colors in the castle in all its parts.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Progress of Filippos Savva</a:t>
            </a:r>
            <a:endParaRPr b="1" u="sng"/>
          </a:p>
        </p:txBody>
      </p:sp>
      <p:sp>
        <p:nvSpPr>
          <p:cNvPr id="195" name="Google Shape;195;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SzPts val="3600"/>
              <a:buNone/>
            </a:pPr>
            <a:r>
              <a:rPr lang="en-US" sz="3600"/>
              <a:t>This week I worked on the movement of the character, the lighting and tried to figure out the colliders in Unity. Basic movement with animation has been established but I’m still working on the castles colliders and perfecting the movement. We found ways to add light in the game but we are still working on the right angles to make it more sufficient.</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Progress of Prodromos Pieri</a:t>
            </a:r>
            <a:endParaRPr b="1" u="sng"/>
          </a:p>
        </p:txBody>
      </p:sp>
      <p:sp>
        <p:nvSpPr>
          <p:cNvPr id="201" name="Google Shape;201;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70000"/>
              </a:lnSpc>
              <a:spcBef>
                <a:spcPts val="0"/>
              </a:spcBef>
              <a:spcAft>
                <a:spcPts val="0"/>
              </a:spcAft>
              <a:buSzPts val="2000"/>
              <a:buNone/>
            </a:pPr>
            <a:r>
              <a:rPr lang="en-US" sz="3330"/>
              <a:t>This week I worked on finding the sources for the movement of the character after I created the character in 3Ds Max Generator which is very helpful for creating custom characters. I also found the source to download the specific folder with the animations of the character(walking ,running, forward, left, right) and I added it into our files. Finally, I found some textures for the terrain and the sky(environment) to help Marios with the process and I helped Filippos with the first steps of the movement of the character.</a:t>
            </a:r>
            <a:endParaRPr sz="18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Our progress until 20/8/2020</a:t>
            </a:r>
            <a:endParaRPr/>
          </a:p>
        </p:txBody>
      </p:sp>
      <p:sp>
        <p:nvSpPr>
          <p:cNvPr id="207" name="Google Shape;207;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marR="0" rtl="0" algn="l">
              <a:lnSpc>
                <a:spcPct val="70000"/>
              </a:lnSpc>
              <a:spcBef>
                <a:spcPts val="0"/>
              </a:spcBef>
              <a:spcAft>
                <a:spcPts val="0"/>
              </a:spcAft>
              <a:buSzPts val="3400"/>
              <a:buFont typeface="Noto Sans Symbols"/>
              <a:buChar char="❑"/>
            </a:pPr>
            <a:r>
              <a:rPr lang="en-US" sz="3600"/>
              <a:t>We added real terrain</a:t>
            </a:r>
            <a:endParaRPr/>
          </a:p>
          <a:p>
            <a:pPr indent="0" lvl="0" marL="0" marR="0" rtl="0" algn="l">
              <a:lnSpc>
                <a:spcPct val="70000"/>
              </a:lnSpc>
              <a:spcBef>
                <a:spcPts val="0"/>
              </a:spcBef>
              <a:spcAft>
                <a:spcPts val="0"/>
              </a:spcAft>
              <a:buSzPts val="3400"/>
              <a:buNone/>
            </a:pPr>
            <a:r>
              <a:t/>
            </a:r>
            <a:endParaRPr sz="3600"/>
          </a:p>
          <a:p>
            <a:pPr indent="-91440" lvl="0" marL="91440" marR="0" rtl="0" algn="l">
              <a:lnSpc>
                <a:spcPct val="70000"/>
              </a:lnSpc>
              <a:spcBef>
                <a:spcPts val="0"/>
              </a:spcBef>
              <a:spcAft>
                <a:spcPts val="0"/>
              </a:spcAft>
              <a:buSzPts val="3400"/>
              <a:buFont typeface="Noto Sans Symbols"/>
              <a:buChar char="❑"/>
            </a:pPr>
            <a:r>
              <a:rPr lang="en-US" sz="3600"/>
              <a:t>We tried different movement for the character</a:t>
            </a:r>
            <a:endParaRPr/>
          </a:p>
          <a:p>
            <a:pPr indent="0" lvl="0" marL="0" marR="0" rtl="0" algn="l">
              <a:lnSpc>
                <a:spcPct val="70000"/>
              </a:lnSpc>
              <a:spcBef>
                <a:spcPts val="0"/>
              </a:spcBef>
              <a:spcAft>
                <a:spcPts val="0"/>
              </a:spcAft>
              <a:buSzPts val="3400"/>
              <a:buNone/>
            </a:pPr>
            <a:r>
              <a:t/>
            </a:r>
            <a:endParaRPr sz="3600"/>
          </a:p>
          <a:p>
            <a:pPr indent="-91440" lvl="0" marL="91440" marR="0" rtl="0" algn="l">
              <a:lnSpc>
                <a:spcPct val="70000"/>
              </a:lnSpc>
              <a:spcBef>
                <a:spcPts val="0"/>
              </a:spcBef>
              <a:spcAft>
                <a:spcPts val="0"/>
              </a:spcAft>
              <a:buSzPts val="3400"/>
              <a:buFont typeface="Noto Sans Symbols"/>
              <a:buChar char="❑"/>
            </a:pPr>
            <a:r>
              <a:rPr lang="en-US" sz="3600"/>
              <a:t>We organized our files</a:t>
            </a:r>
            <a:endParaRPr/>
          </a:p>
          <a:p>
            <a:pPr indent="0" lvl="0" marL="0" marR="0" rtl="0" algn="l">
              <a:lnSpc>
                <a:spcPct val="70000"/>
              </a:lnSpc>
              <a:spcBef>
                <a:spcPts val="0"/>
              </a:spcBef>
              <a:spcAft>
                <a:spcPts val="0"/>
              </a:spcAft>
              <a:buSzPts val="3400"/>
              <a:buNone/>
            </a:pPr>
            <a:r>
              <a:t/>
            </a:r>
            <a:endParaRPr sz="3600"/>
          </a:p>
          <a:p>
            <a:pPr indent="-91440" lvl="0" marL="91440" marR="0" rtl="0" algn="l">
              <a:lnSpc>
                <a:spcPct val="70000"/>
              </a:lnSpc>
              <a:spcBef>
                <a:spcPts val="0"/>
              </a:spcBef>
              <a:spcAft>
                <a:spcPts val="0"/>
              </a:spcAft>
              <a:buSzPts val="3400"/>
              <a:buFont typeface="Noto Sans Symbols"/>
              <a:buChar char="❑"/>
            </a:pPr>
            <a:r>
              <a:rPr lang="en-US" sz="3600"/>
              <a:t>We added more scenes</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Progress of Marios Kountouris</a:t>
            </a:r>
            <a:endParaRPr/>
          </a:p>
        </p:txBody>
      </p:sp>
      <p:sp>
        <p:nvSpPr>
          <p:cNvPr id="213" name="Google Shape;213;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200"/>
              </a:spcBef>
              <a:spcAft>
                <a:spcPts val="0"/>
              </a:spcAft>
              <a:buSzPts val="1800"/>
              <a:buChar char=" "/>
            </a:pPr>
            <a:r>
              <a:rPr lang="en-US" sz="3600"/>
              <a:t>This week I found the way to make a terrain looks exactly like ours in Cyprus using the terrain party and some tools like height mapper that I added into unity to make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Progress of Filippos Savva</a:t>
            </a:r>
            <a:endParaRPr/>
          </a:p>
        </p:txBody>
      </p:sp>
      <p:sp>
        <p:nvSpPr>
          <p:cNvPr id="219" name="Google Shape;219;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200"/>
              </a:spcBef>
              <a:spcAft>
                <a:spcPts val="0"/>
              </a:spcAft>
              <a:buSzPts val="1800"/>
              <a:buChar char=" "/>
            </a:pPr>
            <a:r>
              <a:rPr lang="en-US" sz="4000"/>
              <a:t>This week I worked on finding a way to create a transition between the scenes. There are still major bugs.</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097280" y="700883"/>
            <a:ext cx="10058400" cy="69497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4320" u="sng"/>
              <a:t>Progress of Prodromos Pieri</a:t>
            </a:r>
            <a:endParaRPr sz="4320"/>
          </a:p>
        </p:txBody>
      </p:sp>
      <p:sp>
        <p:nvSpPr>
          <p:cNvPr id="225" name="Google Shape;225;p32"/>
          <p:cNvSpPr txBox="1"/>
          <p:nvPr>
            <p:ph idx="1" type="body"/>
          </p:nvPr>
        </p:nvSpPr>
        <p:spPr>
          <a:xfrm>
            <a:off x="957321" y="1631380"/>
            <a:ext cx="9997440" cy="3924066"/>
          </a:xfrm>
          <a:prstGeom prst="rect">
            <a:avLst/>
          </a:prstGeom>
          <a:noFill/>
          <a:ln>
            <a:noFill/>
          </a:ln>
        </p:spPr>
        <p:txBody>
          <a:bodyPr anchorCtr="0" anchor="t" bIns="45700" lIns="0" spcFirstLastPara="1" rIns="0" wrap="square" tIns="45700">
            <a:noAutofit/>
          </a:bodyPr>
          <a:lstStyle/>
          <a:p>
            <a:pPr indent="0" lvl="0" marL="114300" rtl="0" algn="l">
              <a:lnSpc>
                <a:spcPct val="90000"/>
              </a:lnSpc>
              <a:spcBef>
                <a:spcPts val="1200"/>
              </a:spcBef>
              <a:spcAft>
                <a:spcPts val="0"/>
              </a:spcAft>
              <a:buSzPts val="1800"/>
              <a:buNone/>
            </a:pPr>
            <a:r>
              <a:rPr lang="en-US" sz="2400"/>
              <a:t>This week I worked on finding some new characters and especially a character who looks like a tourist. I still looking for the NPC model that will look like an ancient human who will guide the main character. I discussed with Filippos some of our scenarios about the gameplay of each area and we decided some specific ways we want to make it in real. We faced a big problem while trying to find the best way to collaborate without limits with my team and finally we got into solution. Suddenly, it took me 3 4 days to solve this problem. I also worked on creating the main menu scene using the canvas in unity and I tried to put some functionality but it’s not finished yet.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Content</a:t>
            </a:r>
            <a:endParaRPr b="1"/>
          </a:p>
        </p:txBody>
      </p:sp>
      <p:sp>
        <p:nvSpPr>
          <p:cNvPr id="108" name="Google Shape;10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80000"/>
              </a:lnSpc>
              <a:spcBef>
                <a:spcPts val="0"/>
              </a:spcBef>
              <a:spcAft>
                <a:spcPts val="0"/>
              </a:spcAft>
              <a:buSzPts val="4000"/>
              <a:buFont typeface="Noto Sans Symbols"/>
              <a:buChar char="❑"/>
            </a:pPr>
            <a:r>
              <a:rPr lang="en-US" sz="4000"/>
              <a:t>Our team</a:t>
            </a:r>
            <a:endParaRPr/>
          </a:p>
          <a:p>
            <a:pPr indent="-91440" lvl="0" marL="91440" rtl="0" algn="l">
              <a:lnSpc>
                <a:spcPct val="80000"/>
              </a:lnSpc>
              <a:spcBef>
                <a:spcPts val="1400"/>
              </a:spcBef>
              <a:spcAft>
                <a:spcPts val="0"/>
              </a:spcAft>
              <a:buSzPts val="4000"/>
              <a:buFont typeface="Noto Sans Symbols"/>
              <a:buChar char="❑"/>
            </a:pPr>
            <a:r>
              <a:rPr lang="en-US" sz="4000"/>
              <a:t>Our idea</a:t>
            </a:r>
            <a:endParaRPr/>
          </a:p>
          <a:p>
            <a:pPr indent="-91440" lvl="0" marL="91440" rtl="0" algn="l">
              <a:lnSpc>
                <a:spcPct val="80000"/>
              </a:lnSpc>
              <a:spcBef>
                <a:spcPts val="1400"/>
              </a:spcBef>
              <a:spcAft>
                <a:spcPts val="0"/>
              </a:spcAft>
              <a:buSzPts val="4000"/>
              <a:buFont typeface="Noto Sans Symbols"/>
              <a:buChar char="❑"/>
            </a:pPr>
            <a:r>
              <a:rPr lang="en-US" sz="4000"/>
              <a:t>The Challenge</a:t>
            </a:r>
            <a:endParaRPr/>
          </a:p>
          <a:p>
            <a:pPr indent="-91440" lvl="0" marL="91440" rtl="0" algn="l">
              <a:lnSpc>
                <a:spcPct val="80000"/>
              </a:lnSpc>
              <a:spcBef>
                <a:spcPts val="1400"/>
              </a:spcBef>
              <a:spcAft>
                <a:spcPts val="0"/>
              </a:spcAft>
              <a:buSzPts val="4000"/>
              <a:buFont typeface="Noto Sans Symbols"/>
              <a:buChar char="❑"/>
            </a:pPr>
            <a:r>
              <a:rPr lang="en-US" sz="4000"/>
              <a:t>The Way Forward</a:t>
            </a:r>
            <a:endParaRPr/>
          </a:p>
          <a:p>
            <a:pPr indent="-91440" lvl="0" marL="91440" rtl="0" algn="l">
              <a:lnSpc>
                <a:spcPct val="80000"/>
              </a:lnSpc>
              <a:spcBef>
                <a:spcPts val="1400"/>
              </a:spcBef>
              <a:spcAft>
                <a:spcPts val="0"/>
              </a:spcAft>
              <a:buSzPts val="4000"/>
              <a:buFont typeface="Noto Sans Symbols"/>
              <a:buChar char="❑"/>
            </a:pPr>
            <a:r>
              <a:rPr lang="en-US" sz="4000"/>
              <a:t>The Solution</a:t>
            </a:r>
            <a:endParaRPr/>
          </a:p>
          <a:p>
            <a:pPr indent="-91440" lvl="0" marL="91440" rtl="0" algn="l">
              <a:lnSpc>
                <a:spcPct val="80000"/>
              </a:lnSpc>
              <a:spcBef>
                <a:spcPts val="1400"/>
              </a:spcBef>
              <a:spcAft>
                <a:spcPts val="0"/>
              </a:spcAft>
              <a:buSzPts val="4000"/>
              <a:buFont typeface="Noto Sans Symbols"/>
              <a:buChar char="❑"/>
            </a:pPr>
            <a:r>
              <a:rPr lang="en-US" sz="4000"/>
              <a:t>Tools</a:t>
            </a:r>
            <a:endParaRPr/>
          </a:p>
          <a:p>
            <a:pPr indent="0" lvl="0" marL="91440" rtl="0" algn="l">
              <a:lnSpc>
                <a:spcPct val="80000"/>
              </a:lnSpc>
              <a:spcBef>
                <a:spcPts val="1400"/>
              </a:spcBef>
              <a:spcAft>
                <a:spcPts val="0"/>
              </a:spcAft>
              <a:buSzPts val="2000"/>
              <a:buFont typeface="Noto Sans Symbols"/>
              <a:buNone/>
            </a:pPr>
            <a:r>
              <a:t/>
            </a:r>
            <a:endParaRPr/>
          </a:p>
          <a:p>
            <a:pPr indent="0" lvl="0" marL="91440" rtl="0" algn="l">
              <a:lnSpc>
                <a:spcPct val="80000"/>
              </a:lnSpc>
              <a:spcBef>
                <a:spcPts val="1400"/>
              </a:spcBef>
              <a:spcAft>
                <a:spcPts val="0"/>
              </a:spcAft>
              <a:buSzPts val="2000"/>
              <a:buFont typeface="Noto Sans Symbols"/>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92fa39cbcc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u="sng"/>
              <a:t>Our progress until 27/8/2020</a:t>
            </a:r>
            <a:endParaRPr/>
          </a:p>
        </p:txBody>
      </p:sp>
      <p:sp>
        <p:nvSpPr>
          <p:cNvPr id="231" name="Google Shape;231;g92fa39cbcc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91440" lvl="0" marL="91440" marR="0" rtl="0" algn="l">
              <a:lnSpc>
                <a:spcPct val="70000"/>
              </a:lnSpc>
              <a:spcBef>
                <a:spcPts val="0"/>
              </a:spcBef>
              <a:spcAft>
                <a:spcPts val="0"/>
              </a:spcAft>
              <a:buSzPts val="3400"/>
              <a:buFont typeface="Noto Sans Symbols"/>
              <a:buChar char="❑"/>
            </a:pPr>
            <a:r>
              <a:rPr lang="en-US" sz="3600"/>
              <a:t>We added texture on Pangia of Asinou and the </a:t>
            </a:r>
            <a:r>
              <a:rPr lang="en-US" sz="3600"/>
              <a:t>surrounding</a:t>
            </a:r>
            <a:r>
              <a:rPr lang="en-US" sz="3600"/>
              <a:t> terrain</a:t>
            </a:r>
            <a:endParaRPr sz="3600"/>
          </a:p>
          <a:p>
            <a:pPr indent="-91440" lvl="0" marL="91440" marR="0" rtl="0" algn="l">
              <a:lnSpc>
                <a:spcPct val="70000"/>
              </a:lnSpc>
              <a:spcBef>
                <a:spcPts val="0"/>
              </a:spcBef>
              <a:spcAft>
                <a:spcPts val="0"/>
              </a:spcAft>
              <a:buSzPts val="3400"/>
              <a:buFont typeface="Noto Sans Symbols"/>
              <a:buChar char="❑"/>
            </a:pPr>
            <a:r>
              <a:rPr lang="en-US" sz="3600"/>
              <a:t>We added light in Panagia of Asinou</a:t>
            </a:r>
            <a:endParaRPr sz="3600"/>
          </a:p>
          <a:p>
            <a:pPr indent="-104140" lvl="0" marL="91440" marR="0" rtl="0" algn="l">
              <a:lnSpc>
                <a:spcPct val="70000"/>
              </a:lnSpc>
              <a:spcBef>
                <a:spcPts val="0"/>
              </a:spcBef>
              <a:spcAft>
                <a:spcPts val="0"/>
              </a:spcAft>
              <a:buSzPts val="3600"/>
              <a:buChar char="❑"/>
            </a:pPr>
            <a:r>
              <a:rPr lang="en-US" sz="3600"/>
              <a:t>We added a new character</a:t>
            </a:r>
            <a:endParaRPr sz="3600"/>
          </a:p>
          <a:p>
            <a:pPr indent="0" lvl="0" marL="0" marR="0" rtl="0" algn="l">
              <a:lnSpc>
                <a:spcPct val="70000"/>
              </a:lnSpc>
              <a:spcBef>
                <a:spcPts val="0"/>
              </a:spcBef>
              <a:spcAft>
                <a:spcPts val="0"/>
              </a:spcAft>
              <a:buSzPts val="3400"/>
              <a:buNone/>
            </a:pPr>
            <a:r>
              <a:t/>
            </a:r>
            <a:endParaRPr sz="3600"/>
          </a:p>
          <a:p>
            <a:pPr indent="-91440" lvl="0" marL="91440" marR="0" rtl="0" algn="l">
              <a:lnSpc>
                <a:spcPct val="70000"/>
              </a:lnSpc>
              <a:spcBef>
                <a:spcPts val="0"/>
              </a:spcBef>
              <a:spcAft>
                <a:spcPts val="0"/>
              </a:spcAft>
              <a:buSzPts val="3400"/>
              <a:buFont typeface="Noto Sans Symbols"/>
              <a:buChar char="❑"/>
            </a:pPr>
            <a:r>
              <a:rPr lang="en-US" sz="3600"/>
              <a:t>We tried different movement for the character and added animation</a:t>
            </a:r>
            <a:endParaRPr/>
          </a:p>
          <a:p>
            <a:pPr indent="0" lvl="0" marL="0" marR="0" rtl="0" algn="l">
              <a:lnSpc>
                <a:spcPct val="70000"/>
              </a:lnSpc>
              <a:spcBef>
                <a:spcPts val="0"/>
              </a:spcBef>
              <a:spcAft>
                <a:spcPts val="0"/>
              </a:spcAft>
              <a:buSzPts val="3400"/>
              <a:buNone/>
            </a:pPr>
            <a:r>
              <a:t/>
            </a:r>
            <a:endParaRPr sz="3600"/>
          </a:p>
          <a:p>
            <a:pPr indent="-91440" lvl="0" marL="91440" marR="0" rtl="0" algn="l">
              <a:lnSpc>
                <a:spcPct val="70000"/>
              </a:lnSpc>
              <a:spcBef>
                <a:spcPts val="0"/>
              </a:spcBef>
              <a:spcAft>
                <a:spcPts val="0"/>
              </a:spcAft>
              <a:buSzPts val="3400"/>
              <a:buFont typeface="Noto Sans Symbols"/>
              <a:buChar char="❑"/>
            </a:pPr>
            <a:r>
              <a:rPr lang="en-US" sz="3600"/>
              <a:t>We finished our door scene</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92fa39cbcc_0_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u="sng"/>
              <a:t>Progress of Marios Kountouris</a:t>
            </a:r>
            <a:endParaRPr/>
          </a:p>
        </p:txBody>
      </p:sp>
      <p:sp>
        <p:nvSpPr>
          <p:cNvPr id="237" name="Google Shape;237;g92fa39cbcc_0_1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1200"/>
              </a:spcBef>
              <a:spcAft>
                <a:spcPts val="0"/>
              </a:spcAft>
              <a:buSzPts val="1800"/>
              <a:buChar char=" "/>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92fa39cbcc_0_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u="sng"/>
              <a:t>Progress of Filippos Savva</a:t>
            </a:r>
            <a:endParaRPr/>
          </a:p>
        </p:txBody>
      </p:sp>
      <p:sp>
        <p:nvSpPr>
          <p:cNvPr id="243" name="Google Shape;243;g92fa39cbcc_0_1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1200"/>
              </a:spcBef>
              <a:spcAft>
                <a:spcPts val="0"/>
              </a:spcAft>
              <a:buSzPts val="1800"/>
              <a:buChar char=" "/>
            </a:pPr>
            <a:r>
              <a:rPr lang="en-US" sz="4000"/>
              <a:t>This week i focused on the door scene and the lights in Panagia of Asinou. The door scene is finished and fully functional. I tried to add the sense of been on an alternate dimension in a planetarium. I have also added light in the church.</a:t>
            </a:r>
            <a:endParaRPr/>
          </a:p>
          <a:p>
            <a:pPr indent="-228600" lvl="0" marL="457200" rtl="0" algn="l">
              <a:lnSpc>
                <a:spcPct val="90000"/>
              </a:lnSpc>
              <a:spcBef>
                <a:spcPts val="120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92fa39cbcc_0_20"/>
          <p:cNvSpPr txBox="1"/>
          <p:nvPr>
            <p:ph type="title"/>
          </p:nvPr>
        </p:nvSpPr>
        <p:spPr>
          <a:xfrm>
            <a:off x="1097280" y="700883"/>
            <a:ext cx="10058400" cy="695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sz="4320" u="sng"/>
              <a:t>Progress of Prodromos Pieri</a:t>
            </a:r>
            <a:endParaRPr sz="4320"/>
          </a:p>
        </p:txBody>
      </p:sp>
      <p:sp>
        <p:nvSpPr>
          <p:cNvPr id="249" name="Google Shape;249;g92fa39cbcc_0_20"/>
          <p:cNvSpPr txBox="1"/>
          <p:nvPr>
            <p:ph idx="1" type="body"/>
          </p:nvPr>
        </p:nvSpPr>
        <p:spPr>
          <a:xfrm>
            <a:off x="957321" y="1631380"/>
            <a:ext cx="9997500" cy="3924000"/>
          </a:xfrm>
          <a:prstGeom prst="rect">
            <a:avLst/>
          </a:prstGeom>
          <a:noFill/>
          <a:ln>
            <a:noFill/>
          </a:ln>
        </p:spPr>
        <p:txBody>
          <a:bodyPr anchorCtr="0" anchor="t" bIns="45700" lIns="0" spcFirstLastPara="1" rIns="0" wrap="square" tIns="45700">
            <a:noAutofit/>
          </a:bodyPr>
          <a:lstStyle/>
          <a:p>
            <a:pPr indent="0" lvl="0" marL="114300" rtl="0" algn="l">
              <a:lnSpc>
                <a:spcPct val="90000"/>
              </a:lnSpc>
              <a:spcBef>
                <a:spcPts val="120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ctrTitle"/>
          </p:nvPr>
        </p:nvSpPr>
        <p:spPr>
          <a:xfrm>
            <a:off x="569167" y="758952"/>
            <a:ext cx="11308702" cy="30495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6600"/>
              <a:buFont typeface="Calibri"/>
              <a:buNone/>
            </a:pPr>
            <a:r>
              <a:rPr lang="en-US" sz="6600"/>
              <a:t>Thank you for your attention!</a:t>
            </a:r>
            <a:endParaRPr/>
          </a:p>
        </p:txBody>
      </p:sp>
      <p:pic>
        <p:nvPicPr>
          <p:cNvPr id="255" name="Google Shape;255;p16"/>
          <p:cNvPicPr preferRelativeResize="0"/>
          <p:nvPr/>
        </p:nvPicPr>
        <p:blipFill rotWithShape="1">
          <a:blip r:embed="rId3">
            <a:alphaModFix/>
          </a:blip>
          <a:srcRect b="0" l="0" r="0" t="0"/>
          <a:stretch/>
        </p:blipFill>
        <p:spPr>
          <a:xfrm>
            <a:off x="10723441" y="2785229"/>
            <a:ext cx="1402497" cy="9345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Our team</a:t>
            </a:r>
            <a:endParaRPr/>
          </a:p>
        </p:txBody>
      </p:sp>
      <p:sp>
        <p:nvSpPr>
          <p:cNvPr id="114" name="Google Shape;11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800"/>
              <a:buChar char=" "/>
            </a:pPr>
            <a:r>
              <a:rPr lang="en-US" sz="2800"/>
              <a:t>Marios Koundouris</a:t>
            </a:r>
            <a:endParaRPr sz="2800"/>
          </a:p>
          <a:p>
            <a:pPr indent="-91440" lvl="0" marL="91440" rtl="0" algn="l">
              <a:lnSpc>
                <a:spcPct val="90000"/>
              </a:lnSpc>
              <a:spcBef>
                <a:spcPts val="1400"/>
              </a:spcBef>
              <a:spcAft>
                <a:spcPts val="0"/>
              </a:spcAft>
              <a:buSzPts val="2800"/>
              <a:buChar char=" "/>
            </a:pPr>
            <a:r>
              <a:rPr lang="en-US" sz="2800"/>
              <a:t>Prodromos Pieri</a:t>
            </a:r>
            <a:endParaRPr sz="2800"/>
          </a:p>
          <a:p>
            <a:pPr indent="-91440" lvl="0" marL="91440" rtl="0" algn="l">
              <a:lnSpc>
                <a:spcPct val="90000"/>
              </a:lnSpc>
              <a:spcBef>
                <a:spcPts val="1400"/>
              </a:spcBef>
              <a:spcAft>
                <a:spcPts val="0"/>
              </a:spcAft>
              <a:buSzPts val="2800"/>
              <a:buChar char=" "/>
            </a:pPr>
            <a:r>
              <a:rPr lang="en-US" sz="2800"/>
              <a:t>Filippos Savva</a:t>
            </a:r>
            <a:endParaRPr/>
          </a:p>
          <a:p>
            <a:pPr indent="0" lvl="0" marL="91440" rtl="0" algn="l">
              <a:lnSpc>
                <a:spcPct val="90000"/>
              </a:lnSpc>
              <a:spcBef>
                <a:spcPts val="1400"/>
              </a:spcBef>
              <a:spcAft>
                <a:spcPts val="0"/>
              </a:spcAft>
              <a:buSzPts val="2800"/>
              <a:buNone/>
            </a:pPr>
            <a:r>
              <a:t/>
            </a:r>
            <a:endParaRPr sz="2800"/>
          </a:p>
          <a:p>
            <a:pPr indent="-91440" lvl="0" marL="91440" rtl="0" algn="l">
              <a:lnSpc>
                <a:spcPct val="90000"/>
              </a:lnSpc>
              <a:spcBef>
                <a:spcPts val="1400"/>
              </a:spcBef>
              <a:spcAft>
                <a:spcPts val="0"/>
              </a:spcAft>
              <a:buSzPts val="2800"/>
              <a:buChar char=" "/>
            </a:pPr>
            <a:r>
              <a:rPr lang="en-US" sz="2800"/>
              <a:t>4</a:t>
            </a:r>
            <a:r>
              <a:rPr baseline="30000" lang="en-US" sz="2800"/>
              <a:t>th</a:t>
            </a:r>
            <a:r>
              <a:rPr lang="en-US" sz="2800"/>
              <a:t> year students at Cyprus University of Technology on Computer Engineering branch.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Our idea</a:t>
            </a:r>
            <a:endParaRPr/>
          </a:p>
        </p:txBody>
      </p:sp>
      <p:sp>
        <p:nvSpPr>
          <p:cNvPr id="120" name="Google Shape;120;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4000"/>
              <a:buFont typeface="Noto Sans Symbols"/>
              <a:buChar char="❑"/>
            </a:pPr>
            <a:r>
              <a:rPr lang="en-US" sz="4000"/>
              <a:t>Adventure and Puzzle solving video game</a:t>
            </a:r>
            <a:endParaRPr/>
          </a:p>
          <a:p>
            <a:pPr indent="-91440" lvl="0" marL="91440" rtl="0" algn="l">
              <a:lnSpc>
                <a:spcPct val="90000"/>
              </a:lnSpc>
              <a:spcBef>
                <a:spcPts val="1400"/>
              </a:spcBef>
              <a:spcAft>
                <a:spcPts val="0"/>
              </a:spcAft>
              <a:buSzPts val="4000"/>
              <a:buFont typeface="Noto Sans Symbols"/>
              <a:buChar char="❑"/>
            </a:pPr>
            <a:r>
              <a:rPr lang="en-US" sz="4000"/>
              <a:t>Riddles based on historical facts</a:t>
            </a:r>
            <a:endParaRPr/>
          </a:p>
          <a:p>
            <a:pPr indent="-91440" lvl="0" marL="91440" rtl="0" algn="l">
              <a:lnSpc>
                <a:spcPct val="90000"/>
              </a:lnSpc>
              <a:spcBef>
                <a:spcPts val="1400"/>
              </a:spcBef>
              <a:spcAft>
                <a:spcPts val="0"/>
              </a:spcAft>
              <a:buSzPts val="4000"/>
              <a:buFont typeface="Noto Sans Symbols"/>
              <a:buChar char="❑"/>
            </a:pPr>
            <a:r>
              <a:rPr lang="en-US" sz="4000"/>
              <a:t>Riddles and solutions providing information</a:t>
            </a:r>
            <a:endParaRPr/>
          </a:p>
          <a:p>
            <a:pPr indent="-91440" lvl="0" marL="91440" rtl="0" algn="l">
              <a:lnSpc>
                <a:spcPct val="90000"/>
              </a:lnSpc>
              <a:spcBef>
                <a:spcPts val="1400"/>
              </a:spcBef>
              <a:spcAft>
                <a:spcPts val="0"/>
              </a:spcAft>
              <a:buSzPts val="4000"/>
              <a:buFont typeface="Noto Sans Symbols"/>
              <a:buChar char="❑"/>
            </a:pPr>
            <a:r>
              <a:rPr lang="en-US" sz="4000"/>
              <a:t>Getting to know historical and archeological areas and monuments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The Challenge</a:t>
            </a:r>
            <a:endParaRPr/>
          </a:p>
        </p:txBody>
      </p:sp>
      <p:sp>
        <p:nvSpPr>
          <p:cNvPr id="126" name="Google Shape;126;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4000"/>
              <a:buChar char=" "/>
            </a:pPr>
            <a:r>
              <a:rPr b="1" lang="en-US" sz="4000" u="sng"/>
              <a:t>Place</a:t>
            </a:r>
            <a:r>
              <a:rPr lang="en-US" sz="4000"/>
              <a:t>: Choirokoitia</a:t>
            </a:r>
            <a:endParaRPr/>
          </a:p>
          <a:p>
            <a:pPr indent="-91440" lvl="0" marL="91440" rtl="0" algn="l">
              <a:lnSpc>
                <a:spcPct val="90000"/>
              </a:lnSpc>
              <a:spcBef>
                <a:spcPts val="1400"/>
              </a:spcBef>
              <a:spcAft>
                <a:spcPts val="0"/>
              </a:spcAft>
              <a:buSzPts val="4000"/>
              <a:buChar char=" "/>
            </a:pPr>
            <a:r>
              <a:rPr b="1" lang="en-US" sz="4000" u="sng"/>
              <a:t>Riddle</a:t>
            </a:r>
            <a:r>
              <a:rPr lang="en-US" sz="4000"/>
              <a:t>: Do you know how people here used to ensure their necessary goods to survive? But be careful, the solution is </a:t>
            </a:r>
            <a:r>
              <a:rPr lang="en-US" sz="4000" u="sng"/>
              <a:t>fluffy</a:t>
            </a:r>
            <a:r>
              <a:rPr lang="en-US" sz="4000"/>
              <a:t>, </a:t>
            </a:r>
            <a:r>
              <a:rPr lang="en-US" sz="4000" u="sng"/>
              <a:t>pointy</a:t>
            </a:r>
            <a:r>
              <a:rPr lang="en-US" sz="4000"/>
              <a:t> and </a:t>
            </a:r>
            <a:r>
              <a:rPr lang="en-US" sz="4000" u="sng"/>
              <a:t>try not to cut yourself</a:t>
            </a:r>
            <a:r>
              <a:rPr lang="en-US" sz="4000"/>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The Way Forward</a:t>
            </a:r>
            <a:endParaRPr/>
          </a:p>
        </p:txBody>
      </p:sp>
      <p:pic>
        <p:nvPicPr>
          <p:cNvPr id="132" name="Google Shape;132;p6"/>
          <p:cNvPicPr preferRelativeResize="0"/>
          <p:nvPr>
            <p:ph idx="1" type="body"/>
          </p:nvPr>
        </p:nvPicPr>
        <p:blipFill rotWithShape="1">
          <a:blip r:embed="rId3">
            <a:alphaModFix/>
          </a:blip>
          <a:srcRect b="27282" l="15730" r="59846" t="14675"/>
          <a:stretch/>
        </p:blipFill>
        <p:spPr>
          <a:xfrm rot="-5400000">
            <a:off x="3349858" y="-246224"/>
            <a:ext cx="2077374" cy="6582530"/>
          </a:xfrm>
          <a:prstGeom prst="rect">
            <a:avLst/>
          </a:prstGeom>
          <a:noFill/>
          <a:ln>
            <a:noFill/>
          </a:ln>
        </p:spPr>
      </p:pic>
      <p:sp>
        <p:nvSpPr>
          <p:cNvPr id="133" name="Google Shape;133;p6"/>
          <p:cNvSpPr/>
          <p:nvPr/>
        </p:nvSpPr>
        <p:spPr>
          <a:xfrm>
            <a:off x="2831976" y="3639845"/>
            <a:ext cx="124288" cy="115410"/>
          </a:xfrm>
          <a:prstGeom prst="ellipse">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4" name="Google Shape;134;p6"/>
          <p:cNvPicPr preferRelativeResize="0"/>
          <p:nvPr/>
        </p:nvPicPr>
        <p:blipFill rotWithShape="1">
          <a:blip r:embed="rId4">
            <a:alphaModFix/>
          </a:blip>
          <a:srcRect b="0" l="0" r="0" t="0"/>
          <a:stretch/>
        </p:blipFill>
        <p:spPr>
          <a:xfrm>
            <a:off x="3185036" y="2910917"/>
            <a:ext cx="140220" cy="134124"/>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2849731" y="3084031"/>
            <a:ext cx="140220" cy="134124"/>
          </a:xfrm>
          <a:prstGeom prst="rect">
            <a:avLst/>
          </a:prstGeom>
          <a:noFill/>
          <a:ln>
            <a:noFill/>
          </a:ln>
        </p:spPr>
      </p:pic>
      <p:sp>
        <p:nvSpPr>
          <p:cNvPr id="136" name="Google Shape;136;p6"/>
          <p:cNvSpPr txBox="1"/>
          <p:nvPr/>
        </p:nvSpPr>
        <p:spPr>
          <a:xfrm>
            <a:off x="1097280" y="4352723"/>
            <a:ext cx="100584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The player will have to navigate through the map to find and solve the riddle given to him by interacting with specific objects.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The Solution</a:t>
            </a:r>
            <a:endParaRPr/>
          </a:p>
        </p:txBody>
      </p:sp>
      <p:pic>
        <p:nvPicPr>
          <p:cNvPr id="142" name="Google Shape;142;p7"/>
          <p:cNvPicPr preferRelativeResize="0"/>
          <p:nvPr>
            <p:ph idx="1" type="body"/>
          </p:nvPr>
        </p:nvPicPr>
        <p:blipFill rotWithShape="1">
          <a:blip r:embed="rId3">
            <a:alphaModFix/>
          </a:blip>
          <a:srcRect b="0" l="0" r="0" t="0"/>
          <a:stretch/>
        </p:blipFill>
        <p:spPr>
          <a:xfrm>
            <a:off x="1114806" y="1933462"/>
            <a:ext cx="2371342" cy="1235074"/>
          </a:xfrm>
          <a:prstGeom prst="rect">
            <a:avLst/>
          </a:prstGeom>
          <a:noFill/>
          <a:ln>
            <a:noFill/>
          </a:ln>
        </p:spPr>
      </p:pic>
      <p:pic>
        <p:nvPicPr>
          <p:cNvPr id="143" name="Google Shape;143;p7"/>
          <p:cNvPicPr preferRelativeResize="0"/>
          <p:nvPr/>
        </p:nvPicPr>
        <p:blipFill rotWithShape="1">
          <a:blip r:embed="rId4">
            <a:alphaModFix/>
          </a:blip>
          <a:srcRect b="0" l="0" r="0" t="0"/>
          <a:stretch/>
        </p:blipFill>
        <p:spPr>
          <a:xfrm>
            <a:off x="1114807" y="3394729"/>
            <a:ext cx="2371341" cy="1402189"/>
          </a:xfrm>
          <a:prstGeom prst="rect">
            <a:avLst/>
          </a:prstGeom>
          <a:noFill/>
          <a:ln>
            <a:noFill/>
          </a:ln>
        </p:spPr>
      </p:pic>
      <p:pic>
        <p:nvPicPr>
          <p:cNvPr id="144" name="Google Shape;144;p7"/>
          <p:cNvPicPr preferRelativeResize="0"/>
          <p:nvPr/>
        </p:nvPicPr>
        <p:blipFill rotWithShape="1">
          <a:blip r:embed="rId5">
            <a:alphaModFix/>
          </a:blip>
          <a:srcRect b="15208" l="18056" r="68056" t="62500"/>
          <a:stretch/>
        </p:blipFill>
        <p:spPr>
          <a:xfrm rot="-5400000">
            <a:off x="1762744" y="4475003"/>
            <a:ext cx="1167477" cy="2498405"/>
          </a:xfrm>
          <a:prstGeom prst="rect">
            <a:avLst/>
          </a:prstGeom>
          <a:noFill/>
          <a:ln>
            <a:noFill/>
          </a:ln>
        </p:spPr>
      </p:pic>
      <p:sp>
        <p:nvSpPr>
          <p:cNvPr id="145" name="Google Shape;145;p7"/>
          <p:cNvSpPr txBox="1"/>
          <p:nvPr/>
        </p:nvSpPr>
        <p:spPr>
          <a:xfrm>
            <a:off x="6126480" y="2264757"/>
            <a:ext cx="148104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Fluffy</a:t>
            </a:r>
            <a:endParaRPr b="0" i="0" sz="1400" u="none" cap="none" strike="noStrike">
              <a:solidFill>
                <a:srgbClr val="000000"/>
              </a:solidFill>
              <a:latin typeface="Arial"/>
              <a:ea typeface="Arial"/>
              <a:cs typeface="Arial"/>
              <a:sym typeface="Arial"/>
            </a:endParaRPr>
          </a:p>
        </p:txBody>
      </p:sp>
      <p:sp>
        <p:nvSpPr>
          <p:cNvPr id="146" name="Google Shape;146;p7"/>
          <p:cNvSpPr txBox="1"/>
          <p:nvPr/>
        </p:nvSpPr>
        <p:spPr>
          <a:xfrm>
            <a:off x="6126480" y="4008678"/>
            <a:ext cx="166709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Pointy</a:t>
            </a:r>
            <a:endParaRPr b="0" i="0" sz="1400" u="none" cap="none" strike="noStrike">
              <a:solidFill>
                <a:srgbClr val="000000"/>
              </a:solidFill>
              <a:latin typeface="Arial"/>
              <a:ea typeface="Arial"/>
              <a:cs typeface="Arial"/>
              <a:sym typeface="Arial"/>
            </a:endParaRPr>
          </a:p>
        </p:txBody>
      </p:sp>
      <p:sp>
        <p:nvSpPr>
          <p:cNvPr id="147" name="Google Shape;147;p7"/>
          <p:cNvSpPr txBox="1"/>
          <p:nvPr/>
        </p:nvSpPr>
        <p:spPr>
          <a:xfrm>
            <a:off x="6126480" y="5600058"/>
            <a:ext cx="457111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Don’t cut yourself!</a:t>
            </a:r>
            <a:endParaRPr b="0" i="0" sz="1400" u="none" cap="none" strike="noStrike">
              <a:solidFill>
                <a:srgbClr val="000000"/>
              </a:solidFill>
              <a:latin typeface="Arial"/>
              <a:ea typeface="Arial"/>
              <a:cs typeface="Arial"/>
              <a:sym typeface="Arial"/>
            </a:endParaRPr>
          </a:p>
        </p:txBody>
      </p:sp>
      <p:cxnSp>
        <p:nvCxnSpPr>
          <p:cNvPr id="148" name="Google Shape;148;p7"/>
          <p:cNvCxnSpPr>
            <a:stCxn id="144" idx="2"/>
            <a:endCxn id="147" idx="1"/>
          </p:cNvCxnSpPr>
          <p:nvPr/>
        </p:nvCxnSpPr>
        <p:spPr>
          <a:xfrm>
            <a:off x="3595685" y="5724206"/>
            <a:ext cx="2530800" cy="229800"/>
          </a:xfrm>
          <a:prstGeom prst="straightConnector1">
            <a:avLst/>
          </a:prstGeom>
          <a:noFill/>
          <a:ln cap="flat" cmpd="sng" w="12700">
            <a:solidFill>
              <a:schemeClr val="accent1"/>
            </a:solidFill>
            <a:prstDash val="solid"/>
            <a:round/>
            <a:headEnd len="sm" w="sm" type="none"/>
            <a:tailEnd len="med" w="med" type="triangle"/>
          </a:ln>
        </p:spPr>
      </p:cxnSp>
      <p:cxnSp>
        <p:nvCxnSpPr>
          <p:cNvPr id="149" name="Google Shape;149;p7"/>
          <p:cNvCxnSpPr>
            <a:stCxn id="143" idx="3"/>
            <a:endCxn id="146" idx="1"/>
          </p:cNvCxnSpPr>
          <p:nvPr/>
        </p:nvCxnSpPr>
        <p:spPr>
          <a:xfrm>
            <a:off x="3486148" y="4095823"/>
            <a:ext cx="2640300" cy="266700"/>
          </a:xfrm>
          <a:prstGeom prst="straightConnector1">
            <a:avLst/>
          </a:prstGeom>
          <a:noFill/>
          <a:ln cap="flat" cmpd="sng" w="12700">
            <a:solidFill>
              <a:schemeClr val="accent1"/>
            </a:solidFill>
            <a:prstDash val="solid"/>
            <a:round/>
            <a:headEnd len="sm" w="sm" type="none"/>
            <a:tailEnd len="med" w="med" type="triangle"/>
          </a:ln>
        </p:spPr>
      </p:cxnSp>
      <p:cxnSp>
        <p:nvCxnSpPr>
          <p:cNvPr id="150" name="Google Shape;150;p7"/>
          <p:cNvCxnSpPr/>
          <p:nvPr/>
        </p:nvCxnSpPr>
        <p:spPr>
          <a:xfrm>
            <a:off x="3487309" y="2510386"/>
            <a:ext cx="2639171" cy="108314"/>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Tools</a:t>
            </a:r>
            <a:endParaRPr/>
          </a:p>
        </p:txBody>
      </p:sp>
      <p:pic>
        <p:nvPicPr>
          <p:cNvPr id="156" name="Google Shape;156;p8"/>
          <p:cNvPicPr preferRelativeResize="0"/>
          <p:nvPr>
            <p:ph idx="1" type="body"/>
          </p:nvPr>
        </p:nvPicPr>
        <p:blipFill rotWithShape="1">
          <a:blip r:embed="rId3">
            <a:alphaModFix/>
          </a:blip>
          <a:srcRect b="28058" l="21407" r="24787" t="26007"/>
          <a:stretch/>
        </p:blipFill>
        <p:spPr>
          <a:xfrm>
            <a:off x="1097280" y="2592280"/>
            <a:ext cx="3237065" cy="1450757"/>
          </a:xfrm>
          <a:prstGeom prst="rect">
            <a:avLst/>
          </a:prstGeom>
          <a:noFill/>
          <a:ln>
            <a:noFill/>
          </a:ln>
        </p:spPr>
      </p:pic>
      <p:pic>
        <p:nvPicPr>
          <p:cNvPr id="157" name="Google Shape;157;p8"/>
          <p:cNvPicPr preferRelativeResize="0"/>
          <p:nvPr/>
        </p:nvPicPr>
        <p:blipFill rotWithShape="1">
          <a:blip r:embed="rId4">
            <a:alphaModFix/>
          </a:blip>
          <a:srcRect b="0" l="0" r="0" t="0"/>
          <a:stretch/>
        </p:blipFill>
        <p:spPr>
          <a:xfrm>
            <a:off x="6241595" y="1757926"/>
            <a:ext cx="2734175" cy="2734175"/>
          </a:xfrm>
          <a:prstGeom prst="rect">
            <a:avLst/>
          </a:prstGeom>
          <a:noFill/>
          <a:ln>
            <a:noFill/>
          </a:ln>
        </p:spPr>
      </p:pic>
      <p:pic>
        <p:nvPicPr>
          <p:cNvPr id="158" name="Google Shape;158;p8"/>
          <p:cNvPicPr preferRelativeResize="0"/>
          <p:nvPr/>
        </p:nvPicPr>
        <p:blipFill rotWithShape="1">
          <a:blip r:embed="rId5">
            <a:alphaModFix/>
          </a:blip>
          <a:srcRect b="0" l="0" r="0" t="0"/>
          <a:stretch/>
        </p:blipFill>
        <p:spPr>
          <a:xfrm>
            <a:off x="6096000" y="4043037"/>
            <a:ext cx="3616422" cy="1549895"/>
          </a:xfrm>
          <a:prstGeom prst="rect">
            <a:avLst/>
          </a:prstGeom>
          <a:noFill/>
          <a:ln>
            <a:noFill/>
          </a:ln>
        </p:spPr>
      </p:pic>
      <p:pic>
        <p:nvPicPr>
          <p:cNvPr id="159" name="Google Shape;159;p8"/>
          <p:cNvPicPr preferRelativeResize="0"/>
          <p:nvPr/>
        </p:nvPicPr>
        <p:blipFill rotWithShape="1">
          <a:blip r:embed="rId6">
            <a:alphaModFix/>
          </a:blip>
          <a:srcRect b="0" l="0" r="0" t="0"/>
          <a:stretch/>
        </p:blipFill>
        <p:spPr>
          <a:xfrm>
            <a:off x="1419899" y="4362914"/>
            <a:ext cx="3042563" cy="13022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u="sng"/>
              <a:t>Our progress with the tools</a:t>
            </a:r>
            <a:endParaRPr/>
          </a:p>
        </p:txBody>
      </p:sp>
      <p:sp>
        <p:nvSpPr>
          <p:cNvPr id="165" name="Google Shape;165;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34950" lvl="0" marL="91440" rtl="0" algn="l">
              <a:lnSpc>
                <a:spcPct val="70000"/>
              </a:lnSpc>
              <a:spcBef>
                <a:spcPts val="0"/>
              </a:spcBef>
              <a:spcAft>
                <a:spcPts val="0"/>
              </a:spcAft>
              <a:buSzPts val="3700"/>
              <a:buFont typeface="Noto Sans Symbols"/>
              <a:buChar char="❑"/>
            </a:pPr>
            <a:r>
              <a:rPr lang="en-US" sz="3700"/>
              <a:t>We have installed Unity and 3DS Max</a:t>
            </a:r>
            <a:endParaRPr/>
          </a:p>
          <a:p>
            <a:pPr indent="-234950" lvl="0" marL="91440" rtl="0" algn="l">
              <a:lnSpc>
                <a:spcPct val="70000"/>
              </a:lnSpc>
              <a:spcBef>
                <a:spcPts val="1400"/>
              </a:spcBef>
              <a:spcAft>
                <a:spcPts val="0"/>
              </a:spcAft>
              <a:buSzPts val="3700"/>
              <a:buFont typeface="Noto Sans Symbols"/>
              <a:buChar char="❑"/>
            </a:pPr>
            <a:r>
              <a:rPr lang="en-US" sz="3700"/>
              <a:t>We purchased a course for Unity using C# in Udemy</a:t>
            </a:r>
            <a:endParaRPr/>
          </a:p>
          <a:p>
            <a:pPr indent="-234950" lvl="0" marL="91440" rtl="0" algn="l">
              <a:lnSpc>
                <a:spcPct val="70000"/>
              </a:lnSpc>
              <a:spcBef>
                <a:spcPts val="1400"/>
              </a:spcBef>
              <a:spcAft>
                <a:spcPts val="0"/>
              </a:spcAft>
              <a:buSzPts val="3700"/>
              <a:buFont typeface="Noto Sans Symbols"/>
              <a:buChar char="❑"/>
            </a:pPr>
            <a:r>
              <a:rPr lang="en-US" sz="3700"/>
              <a:t>We purchased a course for 3DS Max in Udemy</a:t>
            </a:r>
            <a:endParaRPr/>
          </a:p>
          <a:p>
            <a:pPr indent="-234950" lvl="0" marL="91440" rtl="0" algn="l">
              <a:lnSpc>
                <a:spcPct val="70000"/>
              </a:lnSpc>
              <a:spcBef>
                <a:spcPts val="1400"/>
              </a:spcBef>
              <a:spcAft>
                <a:spcPts val="0"/>
              </a:spcAft>
              <a:buSzPts val="3700"/>
              <a:buFont typeface="Noto Sans Symbols"/>
              <a:buChar char="❑"/>
            </a:pPr>
            <a:r>
              <a:rPr lang="en-US" sz="3700"/>
              <a:t>We created a shared project in Plot for the storyboard</a:t>
            </a:r>
            <a:endParaRPr/>
          </a:p>
          <a:p>
            <a:pPr indent="-234950" lvl="0" marL="91440" rtl="0" algn="l">
              <a:lnSpc>
                <a:spcPct val="70000"/>
              </a:lnSpc>
              <a:spcBef>
                <a:spcPts val="1400"/>
              </a:spcBef>
              <a:spcAft>
                <a:spcPts val="0"/>
              </a:spcAft>
              <a:buSzPts val="3700"/>
              <a:buFont typeface="Noto Sans Symbols"/>
              <a:buChar char="❑"/>
            </a:pPr>
            <a:r>
              <a:rPr lang="en-US" sz="3700"/>
              <a:t>We created a repository in GitHub to share our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2020-05-12T12:15:55Z</dcterms:created>
  <dc:creator>Filippos G. Savva</dc:creator>
</cp:coreProperties>
</file>