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10058400" cx="7772400"/>
  <p:notesSz cx="6858000" cy="9144000"/>
  <p:embeddedFontLst>
    <p:embeddedFont>
      <p:font typeface="DM Sans Medium"/>
      <p:regular r:id="rId9"/>
      <p:bold r:id="rId10"/>
      <p:italic r:id="rId11"/>
      <p:boldItalic r:id="rId12"/>
    </p:embeddedFont>
    <p:embeddedFont>
      <p:font typeface="DM Sans"/>
      <p:regular r:id="rId13"/>
      <p:bold r:id="rId14"/>
      <p:italic r:id="rId15"/>
      <p:boldItalic r:id="rId16"/>
    </p:embeddedFont>
    <p:embeddedFont>
      <p:font typeface="Karl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Italic.fntdata"/><Relationship Id="rId11" Type="http://schemas.openxmlformats.org/officeDocument/2006/relationships/font" Target="fonts/DMSansMedium-italic.fntdata"/><Relationship Id="rId10" Type="http://schemas.openxmlformats.org/officeDocument/2006/relationships/font" Target="fonts/DMSansMedium-bold.fntdata"/><Relationship Id="rId13" Type="http://schemas.openxmlformats.org/officeDocument/2006/relationships/font" Target="fonts/DMSans-regular.fntdata"/><Relationship Id="rId12" Type="http://schemas.openxmlformats.org/officeDocument/2006/relationships/font" Target="fonts/DMSans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DMSansMedium-regular.fntdata"/><Relationship Id="rId15" Type="http://schemas.openxmlformats.org/officeDocument/2006/relationships/font" Target="fonts/DMSans-italic.fntdata"/><Relationship Id="rId14" Type="http://schemas.openxmlformats.org/officeDocument/2006/relationships/font" Target="fonts/DMSans-bold.fntdata"/><Relationship Id="rId17" Type="http://schemas.openxmlformats.org/officeDocument/2006/relationships/font" Target="fonts/Karla-regular.fntdata"/><Relationship Id="rId16" Type="http://schemas.openxmlformats.org/officeDocument/2006/relationships/font" Target="fonts/DMSans-boldItalic.fntdata"/><Relationship Id="rId5" Type="http://schemas.openxmlformats.org/officeDocument/2006/relationships/slide" Target="slides/slide1.xml"/><Relationship Id="rId19" Type="http://schemas.openxmlformats.org/officeDocument/2006/relationships/font" Target="fonts/Karla-italic.fntdata"/><Relationship Id="rId6" Type="http://schemas.openxmlformats.org/officeDocument/2006/relationships/slide" Target="slides/slide2.xml"/><Relationship Id="rId18" Type="http://schemas.openxmlformats.org/officeDocument/2006/relationships/font" Target="fonts/Karl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62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233494915_1_3:notes"/>
          <p:cNvSpPr/>
          <p:nvPr>
            <p:ph idx="2" type="sldImg"/>
          </p:nvPr>
        </p:nvSpPr>
        <p:spPr>
          <a:xfrm>
            <a:off x="2104462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23349491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233494915_1_11:notes"/>
          <p:cNvSpPr/>
          <p:nvPr>
            <p:ph idx="2" type="sldImg"/>
          </p:nvPr>
        </p:nvSpPr>
        <p:spPr>
          <a:xfrm>
            <a:off x="2104462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23349491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8f297cdc6_2_13:notes"/>
          <p:cNvSpPr/>
          <p:nvPr>
            <p:ph idx="2" type="sldImg"/>
          </p:nvPr>
        </p:nvSpPr>
        <p:spPr>
          <a:xfrm>
            <a:off x="2104462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8f297cdc6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233494915_2_7:notes"/>
          <p:cNvSpPr/>
          <p:nvPr>
            <p:ph idx="2" type="sldImg"/>
          </p:nvPr>
        </p:nvSpPr>
        <p:spPr>
          <a:xfrm>
            <a:off x="2104462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233494915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://aplty.co" TargetMode="Externa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://aplty.co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763145" y="7962497"/>
            <a:ext cx="1360618" cy="13606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5029643" y="7391741"/>
            <a:ext cx="4213200" cy="7056300"/>
          </a:xfrm>
          <a:prstGeom prst="ellipse">
            <a:avLst/>
          </a:prstGeom>
          <a:solidFill>
            <a:srgbClr val="21A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3114" y="4846762"/>
            <a:ext cx="5770419" cy="1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3114" y="3721526"/>
            <a:ext cx="5770419" cy="1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511" y="4846762"/>
            <a:ext cx="5770419" cy="18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1987725" y="-89521"/>
            <a:ext cx="1983000" cy="13626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281041" y="2928135"/>
            <a:ext cx="7565100" cy="38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Create a Facebook or </a:t>
            </a:r>
            <a:br>
              <a:rPr b="1" lang="en" sz="49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b="1" lang="en" sz="49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Instagram Business Account</a:t>
            </a:r>
            <a:endParaRPr b="1" sz="49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9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281041" y="5557265"/>
            <a:ext cx="55596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Templates</a:t>
            </a:r>
            <a:endParaRPr sz="32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258715" y="2412818"/>
            <a:ext cx="231000" cy="387000"/>
          </a:xfrm>
          <a:prstGeom prst="ellipse">
            <a:avLst/>
          </a:prstGeom>
          <a:solidFill>
            <a:srgbClr val="EC67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5926" y="9182024"/>
            <a:ext cx="1273304" cy="3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60007">
            <a:off x="372318" y="1320055"/>
            <a:ext cx="825355" cy="719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8270" y="1415182"/>
            <a:ext cx="665995" cy="66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600001">
            <a:off x="5471721" y="6214631"/>
            <a:ext cx="742201" cy="66383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7777152" y="-89521"/>
            <a:ext cx="1983000" cy="13626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 rot="5400000">
            <a:off x="2707200" y="-4511921"/>
            <a:ext cx="591600" cy="84321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 rot="5400000">
            <a:off x="2742091" y="6112615"/>
            <a:ext cx="1103700" cy="90141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4798520" y="5971997"/>
            <a:ext cx="231000" cy="387000"/>
          </a:xfrm>
          <a:prstGeom prst="ellipse">
            <a:avLst/>
          </a:prstGeom>
          <a:solidFill>
            <a:srgbClr val="FFDE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cebook_Business_Page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0" l="961" r="961" t="0"/>
          <a:stretch/>
        </p:blipFill>
        <p:spPr>
          <a:xfrm>
            <a:off x="1436790" y="197224"/>
            <a:ext cx="4898822" cy="577041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/>
        </p:nvSpPr>
        <p:spPr>
          <a:xfrm>
            <a:off x="5643305" y="9229776"/>
            <a:ext cx="20247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agram_Business_Page">
  <p:cSld name="CUSTOM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96148" y="197224"/>
            <a:ext cx="3580102" cy="986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2470622" y="7548749"/>
            <a:ext cx="2831100" cy="81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4098" y="524926"/>
            <a:ext cx="3024208" cy="5379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4098" y="5619531"/>
            <a:ext cx="3024202" cy="943547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5643305" y="9229776"/>
            <a:ext cx="2024700" cy="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004A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aptly.co</a:t>
            </a:r>
            <a:endParaRPr sz="18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264945" y="1086507"/>
            <a:ext cx="2386800" cy="14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416713" y="880293"/>
            <a:ext cx="5412600" cy="80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rla"/>
              <a:buNone/>
              <a:defRPr sz="28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Karla"/>
              <a:buChar char="●"/>
              <a:defRPr sz="1800"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●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Karla"/>
              <a:buChar char="○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Karla"/>
              <a:buChar char="■"/>
              <a:defRPr>
                <a:solidFill>
                  <a:schemeClr val="dk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hyperlink" Target="http://drive.google.com/file/d/1qlHa0_3iYOIyX8EAmTEZAti-WdFLL1Ge/view" TargetMode="External"/><Relationship Id="rId5" Type="http://schemas.openxmlformats.org/officeDocument/2006/relationships/image" Target="../media/image1.png"/><Relationship Id="rId6" Type="http://schemas.openxmlformats.org/officeDocument/2006/relationships/hyperlink" Target="https://www.coursera.org/learn/socialmediamanagement/peer/QLKjb/create-a-facebook-business-page-or-an-instagram-business-account/submit" TargetMode="External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/>
        </p:nvSpPr>
        <p:spPr>
          <a:xfrm>
            <a:off x="565800" y="1760300"/>
            <a:ext cx="6232800" cy="21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Create a Facebook or Instagram Business Account</a:t>
            </a:r>
            <a:endParaRPr b="1" sz="51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6" name="Google Shape;76;p14" title="Group 1 (2).png"/>
          <p:cNvPicPr preferRelativeResize="0"/>
          <p:nvPr/>
        </p:nvPicPr>
        <p:blipFill rotWithShape="1">
          <a:blip r:embed="rId3">
            <a:alphaModFix/>
          </a:blip>
          <a:srcRect b="209" l="0" r="0" t="209"/>
          <a:stretch/>
        </p:blipFill>
        <p:spPr>
          <a:xfrm>
            <a:off x="565791" y="8704526"/>
            <a:ext cx="1662486" cy="39917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565791" y="1200068"/>
            <a:ext cx="503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0" y="9906212"/>
            <a:ext cx="7772400" cy="152100"/>
          </a:xfrm>
          <a:prstGeom prst="rect">
            <a:avLst/>
          </a:prstGeom>
          <a:gradFill>
            <a:gsLst>
              <a:gs pos="0">
                <a:srgbClr val="21A8B0"/>
              </a:gs>
              <a:gs pos="100000">
                <a:srgbClr val="0A004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6849" y="5106226"/>
            <a:ext cx="4698700" cy="374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 title="Coursera_FacebookBusinessProfile_Project_06122020_V1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9359" y="5371818"/>
            <a:ext cx="4216188" cy="316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565802" y="1351975"/>
            <a:ext cx="63819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How to Insert an Image</a:t>
            </a:r>
            <a:endParaRPr b="1" sz="3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AutoNum type="arabicPeriod"/>
            </a:pPr>
            <a:r>
              <a:rPr b="1" lang="en">
                <a:solidFill>
                  <a:srgbClr val="0A004A"/>
                </a:solidFill>
                <a:highlight>
                  <a:schemeClr val="lt1"/>
                </a:highlight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">
                <a:solidFill>
                  <a:srgbClr val="0A004A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Make a copy or download this template to use on your own device.</a:t>
            </a:r>
            <a:endParaRPr>
              <a:solidFill>
                <a:srgbClr val="0A004A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AutoNum type="arabicPeriod"/>
            </a:pPr>
            <a:r>
              <a:rPr lang="en">
                <a:solidFill>
                  <a:srgbClr val="0A004A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We’ve provided a video below that shows how to add and edit an image in Google slides.</a:t>
            </a:r>
            <a:endParaRPr>
              <a:solidFill>
                <a:srgbClr val="0A004A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AutoNum type="arabicPeriod"/>
            </a:pPr>
            <a:r>
              <a:rPr lang="en">
                <a:solidFill>
                  <a:srgbClr val="0A004A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Select either the Facebook business page (slide 3) or Instagram account template (slide 4) and complete all required components for project submission.</a:t>
            </a:r>
            <a:endParaRPr>
              <a:solidFill>
                <a:srgbClr val="0A004A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A004A"/>
              </a:buClr>
              <a:buSzPts val="1400"/>
              <a:buAutoNum type="arabicPeriod"/>
            </a:pPr>
            <a:r>
              <a:rPr lang="en">
                <a:solidFill>
                  <a:srgbClr val="0A004A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Take a screenshot of your completed template and submit it on Coursera. You can find the link to submit </a:t>
            </a:r>
            <a:r>
              <a:rPr lang="en" u="sng">
                <a:solidFill>
                  <a:srgbClr val="0A004A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endParaRPr b="1" sz="32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92013" y="309425"/>
            <a:ext cx="449630" cy="2993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/>
          <p:nvPr/>
        </p:nvSpPr>
        <p:spPr>
          <a:xfrm>
            <a:off x="75" y="9940625"/>
            <a:ext cx="7772400" cy="117600"/>
          </a:xfrm>
          <a:prstGeom prst="rect">
            <a:avLst/>
          </a:prstGeom>
          <a:gradFill>
            <a:gsLst>
              <a:gs pos="0">
                <a:srgbClr val="21A8B0"/>
              </a:gs>
              <a:gs pos="100000">
                <a:srgbClr val="0A004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32200" y="8924825"/>
            <a:ext cx="4216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Create a Facebook or Instagram Business Account</a:t>
            </a:r>
            <a:endParaRPr sz="9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734450" y="8924825"/>
            <a:ext cx="2707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 sz="900">
              <a:solidFill>
                <a:srgbClr val="0A004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 title="Frame 1-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476" y="1324112"/>
            <a:ext cx="6265450" cy="7410174"/>
          </a:xfrm>
          <a:prstGeom prst="rect">
            <a:avLst/>
          </a:prstGeom>
          <a:noFill/>
          <a:ln>
            <a:noFill/>
          </a:ln>
          <a:effectLst>
            <a:outerShdw blurRad="242888" rotWithShape="0" algn="bl" dir="5400000" dist="19050">
              <a:srgbClr val="000000">
                <a:alpha val="9000"/>
              </a:srgbClr>
            </a:outerShdw>
          </a:effectLst>
        </p:spPr>
      </p:pic>
      <p:sp>
        <p:nvSpPr>
          <p:cNvPr id="95" name="Google Shape;95;p16"/>
          <p:cNvSpPr txBox="1"/>
          <p:nvPr/>
        </p:nvSpPr>
        <p:spPr>
          <a:xfrm>
            <a:off x="2115675" y="3832000"/>
            <a:ext cx="17235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Page Name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Category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1396075" y="5468450"/>
            <a:ext cx="16644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A86E8"/>
                </a:solidFill>
              </a:rPr>
              <a:t>Enter Location</a:t>
            </a:r>
            <a:endParaRPr b="1" sz="9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396075" y="5732725"/>
            <a:ext cx="16644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Description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1396075" y="6525575"/>
            <a:ext cx="16644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A86E8"/>
                </a:solidFill>
              </a:rPr>
              <a:t>Enter Website</a:t>
            </a:r>
            <a:endParaRPr b="1" sz="9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1396075" y="6789855"/>
            <a:ext cx="16644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A86E8"/>
                </a:solidFill>
              </a:rPr>
              <a:t>Enter phone number</a:t>
            </a:r>
            <a:endParaRPr b="1" sz="9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1396075" y="7054135"/>
            <a:ext cx="16644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A86E8"/>
                </a:solidFill>
              </a:rPr>
              <a:t>Enter message</a:t>
            </a:r>
            <a:endParaRPr b="1" sz="9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1396075" y="7318415"/>
            <a:ext cx="16644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A86E8"/>
                </a:solidFill>
              </a:rPr>
              <a:t>Enter email</a:t>
            </a:r>
            <a:endParaRPr b="1" sz="9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1396075" y="7582695"/>
            <a:ext cx="16644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A86E8"/>
                </a:solidFill>
              </a:rPr>
              <a:t>Enter business hours</a:t>
            </a:r>
            <a:endParaRPr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99999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1396075" y="7846975"/>
            <a:ext cx="16644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A86E8"/>
                </a:solidFill>
              </a:rPr>
              <a:t>Food Delivery Service</a:t>
            </a:r>
            <a:endParaRPr sz="900">
              <a:solidFill>
                <a:srgbClr val="999999"/>
              </a:solidFill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2013" y="309425"/>
            <a:ext cx="449630" cy="29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75" y="9940625"/>
            <a:ext cx="7772400" cy="117600"/>
          </a:xfrm>
          <a:prstGeom prst="rect">
            <a:avLst/>
          </a:prstGeom>
          <a:gradFill>
            <a:gsLst>
              <a:gs pos="0">
                <a:srgbClr val="21A8B0"/>
              </a:gs>
              <a:gs pos="100000">
                <a:srgbClr val="0A004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732200" y="8924825"/>
            <a:ext cx="4216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Create a Facebook or Instagram Business Account</a:t>
            </a:r>
            <a:endParaRPr sz="9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734450" y="8924825"/>
            <a:ext cx="2707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 sz="900">
              <a:solidFill>
                <a:srgbClr val="0A004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 title="FSM.V3.C1.M2.L2.A6.S16-3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3075" y="722850"/>
            <a:ext cx="4406401" cy="86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2145947" y="2928450"/>
            <a:ext cx="2557500" cy="13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Your Company Name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999999"/>
                </a:solidFill>
              </a:rPr>
              <a:t>Business Category</a:t>
            </a:r>
            <a:endParaRPr b="1" sz="9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Your Business Description (150 characters)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86E8"/>
                </a:solidFill>
              </a:rPr>
              <a:t>www.yourwebsite.com</a:t>
            </a:r>
            <a:endParaRPr sz="9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A86E8"/>
                </a:solidFill>
              </a:rPr>
              <a:t>Your Location</a:t>
            </a:r>
            <a:endParaRPr sz="900">
              <a:solidFill>
                <a:srgbClr val="4A86E8"/>
              </a:solidFill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2040538" y="5436056"/>
            <a:ext cx="1200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Your First Post (Your business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Image)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3036137" y="1660430"/>
            <a:ext cx="1700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y</a:t>
            </a:r>
            <a:r>
              <a:rPr b="1" lang="en" sz="1100">
                <a:solidFill>
                  <a:schemeClr val="dk1"/>
                </a:solidFill>
              </a:rPr>
              <a:t>our_company_name</a:t>
            </a:r>
            <a:endParaRPr sz="1200">
              <a:solidFill>
                <a:srgbClr val="4A86E8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2145947" y="1992709"/>
            <a:ext cx="865800" cy="8553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5188336" y="8293801"/>
            <a:ext cx="264300" cy="2610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2013" y="309425"/>
            <a:ext cx="449630" cy="299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/>
          <p:nvPr/>
        </p:nvSpPr>
        <p:spPr>
          <a:xfrm>
            <a:off x="75" y="9940625"/>
            <a:ext cx="7772400" cy="117600"/>
          </a:xfrm>
          <a:prstGeom prst="rect">
            <a:avLst/>
          </a:prstGeom>
          <a:gradFill>
            <a:gsLst>
              <a:gs pos="0">
                <a:srgbClr val="21A8B0"/>
              </a:gs>
              <a:gs pos="100000">
                <a:srgbClr val="0A004A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732200" y="8924825"/>
            <a:ext cx="4216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Create a Facebook or Instagram Business Account</a:t>
            </a:r>
            <a:endParaRPr sz="900">
              <a:solidFill>
                <a:srgbClr val="0A004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4734450" y="8924825"/>
            <a:ext cx="2707200" cy="86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A004A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 sz="900">
              <a:solidFill>
                <a:srgbClr val="0A004A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