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1"/>
  </p:notesMasterIdLst>
  <p:sldIdLst>
    <p:sldId id="256" r:id="rId2"/>
    <p:sldId id="278" r:id="rId3"/>
    <p:sldId id="257" r:id="rId4"/>
    <p:sldId id="266" r:id="rId5"/>
    <p:sldId id="258" r:id="rId6"/>
    <p:sldId id="260" r:id="rId7"/>
    <p:sldId id="268" r:id="rId8"/>
    <p:sldId id="269" r:id="rId9"/>
    <p:sldId id="270" r:id="rId10"/>
    <p:sldId id="271" r:id="rId11"/>
    <p:sldId id="263" r:id="rId12"/>
    <p:sldId id="272" r:id="rId13"/>
    <p:sldId id="273" r:id="rId14"/>
    <p:sldId id="274" r:id="rId15"/>
    <p:sldId id="276" r:id="rId16"/>
    <p:sldId id="275" r:id="rId17"/>
    <p:sldId id="277"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73" d="100"/>
          <a:sy n="73" d="100"/>
        </p:scale>
        <p:origin x="124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14.05.2020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8</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10</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18</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5/14/2020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5/14/2020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5/14/2020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5/14/2020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5/14/2020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Capstone Project - The Battle of </a:t>
            </a:r>
            <a:r>
              <a:rPr lang="en-GB" dirty="0" err="1"/>
              <a:t>Neighborhoods</a:t>
            </a:r>
            <a:r>
              <a:rPr lang="en-GB" dirty="0"/>
              <a:t> (Week 1)</a:t>
            </a:r>
            <a:br>
              <a:rPr lang="en-GB" dirty="0"/>
            </a:br>
            <a:endParaRPr lang="en-US" dirty="0"/>
          </a:p>
        </p:txBody>
      </p:sp>
      <p:sp>
        <p:nvSpPr>
          <p:cNvPr id="3" name="Subtitle 2"/>
          <p:cNvSpPr>
            <a:spLocks noGrp="1"/>
          </p:cNvSpPr>
          <p:nvPr>
            <p:ph type="subTitle" idx="1"/>
          </p:nvPr>
        </p:nvSpPr>
        <p:spPr/>
        <p:txBody>
          <a:bodyPr>
            <a:normAutofit/>
          </a:bodyPr>
          <a:lstStyle/>
          <a:p>
            <a:r>
              <a:rPr lang="en-US" sz="2400" b="1" dirty="0" err="1"/>
              <a:t>BY:Somesh</a:t>
            </a:r>
            <a:r>
              <a:rPr lang="en-US" sz="2400" b="1" dirty="0"/>
              <a:t> Pandey</a:t>
            </a:r>
            <a:endParaRPr lang="en-US" sz="2400" dirty="0"/>
          </a:p>
        </p:txBody>
      </p:sp>
    </p:spTree>
    <p:extLst>
      <p:ext uri="{BB962C8B-B14F-4D97-AF65-F5344CB8AC3E}">
        <p14:creationId xmlns:p14="http://schemas.microsoft.com/office/powerpoint/2010/main" val="138715611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6" name="Picture 5">
            <a:extLst>
              <a:ext uri="{FF2B5EF4-FFF2-40B4-BE49-F238E27FC236}">
                <a16:creationId xmlns:a16="http://schemas.microsoft.com/office/drawing/2014/main" id="{652CD035-3E14-4858-B3A9-A7A33ECDB79F}"/>
              </a:ext>
            </a:extLst>
          </p:cNvPr>
          <p:cNvPicPr>
            <a:picLocks noChangeAspect="1"/>
          </p:cNvPicPr>
          <p:nvPr/>
        </p:nvPicPr>
        <p:blipFill>
          <a:blip r:embed="rId3"/>
          <a:stretch>
            <a:fillRect/>
          </a:stretch>
        </p:blipFill>
        <p:spPr>
          <a:xfrm>
            <a:off x="666823" y="3519159"/>
            <a:ext cx="11353800" cy="2711824"/>
          </a:xfrm>
          <a:prstGeom prst="rect">
            <a:avLst/>
          </a:prstGeom>
        </p:spPr>
      </p:pic>
    </p:spTree>
    <p:extLst>
      <p:ext uri="{BB962C8B-B14F-4D97-AF65-F5344CB8AC3E}">
        <p14:creationId xmlns:p14="http://schemas.microsoft.com/office/powerpoint/2010/main" val="4018913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6" name="Picture 5">
            <a:extLst>
              <a:ext uri="{FF2B5EF4-FFF2-40B4-BE49-F238E27FC236}">
                <a16:creationId xmlns:a16="http://schemas.microsoft.com/office/drawing/2014/main" id="{00718AF9-50F5-43E2-B66C-79DAA5D73BDA}"/>
              </a:ext>
            </a:extLst>
          </p:cNvPr>
          <p:cNvPicPr>
            <a:picLocks noChangeAspect="1"/>
          </p:cNvPicPr>
          <p:nvPr/>
        </p:nvPicPr>
        <p:blipFill>
          <a:blip r:embed="rId2"/>
          <a:stretch>
            <a:fillRect/>
          </a:stretch>
        </p:blipFill>
        <p:spPr>
          <a:xfrm>
            <a:off x="904344" y="3304904"/>
            <a:ext cx="10512598" cy="3174273"/>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6" name="Picture 5">
            <a:extLst>
              <a:ext uri="{FF2B5EF4-FFF2-40B4-BE49-F238E27FC236}">
                <a16:creationId xmlns:a16="http://schemas.microsoft.com/office/drawing/2014/main" id="{1BA94EA7-100A-42F8-96D1-1F2D957A30BB}"/>
              </a:ext>
            </a:extLst>
          </p:cNvPr>
          <p:cNvPicPr>
            <a:picLocks noChangeAspect="1"/>
          </p:cNvPicPr>
          <p:nvPr/>
        </p:nvPicPr>
        <p:blipFill>
          <a:blip r:embed="rId2"/>
          <a:stretch>
            <a:fillRect/>
          </a:stretch>
        </p:blipFill>
        <p:spPr>
          <a:xfrm>
            <a:off x="342900" y="3096033"/>
            <a:ext cx="11506200" cy="3095625"/>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a:t>2</a:t>
            </a:r>
          </a:p>
          <a:p>
            <a:endParaRPr lang="en-US" dirty="0"/>
          </a:p>
          <a:p>
            <a:endParaRPr lang="tr-TR" dirty="0"/>
          </a:p>
        </p:txBody>
      </p:sp>
      <p:pic>
        <p:nvPicPr>
          <p:cNvPr id="6" name="Picture 5">
            <a:extLst>
              <a:ext uri="{FF2B5EF4-FFF2-40B4-BE49-F238E27FC236}">
                <a16:creationId xmlns:a16="http://schemas.microsoft.com/office/drawing/2014/main" id="{06065788-A8E1-4FF3-9D8B-0EDA8F1B9C68}"/>
              </a:ext>
            </a:extLst>
          </p:cNvPr>
          <p:cNvPicPr>
            <a:picLocks noChangeAspect="1"/>
          </p:cNvPicPr>
          <p:nvPr/>
        </p:nvPicPr>
        <p:blipFill>
          <a:blip r:embed="rId2"/>
          <a:stretch>
            <a:fillRect/>
          </a:stretch>
        </p:blipFill>
        <p:spPr>
          <a:xfrm>
            <a:off x="319087" y="3428999"/>
            <a:ext cx="11553825" cy="204433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6" name="Picture 5">
            <a:extLst>
              <a:ext uri="{FF2B5EF4-FFF2-40B4-BE49-F238E27FC236}">
                <a16:creationId xmlns:a16="http://schemas.microsoft.com/office/drawing/2014/main" id="{DA35A908-876B-417A-B41A-B3E4994AACAC}"/>
              </a:ext>
            </a:extLst>
          </p:cNvPr>
          <p:cNvPicPr>
            <a:picLocks noChangeAspect="1"/>
          </p:cNvPicPr>
          <p:nvPr/>
        </p:nvPicPr>
        <p:blipFill>
          <a:blip r:embed="rId2"/>
          <a:stretch>
            <a:fillRect/>
          </a:stretch>
        </p:blipFill>
        <p:spPr>
          <a:xfrm>
            <a:off x="404539" y="3107735"/>
            <a:ext cx="11591925" cy="3228975"/>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20649"/>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6" name="Picture 5">
            <a:extLst>
              <a:ext uri="{FF2B5EF4-FFF2-40B4-BE49-F238E27FC236}">
                <a16:creationId xmlns:a16="http://schemas.microsoft.com/office/drawing/2014/main" id="{A85892E6-1750-4528-9137-FCB9B77DDD0F}"/>
              </a:ext>
            </a:extLst>
          </p:cNvPr>
          <p:cNvPicPr>
            <a:picLocks noChangeAspect="1"/>
          </p:cNvPicPr>
          <p:nvPr/>
        </p:nvPicPr>
        <p:blipFill>
          <a:blip r:embed="rId2"/>
          <a:stretch>
            <a:fillRect/>
          </a:stretch>
        </p:blipFill>
        <p:spPr>
          <a:xfrm>
            <a:off x="339634" y="3026868"/>
            <a:ext cx="11168743" cy="3312332"/>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7" name="Picture 6">
            <a:extLst>
              <a:ext uri="{FF2B5EF4-FFF2-40B4-BE49-F238E27FC236}">
                <a16:creationId xmlns:a16="http://schemas.microsoft.com/office/drawing/2014/main" id="{D3F8E141-E0BC-49B1-80BD-1908155CA6B1}"/>
              </a:ext>
            </a:extLst>
          </p:cNvPr>
          <p:cNvPicPr>
            <a:picLocks noChangeAspect="1"/>
          </p:cNvPicPr>
          <p:nvPr/>
        </p:nvPicPr>
        <p:blipFill>
          <a:blip r:embed="rId2"/>
          <a:stretch>
            <a:fillRect/>
          </a:stretch>
        </p:blipFill>
        <p:spPr>
          <a:xfrm>
            <a:off x="1458370" y="2510973"/>
            <a:ext cx="8457996" cy="4085770"/>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35566"/>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a:latin typeface="Times New Roman" panose="02020603050405020304" pitchFamily="18" charset="0"/>
                <a:ea typeface="Times New Roman" panose="02020603050405020304" pitchFamily="18" charset="0"/>
              </a:rPr>
              <a:t>Upper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a:solidFill>
                  <a:srgbClr val="000000"/>
                </a:solidFill>
                <a:latin typeface="Times New Roman" panose="02020603050405020304" pitchFamily="18" charset="0"/>
                <a:ea typeface="Times New Roman" panose="02020603050405020304" pitchFamily="18" charset="0"/>
              </a:rPr>
              <a:t>Morningside 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52A2739C-18DA-4197-A4BB-A6406E918851}"/>
              </a:ext>
            </a:extLst>
          </p:cNvPr>
          <p:cNvPicPr>
            <a:picLocks noChangeAspect="1"/>
          </p:cNvPicPr>
          <p:nvPr/>
        </p:nvPicPr>
        <p:blipFill>
          <a:blip r:embed="rId2"/>
          <a:stretch>
            <a:fillRect/>
          </a:stretch>
        </p:blipFill>
        <p:spPr>
          <a:xfrm>
            <a:off x="2430371" y="2546440"/>
            <a:ext cx="4352925" cy="3802108"/>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developed into a fully pledged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2DABDD-8EA7-42D0-9BF9-F18BFE04A431}"/>
              </a:ext>
            </a:extLst>
          </p:cNvPr>
          <p:cNvSpPr txBox="1"/>
          <p:nvPr/>
        </p:nvSpPr>
        <p:spPr>
          <a:xfrm>
            <a:off x="2834640" y="2834640"/>
            <a:ext cx="7628708" cy="3046988"/>
          </a:xfrm>
          <a:prstGeom prst="rect">
            <a:avLst/>
          </a:prstGeom>
          <a:noFill/>
        </p:spPr>
        <p:txBody>
          <a:bodyPr wrap="square">
            <a:spAutoFit/>
          </a:bodyPr>
          <a:lstStyle/>
          <a:p>
            <a:r>
              <a:rPr lang="en-US" sz="4800" dirty="0"/>
              <a:t>Selecting the best location to open an </a:t>
            </a:r>
            <a:r>
              <a:rPr lang="tr-TR" sz="4800" dirty="0"/>
              <a:t>SUSHI BAR IN Manhattan, New York</a:t>
            </a:r>
            <a:endParaRPr lang="en-US" sz="4800" dirty="0"/>
          </a:p>
        </p:txBody>
      </p:sp>
    </p:spTree>
    <p:extLst>
      <p:ext uri="{BB962C8B-B14F-4D97-AF65-F5344CB8AC3E}">
        <p14:creationId xmlns:p14="http://schemas.microsoft.com/office/powerpoint/2010/main" val="267168356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excellent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925674" y="2415241"/>
            <a:ext cx="10396070" cy="2385359"/>
          </a:xfrm>
        </p:spPr>
        <p:txBody>
          <a:bodyPr/>
          <a:lstStyle/>
          <a:p>
            <a:r>
              <a:rPr lang="en-US" dirty="0"/>
              <a:t>To identify the characteristics of our competitors' venues in </a:t>
            </a:r>
            <a:r>
              <a:rPr lang="tr-TR" dirty="0"/>
              <a:t>Manhattan</a:t>
            </a:r>
            <a:r>
              <a:rPr lang="en-US" dirty="0"/>
              <a:t>, we would first need to find out the number of </a:t>
            </a:r>
            <a:r>
              <a:rPr lang="tr-TR" dirty="0" err="1"/>
              <a:t>sushi</a:t>
            </a:r>
            <a:r>
              <a:rPr lang="tr-TR" dirty="0"/>
              <a:t> </a:t>
            </a:r>
            <a:r>
              <a:rPr lang="tr-TR" dirty="0" err="1"/>
              <a:t>bars</a:t>
            </a:r>
            <a:r>
              <a:rPr lang="tr-TR" dirty="0"/>
              <a:t> in Manhattan </a:t>
            </a:r>
            <a:r>
              <a:rPr lang="en-US" dirty="0"/>
              <a:t>currently and their location.</a:t>
            </a:r>
          </a:p>
          <a:p>
            <a:r>
              <a:rPr lang="en-US" dirty="0"/>
              <a:t>We then used Google Map API to find their geographic coordinates based on their postal code addresses.</a:t>
            </a:r>
            <a:endParaRPr lang="tr-TR" dirty="0"/>
          </a:p>
          <a:p>
            <a:r>
              <a:rPr lang="tr-TR" dirty="0"/>
              <a:t>In Manhattan, there is 1</a:t>
            </a:r>
            <a:r>
              <a:rPr lang="en-IN" dirty="0"/>
              <a:t>082</a:t>
            </a:r>
            <a:r>
              <a:rPr lang="tr-TR" dirty="0"/>
              <a:t> sushi bars are currently operating. </a:t>
            </a:r>
            <a:endParaRPr lang="en-IN" dirty="0"/>
          </a:p>
          <a:p>
            <a:endParaRPr lang="en-IN" dirty="0"/>
          </a:p>
          <a:p>
            <a:pPr marL="0" indent="0">
              <a:buNone/>
            </a:pPr>
            <a:endParaRPr lang="tr-TR" dirty="0"/>
          </a:p>
          <a:p>
            <a:pPr marL="0" indent="0">
              <a:buNone/>
            </a:pPr>
            <a:endParaRPr lang="tr-TR" dirty="0"/>
          </a:p>
          <a:p>
            <a:pPr marL="0" indent="0">
              <a:buNone/>
            </a:pPr>
            <a:endParaRPr lang="en-US" dirty="0"/>
          </a:p>
        </p:txBody>
      </p:sp>
      <p:pic>
        <p:nvPicPr>
          <p:cNvPr id="6" name="Picture 5">
            <a:extLst>
              <a:ext uri="{FF2B5EF4-FFF2-40B4-BE49-F238E27FC236}">
                <a16:creationId xmlns:a16="http://schemas.microsoft.com/office/drawing/2014/main" id="{89C52F21-EE6D-490E-BBB7-87478B37A9F4}"/>
              </a:ext>
            </a:extLst>
          </p:cNvPr>
          <p:cNvPicPr>
            <a:picLocks noChangeAspect="1"/>
          </p:cNvPicPr>
          <p:nvPr/>
        </p:nvPicPr>
        <p:blipFill>
          <a:blip r:embed="rId3"/>
          <a:stretch>
            <a:fillRect/>
          </a:stretch>
        </p:blipFill>
        <p:spPr>
          <a:xfrm>
            <a:off x="1910443" y="4429125"/>
            <a:ext cx="2362200" cy="1106084"/>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lstStyle/>
          <a:p>
            <a:r>
              <a:rPr lang="en-US" dirty="0"/>
              <a:t>Next, we also used Google Map API to find their geographic coordinates of the 5 locations shortlisted for our </a:t>
            </a:r>
            <a:r>
              <a:rPr lang="tr-TR" dirty="0"/>
              <a:t>sushi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5" name="Picture 4">
            <a:extLst>
              <a:ext uri="{FF2B5EF4-FFF2-40B4-BE49-F238E27FC236}">
                <a16:creationId xmlns:a16="http://schemas.microsoft.com/office/drawing/2014/main" id="{4E2D5790-0E4D-4FB9-9AD9-56F1618410ED}"/>
              </a:ext>
            </a:extLst>
          </p:cNvPr>
          <p:cNvPicPr>
            <a:picLocks noChangeAspect="1"/>
          </p:cNvPicPr>
          <p:nvPr/>
        </p:nvPicPr>
        <p:blipFill>
          <a:blip r:embed="rId3"/>
          <a:stretch>
            <a:fillRect/>
          </a:stretch>
        </p:blipFill>
        <p:spPr>
          <a:xfrm>
            <a:off x="1916430" y="3215640"/>
            <a:ext cx="7810500" cy="2427514"/>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a:t>A</a:t>
            </a:r>
            <a:r>
              <a:rPr lang="en-US" dirty="0" err="1"/>
              <a:t>ddresses</a:t>
            </a:r>
            <a:r>
              <a:rPr lang="tr-TR" dirty="0"/>
              <a:t> are converted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Manhattan, New York. </a:t>
            </a:r>
            <a:endParaRPr lang="tr-TR" dirty="0"/>
          </a:p>
          <a:p>
            <a:r>
              <a:rPr lang="en-US" dirty="0"/>
              <a:t>After that, explore function to get sushi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sp>
        <p:nvSpPr>
          <p:cNvPr id="6" name="Rectangle 5"/>
          <p:cNvSpPr/>
          <p:nvPr/>
        </p:nvSpPr>
        <p:spPr>
          <a:xfrm>
            <a:off x="8904848" y="2841674"/>
            <a:ext cx="3080825" cy="369332"/>
          </a:xfrm>
          <a:prstGeom prst="rect">
            <a:avLst/>
          </a:prstGeom>
        </p:spPr>
        <p:txBody>
          <a:bodyPr wrap="square">
            <a:spAutoFit/>
          </a:bodyPr>
          <a:lstStyle/>
          <a:p>
            <a:r>
              <a:rPr lang="tr-TR" dirty="0" err="1"/>
              <a:t>Sushi</a:t>
            </a:r>
            <a:r>
              <a:rPr lang="tr-TR" dirty="0"/>
              <a:t> </a:t>
            </a:r>
            <a:r>
              <a:rPr lang="tr-TR" dirty="0" err="1"/>
              <a:t>bars</a:t>
            </a:r>
            <a:r>
              <a:rPr lang="tr-TR" dirty="0"/>
              <a:t> in Manhattan</a:t>
            </a:r>
          </a:p>
        </p:txBody>
      </p:sp>
      <p:pic>
        <p:nvPicPr>
          <p:cNvPr id="8" name="Picture 7">
            <a:extLst>
              <a:ext uri="{FF2B5EF4-FFF2-40B4-BE49-F238E27FC236}">
                <a16:creationId xmlns:a16="http://schemas.microsoft.com/office/drawing/2014/main" id="{C5DC9D61-D208-46DF-80B2-2640C6942C32}"/>
              </a:ext>
            </a:extLst>
          </p:cNvPr>
          <p:cNvPicPr>
            <a:picLocks noChangeAspect="1"/>
          </p:cNvPicPr>
          <p:nvPr/>
        </p:nvPicPr>
        <p:blipFill>
          <a:blip r:embed="rId2"/>
          <a:stretch>
            <a:fillRect/>
          </a:stretch>
        </p:blipFill>
        <p:spPr>
          <a:xfrm>
            <a:off x="1154953" y="2416084"/>
            <a:ext cx="6766152" cy="3906339"/>
          </a:xfrm>
          <a:prstGeom prst="rect">
            <a:avLst/>
          </a:prstGeom>
        </p:spPr>
      </p:pic>
    </p:spTree>
    <p:extLst>
      <p:ext uri="{BB962C8B-B14F-4D97-AF65-F5344CB8AC3E}">
        <p14:creationId xmlns:p14="http://schemas.microsoft.com/office/powerpoint/2010/main" val="567480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themeOverride>
</file>

<file path=ppt/theme/themeOverride2.xml><?xml version="1.0" encoding="utf-8"?>
<a:themeOverride xmlns:a="http://schemas.openxmlformats.org/drawingml/2006/main">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themeOverride>
</file>

<file path=docProps/app.xml><?xml version="1.0" encoding="utf-8"?>
<Properties xmlns="http://schemas.openxmlformats.org/officeDocument/2006/extended-properties" xmlns:vt="http://schemas.openxmlformats.org/officeDocument/2006/docPropsVTypes">
  <Template/>
  <TotalTime>340</TotalTime>
  <Words>634</Words>
  <Application>Microsoft Office PowerPoint</Application>
  <PresentationFormat>Widescreen</PresentationFormat>
  <Paragraphs>57</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Times New Roman</vt:lpstr>
      <vt:lpstr>Wingdings 3</vt:lpstr>
      <vt:lpstr>Ion Boardroom</vt:lpstr>
      <vt:lpstr>Capstone Project - The Battle of Neighborhoods (Week 1) </vt:lpstr>
      <vt:lpstr>PowerPoint Presentation</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Somesh Pandey</cp:lastModifiedBy>
  <cp:revision>28</cp:revision>
  <dcterms:created xsi:type="dcterms:W3CDTF">2019-01-13T13:58:47Z</dcterms:created>
  <dcterms:modified xsi:type="dcterms:W3CDTF">2020-05-14T12:34:03Z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