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700184" y="1020262"/>
            <a:ext cx="58074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6897625" y="4649962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579634" y="2530108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311843" y="593638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626321" y="1004903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96310" y="1493167"/>
            <a:ext cx="75899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71658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271583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1546025" y="1526193"/>
            <a:ext cx="58326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b="1" sz="4800"/>
            </a:lvl1pPr>
            <a:lvl2pPr lvl="1" rtl="0">
              <a:spcBef>
                <a:spcPts val="0"/>
              </a:spcBef>
              <a:buSzPct val="100000"/>
              <a:defRPr b="1" sz="4800"/>
            </a:lvl2pPr>
            <a:lvl3pPr lvl="2" rtl="0">
              <a:spcBef>
                <a:spcPts val="0"/>
              </a:spcBef>
              <a:buSzPct val="100000"/>
              <a:defRPr b="1" sz="4800"/>
            </a:lvl3pPr>
            <a:lvl4pPr lvl="3" rtl="0">
              <a:spcBef>
                <a:spcPts val="0"/>
              </a:spcBef>
              <a:buSzPct val="100000"/>
              <a:defRPr b="1" sz="4800"/>
            </a:lvl4pPr>
            <a:lvl5pPr lvl="4" rtl="0">
              <a:spcBef>
                <a:spcPts val="0"/>
              </a:spcBef>
              <a:buSzPct val="100000"/>
              <a:defRPr b="1" sz="4800"/>
            </a:lvl5pPr>
            <a:lvl6pPr lvl="5" rtl="0">
              <a:spcBef>
                <a:spcPts val="0"/>
              </a:spcBef>
              <a:buSzPct val="100000"/>
              <a:defRPr b="1" sz="4800"/>
            </a:lvl6pPr>
            <a:lvl7pPr lvl="6" rtl="0">
              <a:spcBef>
                <a:spcPts val="0"/>
              </a:spcBef>
              <a:buSzPct val="100000"/>
              <a:defRPr b="1" sz="4800"/>
            </a:lvl7pPr>
            <a:lvl8pPr lvl="7" rtl="0">
              <a:spcBef>
                <a:spcPts val="0"/>
              </a:spcBef>
              <a:buSzPct val="100000"/>
              <a:defRPr b="1" sz="4800"/>
            </a:lvl8pPr>
            <a:lvl9pPr lvl="8" rtl="0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1546025" y="2782911"/>
            <a:ext cx="58326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74" name="Shape 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684908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1pPr>
            <a:lvl2pPr lvl="1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2pPr>
            <a:lvl3pPr lvl="2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3pPr>
            <a:lvl4pPr lvl="3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4pPr>
            <a:lvl5pPr lvl="4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5pPr>
            <a:lvl6pPr lvl="5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6pPr>
            <a:lvl7pPr lvl="6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7pPr>
            <a:lvl8pPr lvl="7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8pPr>
            <a:lvl9pPr lvl="8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9pPr>
          </a:lstStyle>
          <a:p/>
        </p:txBody>
      </p:sp>
      <p:grpSp>
        <p:nvGrpSpPr>
          <p:cNvPr id="76" name="Shape 76"/>
          <p:cNvGrpSpPr/>
          <p:nvPr/>
        </p:nvGrpSpPr>
        <p:grpSpPr>
          <a:xfrm>
            <a:off x="3593400" y="805713"/>
            <a:ext cx="1957200" cy="819900"/>
            <a:chOff x="3593400" y="1760084"/>
            <a:chExt cx="1957200" cy="1093200"/>
          </a:xfrm>
        </p:grpSpPr>
        <p:sp>
          <p:nvSpPr>
            <p:cNvPr id="77" name="Shape 77"/>
            <p:cNvSpPr txBox="1"/>
            <p:nvPr/>
          </p:nvSpPr>
          <p:spPr>
            <a:xfrm>
              <a:off x="3593400" y="1872096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ca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78" name="Shape 78"/>
            <p:cNvSpPr/>
            <p:nvPr/>
          </p:nvSpPr>
          <p:spPr>
            <a:xfrm>
              <a:off x="4025400" y="1760084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" name="Shape 80"/>
          <p:cNvCxnSpPr>
            <a:endCxn id="78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" name="Shape 81"/>
          <p:cNvCxnSpPr/>
          <p:nvPr/>
        </p:nvCxnSpPr>
        <p:spPr>
          <a:xfrm rot="10800000">
            <a:off x="4114800" y="202413"/>
            <a:ext cx="457200" cy="603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/>
          <p:nvPr/>
        </p:nvCxnSpPr>
        <p:spPr>
          <a:xfrm flipH="1" rot="10800000">
            <a:off x="4749075" y="564918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600"/>
            </a:lvl1pPr>
            <a:lvl2pPr lvl="1" rtl="0">
              <a:spcBef>
                <a:spcPts val="0"/>
              </a:spcBef>
              <a:buSzPct val="100000"/>
              <a:defRPr sz="2600"/>
            </a:lvl2pPr>
            <a:lvl3pPr lvl="2" rtl="0">
              <a:spcBef>
                <a:spcPts val="0"/>
              </a:spcBef>
              <a:buSzPct val="100000"/>
              <a:defRPr sz="2600"/>
            </a:lvl3pPr>
            <a:lvl4pPr lvl="3" rtl="0">
              <a:spcBef>
                <a:spcPts val="0"/>
              </a:spcBef>
              <a:buSzPct val="100000"/>
              <a:defRPr sz="2600"/>
            </a:lvl4pPr>
            <a:lvl5pPr lvl="4" rtl="0">
              <a:spcBef>
                <a:spcPts val="0"/>
              </a:spcBef>
              <a:buSzPct val="100000"/>
              <a:defRPr sz="2600"/>
            </a:lvl5pPr>
            <a:lvl6pPr lvl="5" rtl="0">
              <a:spcBef>
                <a:spcPts val="0"/>
              </a:spcBef>
              <a:buSzPct val="100000"/>
              <a:defRPr sz="2600"/>
            </a:lvl6pPr>
            <a:lvl7pPr lvl="6" rtl="0">
              <a:spcBef>
                <a:spcPts val="0"/>
              </a:spcBef>
              <a:buSzPct val="100000"/>
              <a:defRPr sz="2600"/>
            </a:lvl7pPr>
            <a:lvl8pPr lvl="7" rtl="0">
              <a:spcBef>
                <a:spcPts val="0"/>
              </a:spcBef>
              <a:buSzPct val="100000"/>
              <a:defRPr sz="2600"/>
            </a:lvl8pPr>
            <a:lvl9pPr lvl="8" rtl="0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682658" y="1200150"/>
            <a:ext cx="36753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600"/>
            </a:lvl1pPr>
            <a:lvl2pPr lvl="1" rtl="0">
              <a:spcBef>
                <a:spcPts val="0"/>
              </a:spcBef>
              <a:buSzPct val="100000"/>
              <a:defRPr sz="2600"/>
            </a:lvl2pPr>
            <a:lvl3pPr lvl="2" rtl="0">
              <a:spcBef>
                <a:spcPts val="0"/>
              </a:spcBef>
              <a:buSzPct val="100000"/>
              <a:defRPr sz="2600"/>
            </a:lvl3pPr>
            <a:lvl4pPr lvl="3" rtl="0">
              <a:spcBef>
                <a:spcPts val="0"/>
              </a:spcBef>
              <a:buSzPct val="100000"/>
              <a:defRPr sz="2600"/>
            </a:lvl4pPr>
            <a:lvl5pPr lvl="4" rtl="0">
              <a:spcBef>
                <a:spcPts val="0"/>
              </a:spcBef>
              <a:buSzPct val="100000"/>
              <a:defRPr sz="2600"/>
            </a:lvl5pPr>
            <a:lvl6pPr lvl="5" rtl="0">
              <a:spcBef>
                <a:spcPts val="0"/>
              </a:spcBef>
              <a:buSzPct val="100000"/>
              <a:defRPr sz="2600"/>
            </a:lvl6pPr>
            <a:lvl7pPr lvl="6" rtl="0">
              <a:spcBef>
                <a:spcPts val="0"/>
              </a:spcBef>
              <a:buSzPct val="100000"/>
              <a:defRPr sz="2600"/>
            </a:lvl7pPr>
            <a:lvl8pPr lvl="7" rtl="0">
              <a:spcBef>
                <a:spcPts val="0"/>
              </a:spcBef>
              <a:buSzPct val="100000"/>
              <a:defRPr sz="2600"/>
            </a:lvl8pPr>
            <a:lvl9pPr lvl="8" rtl="0">
              <a:spcBef>
                <a:spcPts val="0"/>
              </a:spcBef>
              <a:buSzPct val="100000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3329991" y="1200150"/>
            <a:ext cx="24198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5873833" y="1200150"/>
            <a:ext cx="24198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4055342"/>
            <a:ext cx="8229600" cy="36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mplete patter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c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21.png"/><Relationship Id="rId13" Type="http://schemas.openxmlformats.org/officeDocument/2006/relationships/image" Target="../media/image25.gif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5" Type="http://schemas.openxmlformats.org/officeDocument/2006/relationships/image" Target="../media/image26.jpg"/><Relationship Id="rId14" Type="http://schemas.openxmlformats.org/officeDocument/2006/relationships/image" Target="../media/image32.png"/><Relationship Id="rId17" Type="http://schemas.openxmlformats.org/officeDocument/2006/relationships/image" Target="../media/image11.png"/><Relationship Id="rId16" Type="http://schemas.openxmlformats.org/officeDocument/2006/relationships/image" Target="../media/image24.png"/><Relationship Id="rId5" Type="http://schemas.openxmlformats.org/officeDocument/2006/relationships/image" Target="../media/image27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0.jpg"/><Relationship Id="rId5" Type="http://schemas.openxmlformats.org/officeDocument/2006/relationships/image" Target="../media/image28.jpg"/><Relationship Id="rId6" Type="http://schemas.openxmlformats.org/officeDocument/2006/relationships/image" Target="../media/image29.png"/><Relationship Id="rId7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1.png"/><Relationship Id="rId7" Type="http://schemas.openxmlformats.org/officeDocument/2006/relationships/image" Target="../media/image37.png"/><Relationship Id="rId8" Type="http://schemas.openxmlformats.org/officeDocument/2006/relationships/hyperlink" Target="https://github.com/ignasioliver/SOMHackathon17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3192250" y="1832937"/>
            <a:ext cx="37788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e</a:t>
            </a:r>
            <a:r>
              <a:rPr lang="ca"/>
              <a:t>asy</a:t>
            </a:r>
            <a:r>
              <a:rPr lang="ca"/>
              <a:t>r</a:t>
            </a:r>
            <a:r>
              <a:rPr lang="ca"/>
              <a:t>oute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444" y="1909131"/>
            <a:ext cx="1159800" cy="11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type="ctrTitle"/>
          </p:nvPr>
        </p:nvSpPr>
        <p:spPr>
          <a:xfrm>
            <a:off x="2392300" y="2694062"/>
            <a:ext cx="5378700" cy="6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a" sz="1800"/>
              <a:t>de l’aeroport al centre en un clic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ctrTitle"/>
          </p:nvPr>
        </p:nvSpPr>
        <p:spPr>
          <a:xfrm>
            <a:off x="1546025" y="1526193"/>
            <a:ext cx="58326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" type="subTitle"/>
          </p:nvPr>
        </p:nvSpPr>
        <p:spPr>
          <a:xfrm>
            <a:off x="1546025" y="2782911"/>
            <a:ext cx="58326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iapo.png"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14" y="0"/>
            <a:ext cx="898857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ctrTitle"/>
          </p:nvPr>
        </p:nvSpPr>
        <p:spPr>
          <a:xfrm>
            <a:off x="1072073" y="1538725"/>
            <a:ext cx="69270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Demo APP</a:t>
            </a:r>
          </a:p>
        </p:txBody>
      </p:sp>
      <p:sp>
        <p:nvSpPr>
          <p:cNvPr id="223" name="Shape 223"/>
          <p:cNvSpPr txBox="1"/>
          <p:nvPr>
            <p:ph idx="1" type="subTitle"/>
          </p:nvPr>
        </p:nvSpPr>
        <p:spPr>
          <a:xfrm>
            <a:off x="566400" y="2698525"/>
            <a:ext cx="80112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a"/>
              <a:t>Aplicació híbrida Apache Cordova + Framework 7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ca" sz="2400"/>
              <a:t>API Laravel + Aplicació amb R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813" y="4519550"/>
            <a:ext cx="1818862" cy="4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536" y="1816300"/>
            <a:ext cx="3769400" cy="88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ctrTitle"/>
          </p:nvPr>
        </p:nvSpPr>
        <p:spPr>
          <a:xfrm>
            <a:off x="1072073" y="1538725"/>
            <a:ext cx="69270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Demo APP</a:t>
            </a:r>
          </a:p>
        </p:txBody>
      </p:sp>
      <p:sp>
        <p:nvSpPr>
          <p:cNvPr id="231" name="Shape 231"/>
          <p:cNvSpPr txBox="1"/>
          <p:nvPr>
            <p:ph idx="1" type="subTitle"/>
          </p:nvPr>
        </p:nvSpPr>
        <p:spPr>
          <a:xfrm>
            <a:off x="566400" y="2698525"/>
            <a:ext cx="80112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a"/>
              <a:t>Aplicació híbrida Apache Cordova + Framework 7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ca" sz="2400"/>
              <a:t>API Laravel + Aplicació amb R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813" y="4519550"/>
            <a:ext cx="1818862" cy="4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536" y="1816300"/>
            <a:ext cx="3769400" cy="88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Que és                          ?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786150" y="1014412"/>
            <a:ext cx="69279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ca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Planificador / comparador de rutes amb transport públic per anar i tornar  a l’aeroport.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rPr b="1" lang="ca"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 permet?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786150" y="1959837"/>
            <a:ext cx="31794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ca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Comparar rutes fins aeroport:</a:t>
            </a:r>
          </a:p>
          <a:p>
            <a:pPr lvl="0" rtl="0" algn="just">
              <a:spcBef>
                <a:spcPts val="600"/>
              </a:spcBef>
              <a:buNone/>
            </a:pPr>
            <a:r>
              <a:rPr lang="ca" sz="1300">
                <a:latin typeface="Source Sans Pro"/>
                <a:ea typeface="Source Sans Pro"/>
                <a:cs typeface="Source Sans Pro"/>
                <a:sym typeface="Source Sans Pro"/>
              </a:rPr>
              <a:t>Millora l’experiència de l’usuari permeten-lo elegir entre la </a:t>
            </a:r>
            <a:r>
              <a:rPr b="1" lang="ca" sz="1300">
                <a:latin typeface="Source Sans Pro"/>
                <a:ea typeface="Source Sans Pro"/>
                <a:cs typeface="Source Sans Pro"/>
                <a:sym typeface="Source Sans Pro"/>
              </a:rPr>
              <a:t>opció més ràpida</a:t>
            </a:r>
            <a:r>
              <a:rPr lang="ca" sz="1300"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b="1" lang="ca" sz="1300">
                <a:latin typeface="Source Sans Pro"/>
                <a:ea typeface="Source Sans Pro"/>
                <a:cs typeface="Source Sans Pro"/>
                <a:sym typeface="Source Sans Pro"/>
              </a:rPr>
              <a:t> la més econòmica </a:t>
            </a:r>
            <a:r>
              <a:rPr lang="ca" sz="1300">
                <a:latin typeface="Source Sans Pro"/>
                <a:ea typeface="Source Sans Pro"/>
                <a:cs typeface="Source Sans Pro"/>
                <a:sym typeface="Source Sans Pro"/>
              </a:rPr>
              <a:t>o</a:t>
            </a:r>
            <a:r>
              <a:rPr b="1" lang="ca" sz="1300">
                <a:latin typeface="Source Sans Pro"/>
                <a:ea typeface="Source Sans Pro"/>
                <a:cs typeface="Source Sans Pro"/>
                <a:sym typeface="Source Sans Pro"/>
              </a:rPr>
              <a:t> amb els millors serveis.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3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4395750" y="1959861"/>
            <a:ext cx="3318300" cy="318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600"/>
              </a:spcBef>
              <a:buNone/>
            </a:pPr>
            <a:r>
              <a:rPr b="1" lang="ca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Comprar tiquets transport públic online:</a:t>
            </a:r>
          </a:p>
          <a:p>
            <a:pPr lvl="0" rtl="0" algn="just">
              <a:spcBef>
                <a:spcPts val="600"/>
              </a:spcBef>
              <a:buNone/>
            </a:pPr>
            <a:r>
              <a:rPr lang="ca" sz="1300">
                <a:latin typeface="Source Sans Pro"/>
                <a:ea typeface="Source Sans Pro"/>
                <a:cs typeface="Source Sans Pro"/>
                <a:sym typeface="Source Sans Pro"/>
              </a:rPr>
              <a:t>Permet a l’usuari completar la seva experiència </a:t>
            </a:r>
            <a:r>
              <a:rPr b="1" lang="ca" sz="1300">
                <a:latin typeface="Source Sans Pro"/>
                <a:ea typeface="Source Sans Pro"/>
                <a:cs typeface="Source Sans Pro"/>
                <a:sym typeface="Source Sans Pro"/>
              </a:rPr>
              <a:t>adquirint amb antelació els bitllets necessaris a traves de la APP</a:t>
            </a:r>
            <a:r>
              <a:rPr lang="ca" sz="13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 algn="just">
              <a:spcBef>
                <a:spcPts val="600"/>
              </a:spcBef>
              <a:buNone/>
            </a:pPr>
            <a:r>
              <a:rPr b="1" lang="ca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Avis hora sortida del punt inicial:</a:t>
            </a:r>
          </a:p>
          <a:p>
            <a:pPr lvl="0" rtl="0" algn="just">
              <a:spcBef>
                <a:spcPts val="600"/>
              </a:spcBef>
              <a:buNone/>
            </a:pPr>
            <a:r>
              <a:rPr b="1" lang="ca" sz="1300">
                <a:latin typeface="Source Sans Pro"/>
                <a:ea typeface="Source Sans Pro"/>
                <a:cs typeface="Source Sans Pro"/>
                <a:sym typeface="Source Sans Pro"/>
              </a:rPr>
              <a:t>Planificació i avis de la hora en que l’usuari ha d’iniciar ruta</a:t>
            </a:r>
            <a:r>
              <a:rPr lang="ca" sz="1300">
                <a:latin typeface="Source Sans Pro"/>
                <a:ea typeface="Source Sans Pro"/>
                <a:cs typeface="Source Sans Pro"/>
                <a:sym typeface="Source Sans Pro"/>
              </a:rPr>
              <a:t>. Despertador/alarma.</a:t>
            </a:r>
          </a:p>
          <a:p>
            <a:pPr lvl="0" rtl="0" algn="just">
              <a:spcBef>
                <a:spcPts val="600"/>
              </a:spcBef>
              <a:buNone/>
            </a:pPr>
            <a:r>
              <a:rPr b="1" lang="ca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Seguiment ruta amb API Google Maps:</a:t>
            </a:r>
          </a:p>
          <a:p>
            <a:pPr lvl="0" rtl="0" algn="just">
              <a:spcBef>
                <a:spcPts val="600"/>
              </a:spcBef>
              <a:buNone/>
            </a:pPr>
            <a:r>
              <a:rPr lang="ca" sz="1300">
                <a:latin typeface="Source Sans Pro"/>
                <a:ea typeface="Source Sans Pro"/>
                <a:cs typeface="Source Sans Pro"/>
                <a:sym typeface="Source Sans Pro"/>
              </a:rPr>
              <a:t>Completa la experiència </a:t>
            </a:r>
            <a:r>
              <a:rPr b="1" lang="ca" sz="1300">
                <a:latin typeface="Source Sans Pro"/>
                <a:ea typeface="Source Sans Pro"/>
                <a:cs typeface="Source Sans Pro"/>
                <a:sym typeface="Source Sans Pro"/>
              </a:rPr>
              <a:t>orientant l’usuari durant la ruta i passos a seguir</a:t>
            </a:r>
            <a:r>
              <a:rPr lang="ca" sz="1300">
                <a:latin typeface="Source Sans Pro"/>
                <a:ea typeface="Source Sans Pro"/>
                <a:cs typeface="Source Sans Pro"/>
                <a:sym typeface="Source Sans Pro"/>
              </a:rPr>
              <a:t>. GPS.</a:t>
            </a:r>
          </a:p>
          <a:p>
            <a:pPr lvl="0" rtl="0" algn="just">
              <a:spcBef>
                <a:spcPts val="600"/>
              </a:spcBef>
              <a:buNone/>
            </a:pPr>
            <a:r>
              <a:t/>
            </a:r>
            <a:endParaRPr b="1" sz="13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just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3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just">
              <a:spcBef>
                <a:spcPts val="600"/>
              </a:spcBef>
              <a:buNone/>
            </a:pPr>
            <a:r>
              <a:t/>
            </a:r>
            <a:endParaRPr b="1" sz="13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just">
              <a:spcBef>
                <a:spcPts val="600"/>
              </a:spcBef>
              <a:buNone/>
            </a:pPr>
            <a:r>
              <a:t/>
            </a:r>
            <a:endParaRPr sz="13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600" y="537249"/>
            <a:ext cx="1578274" cy="4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088" y="3298274"/>
            <a:ext cx="2133198" cy="184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6813" y="4519550"/>
            <a:ext cx="1818862" cy="4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Que és                          ?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86150" y="1014412"/>
            <a:ext cx="69279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ca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Planificador / comparador de rutes amb transport públic per anar i tornar  a l’aeroport.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rPr b="1" lang="ca"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 permet?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86150" y="2143180"/>
            <a:ext cx="3318300" cy="158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ca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Comparar rutes fins aeroport.</a:t>
            </a:r>
          </a:p>
          <a:p>
            <a:pPr lvl="0" rtl="0" algn="just">
              <a:spcBef>
                <a:spcPts val="600"/>
              </a:spcBef>
              <a:buNone/>
            </a:pPr>
            <a:r>
              <a:rPr b="1" lang="ca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Comprar tiquets transport públic online.</a:t>
            </a:r>
          </a:p>
          <a:p>
            <a:pPr lvl="0" rtl="0" algn="just">
              <a:spcBef>
                <a:spcPts val="600"/>
              </a:spcBef>
              <a:buNone/>
            </a:pPr>
            <a:r>
              <a:rPr b="1" lang="ca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Avis hora sortida del punt inicial.</a:t>
            </a:r>
          </a:p>
          <a:p>
            <a:pPr lvl="0" rtl="0" algn="just">
              <a:spcBef>
                <a:spcPts val="600"/>
              </a:spcBef>
              <a:buNone/>
            </a:pPr>
            <a:r>
              <a:rPr b="1" lang="ca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Seguiment ruta amb API Google Maps.</a:t>
            </a:r>
          </a:p>
          <a:p>
            <a:pPr lvl="0" rtl="0" algn="just">
              <a:spcBef>
                <a:spcPts val="600"/>
              </a:spcBef>
              <a:buNone/>
            </a:pPr>
            <a:r>
              <a:t/>
            </a:r>
            <a:endParaRPr b="1" sz="13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just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3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just">
              <a:spcBef>
                <a:spcPts val="600"/>
              </a:spcBef>
              <a:buNone/>
            </a:pPr>
            <a:r>
              <a:t/>
            </a:r>
            <a:endParaRPr b="1" sz="13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just">
              <a:spcBef>
                <a:spcPts val="600"/>
              </a:spcBef>
              <a:buNone/>
            </a:pPr>
            <a:r>
              <a:t/>
            </a:r>
            <a:endParaRPr sz="13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600" y="537249"/>
            <a:ext cx="1578274" cy="4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975" y="1634224"/>
            <a:ext cx="3507750" cy="30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6813" y="4519550"/>
            <a:ext cx="1818862" cy="4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150" y="134099"/>
            <a:ext cx="2538949" cy="253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00" y="499975"/>
            <a:ext cx="2112500" cy="19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0237" y="422812"/>
            <a:ext cx="1933225" cy="20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2959099" y="2673025"/>
            <a:ext cx="2909400" cy="290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Shape 127"/>
          <p:cNvCxnSpPr/>
          <p:nvPr/>
        </p:nvCxnSpPr>
        <p:spPr>
          <a:xfrm>
            <a:off x="1966575" y="2918575"/>
            <a:ext cx="1315200" cy="1002000"/>
          </a:xfrm>
          <a:prstGeom prst="straightConnector1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" name="Shape 128"/>
          <p:cNvCxnSpPr/>
          <p:nvPr/>
        </p:nvCxnSpPr>
        <p:spPr>
          <a:xfrm flipH="1">
            <a:off x="5887200" y="2805850"/>
            <a:ext cx="1325400" cy="1152300"/>
          </a:xfrm>
          <a:prstGeom prst="straightConnector1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4409150" y="2605425"/>
            <a:ext cx="9300" cy="530100"/>
          </a:xfrm>
          <a:prstGeom prst="straightConnector1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0" name="Shape 130"/>
          <p:cNvSpPr txBox="1"/>
          <p:nvPr/>
        </p:nvSpPr>
        <p:spPr>
          <a:xfrm>
            <a:off x="2695462" y="1033975"/>
            <a:ext cx="6387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a" sz="2400">
                <a:solidFill>
                  <a:srgbClr val="0091EA"/>
                </a:solidFill>
              </a:rPr>
              <a:t>+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716312" y="1033975"/>
            <a:ext cx="6387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a" sz="2400">
                <a:solidFill>
                  <a:srgbClr val="0091EA"/>
                </a:solidFill>
              </a:rPr>
              <a:t>+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6813" y="4519550"/>
            <a:ext cx="1818862" cy="4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516275" y="1538725"/>
            <a:ext cx="79665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4200"/>
              <a:t>Model de negoci</a:t>
            </a:r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807900" y="2698525"/>
            <a:ext cx="75282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a"/>
              <a:t>B2B centrat en l’usuari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813" y="4519550"/>
            <a:ext cx="1818862" cy="4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323" y="1816300"/>
            <a:ext cx="3769400" cy="88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250" y="40799"/>
            <a:ext cx="1498100" cy="14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5773" y="1599399"/>
            <a:ext cx="855049" cy="161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1450" y="3377574"/>
            <a:ext cx="1838490" cy="16156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idx="4294967295" type="title"/>
          </p:nvPr>
        </p:nvSpPr>
        <p:spPr>
          <a:xfrm rot="-5400000">
            <a:off x="8143951" y="577000"/>
            <a:ext cx="1008300" cy="4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ca" sz="1400"/>
              <a:t>Negocis</a:t>
            </a:r>
          </a:p>
        </p:txBody>
      </p:sp>
      <p:sp>
        <p:nvSpPr>
          <p:cNvPr id="149" name="Shape 149"/>
          <p:cNvSpPr txBox="1"/>
          <p:nvPr>
            <p:ph idx="4294967295" type="title"/>
          </p:nvPr>
        </p:nvSpPr>
        <p:spPr>
          <a:xfrm rot="-5400000">
            <a:off x="7738637" y="2161025"/>
            <a:ext cx="1818900" cy="4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ca" sz="1400"/>
              <a:t>Viatgers</a:t>
            </a:r>
          </a:p>
        </p:txBody>
      </p:sp>
      <p:sp>
        <p:nvSpPr>
          <p:cNvPr id="150" name="Shape 150"/>
          <p:cNvSpPr txBox="1"/>
          <p:nvPr>
            <p:ph idx="4294967295" type="title"/>
          </p:nvPr>
        </p:nvSpPr>
        <p:spPr>
          <a:xfrm rot="-5400000">
            <a:off x="7738637" y="3987875"/>
            <a:ext cx="1818900" cy="4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ca" sz="1400"/>
              <a:t>Families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275" y="285700"/>
            <a:ext cx="1498099" cy="291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8375" y="134912"/>
            <a:ext cx="1581750" cy="5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01512" y="728075"/>
            <a:ext cx="1375475" cy="4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2974" y="614399"/>
            <a:ext cx="1229877" cy="52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4294967295" type="title"/>
          </p:nvPr>
        </p:nvSpPr>
        <p:spPr>
          <a:xfrm>
            <a:off x="678274" y="1173700"/>
            <a:ext cx="1838400" cy="4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ca" sz="1400"/>
              <a:t>Comissió 5-15%</a:t>
            </a:r>
          </a:p>
        </p:txBody>
      </p:sp>
      <p:sp>
        <p:nvSpPr>
          <p:cNvPr id="156" name="Shape 156"/>
          <p:cNvSpPr txBox="1"/>
          <p:nvPr>
            <p:ph idx="4294967295" type="title"/>
          </p:nvPr>
        </p:nvSpPr>
        <p:spPr>
          <a:xfrm>
            <a:off x="277325" y="2866350"/>
            <a:ext cx="2640300" cy="4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ca" sz="1400"/>
              <a:t>Publicitat GeoLocalitzada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4124" y="2311374"/>
            <a:ext cx="675188" cy="5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41190" y="2275163"/>
            <a:ext cx="934410" cy="5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05812" y="1778087"/>
            <a:ext cx="1183321" cy="52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idx="4294967295" type="title"/>
          </p:nvPr>
        </p:nvSpPr>
        <p:spPr>
          <a:xfrm>
            <a:off x="277325" y="4415450"/>
            <a:ext cx="2640300" cy="4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ca" sz="1400"/>
              <a:t>B2G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7264" y="3488837"/>
            <a:ext cx="1001289" cy="7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06600" y="4007571"/>
            <a:ext cx="1581750" cy="38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359325" y="3676302"/>
            <a:ext cx="1498100" cy="291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16">
            <a:alphaModFix/>
          </a:blip>
          <a:srcRect b="12282" l="0" r="0" t="13456"/>
          <a:stretch/>
        </p:blipFill>
        <p:spPr>
          <a:xfrm>
            <a:off x="3743324" y="2753200"/>
            <a:ext cx="1657374" cy="92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012899" y="2206852"/>
            <a:ext cx="3118224" cy="72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443812" y="1538725"/>
            <a:ext cx="79665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Dimensions de </a:t>
            </a:r>
          </a:p>
        </p:txBody>
      </p:sp>
      <p:sp>
        <p:nvSpPr>
          <p:cNvPr id="171" name="Shape 171"/>
          <p:cNvSpPr txBox="1"/>
          <p:nvPr>
            <p:ph idx="1" type="subTitle"/>
          </p:nvPr>
        </p:nvSpPr>
        <p:spPr>
          <a:xfrm>
            <a:off x="807900" y="2698525"/>
            <a:ext cx="75282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a"/>
              <a:t>Canviar i millorar hàbits mobilitat viatgers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813" y="4519550"/>
            <a:ext cx="1818862" cy="4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786" y="1816300"/>
            <a:ext cx="3769400" cy="88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813" y="4519550"/>
            <a:ext cx="1818862" cy="4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idx="1" type="body"/>
          </p:nvPr>
        </p:nvSpPr>
        <p:spPr>
          <a:xfrm>
            <a:off x="5151300" y="350450"/>
            <a:ext cx="2934000" cy="70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ca"/>
              <a:t>Reducció CO2 i augment transport compartit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562775" y="350450"/>
            <a:ext cx="2934000" cy="70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ca"/>
              <a:t>Nou canal distribució/comparació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350" y="1501000"/>
            <a:ext cx="1456825" cy="27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9500" y="1725300"/>
            <a:ext cx="1240525" cy="22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2689" y="1799800"/>
            <a:ext cx="2659644" cy="230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5112" y="1663362"/>
            <a:ext cx="2300574" cy="230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type="title"/>
          </p:nvPr>
        </p:nvSpPr>
        <p:spPr>
          <a:xfrm>
            <a:off x="1120312" y="114500"/>
            <a:ext cx="1818900" cy="4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ca" sz="1400"/>
              <a:t>Mobilitat emergent</a:t>
            </a:r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5467949" y="114500"/>
            <a:ext cx="2300700" cy="4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a" sz="1400"/>
              <a:t>Energies renovables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813" y="4519550"/>
            <a:ext cx="1818862" cy="4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>
            <p:ph idx="1" type="body"/>
          </p:nvPr>
        </p:nvSpPr>
        <p:spPr>
          <a:xfrm>
            <a:off x="3105000" y="520650"/>
            <a:ext cx="2934000" cy="70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ca"/>
              <a:t>Recorregut connectat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249075" y="330900"/>
            <a:ext cx="2934000" cy="70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ca"/>
              <a:t>Reviews i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ca"/>
              <a:t>informació real</a:t>
            </a:r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527912" y="94950"/>
            <a:ext cx="2376300" cy="4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a" sz="1400"/>
              <a:t>Economia col·laborativa</a:t>
            </a: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3421649" y="94950"/>
            <a:ext cx="2300700" cy="4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a" sz="1400"/>
              <a:t>Internet de les coses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50" y="2673203"/>
            <a:ext cx="2419800" cy="157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225" y="1382362"/>
            <a:ext cx="2581650" cy="12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3325" y="1534775"/>
            <a:ext cx="2617350" cy="26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idx="1" type="body"/>
          </p:nvPr>
        </p:nvSpPr>
        <p:spPr>
          <a:xfrm>
            <a:off x="6137125" y="501100"/>
            <a:ext cx="2934000" cy="70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ca"/>
              <a:t>GitHub</a:t>
            </a: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6453774" y="75400"/>
            <a:ext cx="2300700" cy="4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a" sz="1400"/>
              <a:t>Tecnologia oberta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4231" y="1487046"/>
            <a:ext cx="2419800" cy="235135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>
            <p:ph type="title"/>
          </p:nvPr>
        </p:nvSpPr>
        <p:spPr>
          <a:xfrm>
            <a:off x="6394225" y="3838400"/>
            <a:ext cx="2419800" cy="4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a" sz="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https://github.com/ignasioliver/SOMHackathon17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1072073" y="1538725"/>
            <a:ext cx="69270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Demo APP</a:t>
            </a:r>
          </a:p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566400" y="2698525"/>
            <a:ext cx="80112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a"/>
              <a:t>Aplicació híbrida Apache Cordova + Framework 7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ca" sz="2400"/>
              <a:t>API Laravel + Aplicació amb R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813" y="4519550"/>
            <a:ext cx="1818862" cy="4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536" y="1816300"/>
            <a:ext cx="3769400" cy="88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