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Karl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Karla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Karla-italic.fntdata"/><Relationship Id="rId23" Type="http://schemas.openxmlformats.org/officeDocument/2006/relationships/font" Target="fonts/Karl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Relationship Id="rId4" Type="http://schemas.openxmlformats.org/officeDocument/2006/relationships/image" Target="../media/image06.png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89225" y="3277325"/>
            <a:ext cx="4567200" cy="118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4A86E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“El </a:t>
            </a:r>
            <a:r>
              <a:rPr i="1" lang="en" sz="1800">
                <a:solidFill>
                  <a:srgbClr val="000000"/>
                </a:solidFill>
              </a:rPr>
              <a:t>Bicing de les motos elèctriques”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25" y="2703575"/>
            <a:ext cx="52292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153050" y="442037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4294967295" type="ctrTitle"/>
          </p:nvPr>
        </p:nvSpPr>
        <p:spPr>
          <a:xfrm>
            <a:off x="91900" y="105949"/>
            <a:ext cx="7772400" cy="8949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Alternatives a eScooting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0" y="1061450"/>
            <a:ext cx="6080525" cy="37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223975" y="1589750"/>
            <a:ext cx="130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Trajecte Estació Mataró fins Mataró Park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ctrTitle"/>
          </p:nvPr>
        </p:nvSpPr>
        <p:spPr>
          <a:xfrm>
            <a:off x="320500" y="182149"/>
            <a:ext cx="7772400" cy="89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Apartat Financer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77050"/>
            <a:ext cx="6123399" cy="39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4294967295" type="ctrTitle"/>
          </p:nvPr>
        </p:nvSpPr>
        <p:spPr>
          <a:xfrm>
            <a:off x="701500" y="182149"/>
            <a:ext cx="7772400" cy="89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Apartat Financer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44900" y="1787925"/>
            <a:ext cx="6365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Punt Mort: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buNone/>
            </a:pPr>
            <a:r>
              <a:rPr b="1" lang="en" sz="4800"/>
              <a:t>163 trajectes/dia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60325" y="409550"/>
            <a:ext cx="5290200" cy="221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Apartat Tècnic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Presentació 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954400" y="1128725"/>
            <a:ext cx="31629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PERE DAUSÀ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41275" y="2340700"/>
            <a:ext cx="53283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ct val="100000"/>
              <a:buFont typeface="Karla"/>
              <a:buChar char="-"/>
            </a:pPr>
            <a:r>
              <a:rPr b="1" lang="en" sz="1800">
                <a:latin typeface="Karla"/>
                <a:ea typeface="Karla"/>
                <a:cs typeface="Karla"/>
                <a:sym typeface="Karla"/>
              </a:rPr>
              <a:t>Viu a Badalona</a:t>
            </a: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ct val="100000"/>
              <a:buFont typeface="Karla"/>
              <a:buChar char="-"/>
            </a:pPr>
            <a:r>
              <a:rPr b="1" lang="en" sz="1800">
                <a:latin typeface="Karla"/>
                <a:ea typeface="Karla"/>
                <a:cs typeface="Karla"/>
                <a:sym typeface="Karla"/>
              </a:rPr>
              <a:t>No disposa de vehicle propi</a:t>
            </a: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ct val="100000"/>
              <a:buFont typeface="Karla"/>
              <a:buChar char="-"/>
            </a:pPr>
            <a:r>
              <a:rPr b="1" lang="en" sz="1800">
                <a:latin typeface="Karla"/>
                <a:ea typeface="Karla"/>
                <a:cs typeface="Karla"/>
                <a:sym typeface="Karla"/>
              </a:rPr>
              <a:t>Treballa al Polígon Pla d’en Boet,  Mataró</a:t>
            </a: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ct val="100000"/>
              <a:buFont typeface="Karla"/>
              <a:buChar char="-"/>
            </a:pPr>
            <a:r>
              <a:rPr b="1" lang="en" sz="1800">
                <a:latin typeface="Karla"/>
                <a:ea typeface="Karla"/>
                <a:cs typeface="Karla"/>
                <a:sym typeface="Karla"/>
              </a:rPr>
              <a:t>Demà és l’aniversari de la seva xicota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574" y="700999"/>
            <a:ext cx="2670549" cy="444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877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25" y="1279250"/>
            <a:ext cx="5934649" cy="33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835650" y="518675"/>
            <a:ext cx="1930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8:15 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535200" y="0"/>
            <a:ext cx="5324100" cy="6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Estacions de pàrquing i càrrega</a:t>
            </a:r>
          </a:p>
        </p:txBody>
      </p:sp>
      <p:pic>
        <p:nvPicPr>
          <p:cNvPr descr="Screenshot_1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87" y="621000"/>
            <a:ext cx="3888624" cy="4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532525" y="1609950"/>
            <a:ext cx="1806300" cy="1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/>
              <a:t>10% - 30%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30% - 65%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65% - 100%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88" name="Shape 88"/>
          <p:cNvSpPr/>
          <p:nvPr/>
        </p:nvSpPr>
        <p:spPr>
          <a:xfrm>
            <a:off x="4998125" y="1838700"/>
            <a:ext cx="366600" cy="366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998125" y="2416137"/>
            <a:ext cx="366600" cy="366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998125" y="2993600"/>
            <a:ext cx="366600" cy="366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 flipH="1">
            <a:off x="1659500" y="4003325"/>
            <a:ext cx="1419000" cy="5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5678400" y="97949"/>
            <a:ext cx="2850911" cy="494758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h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325" y="460875"/>
            <a:ext cx="2647550" cy="4028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0motos-de-rparto-590x400.jp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50" y="938612"/>
            <a:ext cx="4817749" cy="326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535200" y="0"/>
            <a:ext cx="5324100" cy="6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Estacions de pàrquing i càrrega</a:t>
            </a:r>
          </a:p>
        </p:txBody>
      </p:sp>
      <p:pic>
        <p:nvPicPr>
          <p:cNvPr descr="Screenshot_1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87" y="621000"/>
            <a:ext cx="3888624" cy="4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532525" y="1609950"/>
            <a:ext cx="1806300" cy="1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/>
              <a:t>10% - 30%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30% - 65%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65% - 100%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06" name="Shape 106"/>
          <p:cNvSpPr/>
          <p:nvPr/>
        </p:nvSpPr>
        <p:spPr>
          <a:xfrm>
            <a:off x="4998125" y="1838700"/>
            <a:ext cx="366600" cy="366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998125" y="2416137"/>
            <a:ext cx="366600" cy="366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998125" y="2993600"/>
            <a:ext cx="366600" cy="366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9" name="Shape 109"/>
          <p:cNvCxnSpPr/>
          <p:nvPr/>
        </p:nvCxnSpPr>
        <p:spPr>
          <a:xfrm flipH="1" rot="10800000">
            <a:off x="1431575" y="1292125"/>
            <a:ext cx="557400" cy="25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535200" y="0"/>
            <a:ext cx="5324100" cy="6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Estacions de pàrquing i càrrega</a:t>
            </a:r>
          </a:p>
        </p:txBody>
      </p:sp>
      <p:pic>
        <p:nvPicPr>
          <p:cNvPr descr="Screenshot_1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87" y="621000"/>
            <a:ext cx="3888624" cy="4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532525" y="1609950"/>
            <a:ext cx="1806300" cy="1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/>
              <a:t>10% - 30%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30% - 65%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65% - 100%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17" name="Shape 117"/>
          <p:cNvSpPr/>
          <p:nvPr/>
        </p:nvSpPr>
        <p:spPr>
          <a:xfrm>
            <a:off x="4998125" y="1838700"/>
            <a:ext cx="366600" cy="366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998125" y="2416137"/>
            <a:ext cx="366600" cy="366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998125" y="2993600"/>
            <a:ext cx="366600" cy="366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2039675" y="1317550"/>
            <a:ext cx="1114800" cy="24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5678400" y="97949"/>
            <a:ext cx="2850911" cy="494758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o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012" y="453062"/>
            <a:ext cx="2635674" cy="42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93150" y="357262"/>
            <a:ext cx="60261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ESTACIÓ TREN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POLÍGON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MATARÓ PARC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ESTACIÓ TREN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Tarifa usuari: 0,20€/minut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Minuts totals: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26 min X </a:t>
            </a:r>
            <a:r>
              <a:rPr b="1" lang="en" sz="1800">
                <a:solidFill>
                  <a:srgbClr val="FF0000"/>
                </a:solidFill>
              </a:rPr>
              <a:t>0,20</a:t>
            </a:r>
            <a:r>
              <a:rPr b="1" lang="en" sz="1800">
                <a:solidFill>
                  <a:schemeClr val="dk1"/>
                </a:solidFill>
              </a:rPr>
              <a:t> =</a:t>
            </a:r>
            <a:r>
              <a:rPr b="1" lang="en">
                <a:solidFill>
                  <a:schemeClr val="dk1"/>
                </a:solidFill>
              </a:rPr>
              <a:t>  </a:t>
            </a:r>
            <a:r>
              <a:rPr b="1" lang="en" sz="3000">
                <a:solidFill>
                  <a:srgbClr val="7ABC0C"/>
                </a:solidFill>
              </a:rPr>
              <a:t>5,20€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313987" y="530662"/>
            <a:ext cx="10191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5 min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263325" y="1480112"/>
            <a:ext cx="10191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10 min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316875" y="2378875"/>
            <a:ext cx="9120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11 min</a:t>
            </a:r>
          </a:p>
        </p:txBody>
      </p:sp>
      <p:sp>
        <p:nvSpPr>
          <p:cNvPr id="131" name="Shape 131"/>
          <p:cNvSpPr/>
          <p:nvPr/>
        </p:nvSpPr>
        <p:spPr>
          <a:xfrm>
            <a:off x="2690250" y="453062"/>
            <a:ext cx="484200" cy="662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690250" y="1391737"/>
            <a:ext cx="484200" cy="662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690250" y="2330412"/>
            <a:ext cx="484200" cy="662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260525" y="403400"/>
            <a:ext cx="5716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Solucions similars del mercat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xresdefault.jp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475" y="1460674"/>
            <a:ext cx="3099552" cy="17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11500" y="1512475"/>
            <a:ext cx="6022499" cy="25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Problemes Bicing i eCooltra a Mataró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00" y="1536874"/>
            <a:ext cx="3202198" cy="11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500" y="3566624"/>
            <a:ext cx="3218604" cy="11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866675" y="3578300"/>
            <a:ext cx="69384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Bonificacions per col·laboració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Adaptació de la flota en funció de la demanda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Intenció de viatge → 	Previsió de la demanda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A</a:t>
            </a:r>
            <a:r>
              <a:rPr lang="en"/>
              <a:t> través de Big Data.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