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88" r:id="rId3"/>
    <p:sldId id="264" r:id="rId4"/>
    <p:sldId id="271" r:id="rId5"/>
    <p:sldId id="279" r:id="rId6"/>
    <p:sldId id="287" r:id="rId7"/>
    <p:sldId id="272" r:id="rId8"/>
    <p:sldId id="273" r:id="rId9"/>
    <p:sldId id="267" r:id="rId10"/>
    <p:sldId id="286" r:id="rId11"/>
  </p:sldIdLst>
  <p:sldSz cx="9144000" cy="5143500" type="screen16x9"/>
  <p:notesSz cx="6858000" cy="9144000"/>
  <p:embeddedFontLs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Miriam Libre" panose="020B0604020202020204" charset="-79"/>
      <p:regular r:id="rId17"/>
      <p:bold r:id="rId18"/>
    </p:embeddedFont>
    <p:embeddedFont>
      <p:font typeface="Barlow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icrosoft Himalaya" panose="01010100010101010101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849154-7643-4F65-85E6-E16FFAAD6F8A}">
  <a:tblStyle styleId="{D8849154-7643-4F65-85E6-E16FFAAD6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135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5986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87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29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861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19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7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19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00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9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23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half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hi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360595" y="335509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SOM CIUTAT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1540" y="0"/>
            <a:ext cx="11583459" cy="5382702"/>
          </a:xfrm>
          <a:prstGeom prst="rect">
            <a:avLst/>
          </a:prstGeom>
        </p:spPr>
      </p:pic>
      <p:sp>
        <p:nvSpPr>
          <p:cNvPr id="8" name="Shape 245"/>
          <p:cNvSpPr txBox="1">
            <a:spLocks/>
          </p:cNvSpPr>
          <p:nvPr/>
        </p:nvSpPr>
        <p:spPr>
          <a:xfrm>
            <a:off x="3042988" y="916031"/>
            <a:ext cx="499060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s-ES" sz="5400" dirty="0" smtClean="0">
                <a:solidFill>
                  <a:schemeClr val="bg1"/>
                </a:solidFill>
              </a:rPr>
              <a:t>SOM CIUTAT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02081" y="2353953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 err="1">
                <a:solidFill>
                  <a:schemeClr val="bg1"/>
                </a:solidFill>
                <a:latin typeface="Miriam Libre" panose="020B0604020202020204" charset="-79"/>
                <a:ea typeface="Microsoft Himalaya" panose="01010100010101010101" pitchFamily="2" charset="0"/>
                <a:cs typeface="Miriam Libre" panose="020B0604020202020204" charset="-79"/>
              </a:rPr>
              <a:t>Projecte</a:t>
            </a:r>
            <a:r>
              <a:rPr lang="es-ES" sz="3200" dirty="0">
                <a:solidFill>
                  <a:schemeClr val="bg1"/>
                </a:solidFill>
                <a:latin typeface="Miriam Libre" panose="020B0604020202020204" charset="-79"/>
                <a:ea typeface="Microsoft Himalaya" panose="01010100010101010101" pitchFamily="2" charset="0"/>
                <a:cs typeface="Miriam Libre" panose="020B0604020202020204" charset="-79"/>
              </a:rPr>
              <a:t> de </a:t>
            </a:r>
            <a:r>
              <a:rPr lang="es-ES" sz="3200" dirty="0" err="1">
                <a:solidFill>
                  <a:schemeClr val="bg1"/>
                </a:solidFill>
                <a:latin typeface="Miriam Libre" panose="020B0604020202020204" charset="-79"/>
                <a:ea typeface="Microsoft Himalaya" panose="01010100010101010101" pitchFamily="2" charset="0"/>
                <a:cs typeface="Miriam Libre" panose="020B0604020202020204" charset="-79"/>
              </a:rPr>
              <a:t>millora</a:t>
            </a:r>
            <a:r>
              <a:rPr lang="es-ES" sz="3200" dirty="0">
                <a:solidFill>
                  <a:schemeClr val="bg1"/>
                </a:solidFill>
                <a:latin typeface="Miriam Libre" panose="020B0604020202020204" charset="-79"/>
                <a:ea typeface="Microsoft Himalaya" panose="01010100010101010101" pitchFamily="2" charset="0"/>
                <a:cs typeface="Miriam Libre" panose="020B0604020202020204" charset="-79"/>
              </a:rPr>
              <a:t> de la </a:t>
            </a:r>
            <a:r>
              <a:rPr lang="es-ES" sz="3200" dirty="0" err="1">
                <a:solidFill>
                  <a:schemeClr val="bg1"/>
                </a:solidFill>
                <a:latin typeface="Miriam Libre" panose="020B0604020202020204" charset="-79"/>
                <a:ea typeface="Microsoft Himalaya" panose="01010100010101010101" pitchFamily="2" charset="0"/>
                <a:cs typeface="Miriam Libre" panose="020B0604020202020204" charset="-79"/>
              </a:rPr>
              <a:t>mobilitat</a:t>
            </a:r>
            <a:r>
              <a:rPr lang="es-ES" sz="3200" dirty="0">
                <a:solidFill>
                  <a:schemeClr val="bg1"/>
                </a:solidFill>
                <a:latin typeface="Miriam Libre" panose="020B0604020202020204" charset="-79"/>
                <a:ea typeface="Microsoft Himalaya" panose="01010100010101010101" pitchFamily="2" charset="0"/>
                <a:cs typeface="Miriam Libre" panose="020B0604020202020204" charset="-79"/>
              </a:rPr>
              <a:t> en </a:t>
            </a:r>
            <a:r>
              <a:rPr lang="es-ES" sz="3200" dirty="0" err="1">
                <a:solidFill>
                  <a:schemeClr val="bg1"/>
                </a:solidFill>
                <a:latin typeface="Miriam Libre" panose="020B0604020202020204" charset="-79"/>
                <a:ea typeface="Microsoft Himalaya" panose="01010100010101010101" pitchFamily="2" charset="0"/>
                <a:cs typeface="Miriam Libre" panose="020B0604020202020204" charset="-79"/>
              </a:rPr>
              <a:t>zones</a:t>
            </a:r>
            <a:r>
              <a:rPr lang="es-ES" sz="3200" dirty="0">
                <a:solidFill>
                  <a:schemeClr val="bg1"/>
                </a:solidFill>
                <a:latin typeface="Miriam Libre" panose="020B0604020202020204" charset="-79"/>
                <a:ea typeface="Microsoft Himalaya" panose="01010100010101010101" pitchFamily="2" charset="0"/>
                <a:cs typeface="Miriam Libre" panose="020B0604020202020204" charset="-79"/>
              </a:rPr>
              <a:t> </a:t>
            </a:r>
            <a:r>
              <a:rPr lang="ca-ES" sz="3200" dirty="0" err="1">
                <a:solidFill>
                  <a:schemeClr val="bg1"/>
                </a:solidFill>
                <a:latin typeface="Miriam Libre" panose="020B0604020202020204" charset="-79"/>
                <a:ea typeface="Microsoft Himalaya" panose="01010100010101010101" pitchFamily="2" charset="0"/>
                <a:cs typeface="Miriam Libre" panose="020B0604020202020204" charset="-79"/>
              </a:rPr>
              <a:t>peatonals</a:t>
            </a:r>
            <a:r>
              <a:rPr lang="es-ES" sz="3200" dirty="0">
                <a:solidFill>
                  <a:schemeClr val="bg1"/>
                </a:solidFill>
                <a:latin typeface="Miriam Libre" panose="020B0604020202020204" charset="-79"/>
                <a:ea typeface="Microsoft Himalaya" panose="01010100010101010101" pitchFamily="2" charset="0"/>
                <a:cs typeface="Miriam Libre" panose="020B0604020202020204" charset="-79"/>
              </a:rPr>
              <a:t> de la </a:t>
            </a:r>
            <a:r>
              <a:rPr lang="es-ES" sz="3200" dirty="0" err="1">
                <a:solidFill>
                  <a:schemeClr val="bg1"/>
                </a:solidFill>
                <a:latin typeface="Miriam Libre" panose="020B0604020202020204" charset="-79"/>
                <a:ea typeface="Microsoft Himalaya" panose="01010100010101010101" pitchFamily="2" charset="0"/>
                <a:cs typeface="Miriam Libre" panose="020B0604020202020204" charset="-79"/>
              </a:rPr>
              <a:t>ciutat</a:t>
            </a:r>
            <a:r>
              <a:rPr lang="es-ES" sz="3200" dirty="0">
                <a:solidFill>
                  <a:schemeClr val="bg1"/>
                </a:solidFill>
                <a:latin typeface="Miriam Libre" panose="020B0604020202020204" charset="-79"/>
                <a:ea typeface="Microsoft Himalaya" panose="01010100010101010101" pitchFamily="2" charset="0"/>
                <a:cs typeface="Miriam Libre" panose="020B0604020202020204" charset="-79"/>
              </a:rPr>
              <a:t> de Mataró</a:t>
            </a:r>
            <a:endParaRPr lang="es-ES" sz="3200" dirty="0">
              <a:solidFill>
                <a:schemeClr val="bg1"/>
              </a:solidFill>
              <a:latin typeface="Miriam Libre" panose="020B0604020202020204" charset="-79"/>
              <a:ea typeface="Microsoft Himalaya" panose="01010100010101010101" pitchFamily="2" charset="0"/>
              <a:cs typeface="Miriam Libre" panose="020B0604020202020204" charset="-79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sp>
        <p:nvSpPr>
          <p:cNvPr id="3" name="Shape 378"/>
          <p:cNvSpPr txBox="1">
            <a:spLocks/>
          </p:cNvSpPr>
          <p:nvPr/>
        </p:nvSpPr>
        <p:spPr>
          <a:xfrm>
            <a:off x="-937411" y="747028"/>
            <a:ext cx="4924375" cy="1824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ca-ES" sz="2800" b="1" dirty="0" smtClean="0"/>
              <a:t>COM ENS</a:t>
            </a:r>
          </a:p>
          <a:p>
            <a:pPr marL="0" indent="0" algn="ctr">
              <a:buFont typeface="Barlow Light"/>
              <a:buNone/>
            </a:pPr>
            <a:r>
              <a:rPr lang="ca-ES" sz="2800" b="1" dirty="0" smtClean="0"/>
              <a:t> DIFERENCIEM?</a:t>
            </a:r>
            <a:endParaRPr lang="ca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3739829" y="1032892"/>
            <a:ext cx="478631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ca-ES" sz="1800" dirty="0" smtClean="0">
                <a:solidFill>
                  <a:schemeClr val="bg1"/>
                </a:solidFill>
              </a:rPr>
              <a:t>Algoritmes i automatització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ca-ES" sz="1800" dirty="0" smtClean="0">
                <a:solidFill>
                  <a:schemeClr val="bg1"/>
                </a:solidFill>
              </a:rPr>
              <a:t>Sentiment de comunitat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ca-ES" sz="1800" dirty="0" smtClean="0">
                <a:solidFill>
                  <a:schemeClr val="bg1"/>
                </a:solidFill>
              </a:rPr>
              <a:t>Valoració dels aspectes positius</a:t>
            </a:r>
            <a:endParaRPr lang="ca-ES" sz="1800" dirty="0">
              <a:solidFill>
                <a:schemeClr val="bg1"/>
              </a:solidFill>
            </a:endParaRPr>
          </a:p>
          <a:p>
            <a:endParaRPr lang="ca-ES" sz="1800" dirty="0">
              <a:solidFill>
                <a:schemeClr val="bg1"/>
              </a:solidFill>
            </a:endParaRPr>
          </a:p>
          <a:p>
            <a:endParaRPr lang="ca-ES" dirty="0"/>
          </a:p>
        </p:txBody>
      </p:sp>
      <p:pic>
        <p:nvPicPr>
          <p:cNvPr id="2052" name="Picture 4" descr="Resultado de imagen de comunit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57188" y="1664215"/>
            <a:ext cx="1335175" cy="242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6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537635" y="2077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DEFINICIÓ DEL PROJECTE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537635" y="1001484"/>
            <a:ext cx="4977829" cy="33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ca-ES" dirty="0" smtClean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ca-ES" dirty="0"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77" y="-408906"/>
            <a:ext cx="4627066" cy="621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0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545519" y="94495"/>
            <a:ext cx="331757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L’APLICACIÓ</a:t>
            </a:r>
            <a:endParaRPr dirty="0"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545519" y="2873591"/>
            <a:ext cx="1656300" cy="507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 smtClean="0"/>
              <a:t>ESDEVENIMENTS</a:t>
            </a:r>
            <a:endParaRPr sz="1400" b="1" dirty="0"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2355451" y="972532"/>
            <a:ext cx="1656300" cy="18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 smtClean="0"/>
              <a:t>FOTOS</a:t>
            </a:r>
            <a:r>
              <a:rPr lang="es-ES" b="1" dirty="0" smtClean="0"/>
              <a:t> </a:t>
            </a:r>
            <a:endParaRPr b="1" dirty="0"/>
          </a:p>
        </p:txBody>
      </p:sp>
      <p:sp>
        <p:nvSpPr>
          <p:cNvPr id="310" name="Shape 310"/>
          <p:cNvSpPr txBox="1">
            <a:spLocks noGrp="1"/>
          </p:cNvSpPr>
          <p:nvPr>
            <p:ph type="body" idx="3"/>
          </p:nvPr>
        </p:nvSpPr>
        <p:spPr>
          <a:xfrm>
            <a:off x="4224597" y="951894"/>
            <a:ext cx="2196093" cy="169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 smtClean="0"/>
              <a:t>VALIDAR I REFURTAR</a:t>
            </a:r>
            <a:endParaRPr sz="14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Shape 308"/>
          <p:cNvSpPr txBox="1">
            <a:spLocks/>
          </p:cNvSpPr>
          <p:nvPr/>
        </p:nvSpPr>
        <p:spPr>
          <a:xfrm>
            <a:off x="619476" y="960676"/>
            <a:ext cx="1656300" cy="53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400" b="1" dirty="0" smtClean="0"/>
              <a:t>LOGIN</a:t>
            </a:r>
            <a:endParaRPr lang="en-US" b="1" dirty="0" smtClean="0"/>
          </a:p>
          <a:p>
            <a:pPr marL="0" indent="0">
              <a:buFont typeface="Barlow Light"/>
              <a:buNone/>
            </a:pPr>
            <a:endParaRPr lang="en-US" b="1" dirty="0" smtClean="0"/>
          </a:p>
          <a:p>
            <a:pPr marL="0" indent="0">
              <a:buFont typeface="Barlow Light"/>
              <a:buNone/>
            </a:pPr>
            <a:endParaRPr lang="en-US" b="1" dirty="0" smtClean="0"/>
          </a:p>
        </p:txBody>
      </p:sp>
      <p:sp>
        <p:nvSpPr>
          <p:cNvPr id="8" name="Shape 308"/>
          <p:cNvSpPr txBox="1">
            <a:spLocks/>
          </p:cNvSpPr>
          <p:nvPr/>
        </p:nvSpPr>
        <p:spPr>
          <a:xfrm>
            <a:off x="2423957" y="2856748"/>
            <a:ext cx="1656300" cy="54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400" b="1" dirty="0" smtClean="0"/>
              <a:t>RECOMANACIONS</a:t>
            </a:r>
          </a:p>
          <a:p>
            <a:pPr marL="0" indent="0">
              <a:buFont typeface="Barlow Light"/>
              <a:buNone/>
            </a:pPr>
            <a:endParaRPr lang="en-US" sz="1400" dirty="0"/>
          </a:p>
        </p:txBody>
      </p:sp>
      <p:sp>
        <p:nvSpPr>
          <p:cNvPr id="11" name="Shape 635"/>
          <p:cNvSpPr/>
          <p:nvPr/>
        </p:nvSpPr>
        <p:spPr>
          <a:xfrm>
            <a:off x="1657664" y="711353"/>
            <a:ext cx="177055" cy="136274"/>
          </a:xfrm>
          <a:custGeom>
            <a:avLst/>
            <a:gdLst/>
            <a:ahLst/>
            <a:cxnLst/>
            <a:rect l="0" t="0" r="0" b="0"/>
            <a:pathLst>
              <a:path w="9304" h="7161" fill="none" extrusionOk="0">
                <a:moveTo>
                  <a:pt x="0" y="3995"/>
                </a:moveTo>
                <a:lnTo>
                  <a:pt x="2923" y="244"/>
                </a:lnTo>
                <a:lnTo>
                  <a:pt x="2923" y="244"/>
                </a:lnTo>
                <a:lnTo>
                  <a:pt x="3020" y="147"/>
                </a:lnTo>
                <a:lnTo>
                  <a:pt x="3142" y="49"/>
                </a:lnTo>
                <a:lnTo>
                  <a:pt x="3264" y="1"/>
                </a:lnTo>
                <a:lnTo>
                  <a:pt x="3410" y="1"/>
                </a:lnTo>
                <a:lnTo>
                  <a:pt x="3532" y="1"/>
                </a:lnTo>
                <a:lnTo>
                  <a:pt x="3678" y="49"/>
                </a:lnTo>
                <a:lnTo>
                  <a:pt x="3800" y="147"/>
                </a:lnTo>
                <a:lnTo>
                  <a:pt x="3897" y="244"/>
                </a:lnTo>
                <a:lnTo>
                  <a:pt x="9304" y="7161"/>
                </a:ln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Shape 631"/>
          <p:cNvGrpSpPr/>
          <p:nvPr/>
        </p:nvGrpSpPr>
        <p:grpSpPr>
          <a:xfrm>
            <a:off x="2560027" y="1729280"/>
            <a:ext cx="731050" cy="593790"/>
            <a:chOff x="1929775" y="320925"/>
            <a:chExt cx="423800" cy="372650"/>
          </a:xfrm>
        </p:grpSpPr>
        <p:sp>
          <p:nvSpPr>
            <p:cNvPr id="14" name="Shape 63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" name="Shape 63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6" name="Shape 63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7" name="Shape 6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8" name="Shape 752"/>
          <p:cNvSpPr/>
          <p:nvPr/>
        </p:nvSpPr>
        <p:spPr>
          <a:xfrm>
            <a:off x="864182" y="1715173"/>
            <a:ext cx="583444" cy="59379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9" name="Shape 844"/>
          <p:cNvSpPr/>
          <p:nvPr/>
        </p:nvSpPr>
        <p:spPr>
          <a:xfrm>
            <a:off x="5193830" y="1715173"/>
            <a:ext cx="646455" cy="660975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chemeClr val="tx1"/>
          </a:solidFill>
          <a:ln w="1905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0" name="Shape 842"/>
          <p:cNvSpPr/>
          <p:nvPr/>
        </p:nvSpPr>
        <p:spPr>
          <a:xfrm>
            <a:off x="4402293" y="1717226"/>
            <a:ext cx="632444" cy="658922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3" name="Shape 755"/>
          <p:cNvSpPr/>
          <p:nvPr/>
        </p:nvSpPr>
        <p:spPr>
          <a:xfrm rot="21227284">
            <a:off x="2887946" y="3472276"/>
            <a:ext cx="508011" cy="638328"/>
          </a:xfrm>
          <a:custGeom>
            <a:avLst/>
            <a:gdLst/>
            <a:ahLst/>
            <a:cxnLst/>
            <a:rect l="0" t="0" r="0" b="0"/>
            <a:pathLst>
              <a:path w="12252" h="15491" fill="none" extrusionOk="0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Shape 949"/>
          <p:cNvGrpSpPr/>
          <p:nvPr/>
        </p:nvGrpSpPr>
        <p:grpSpPr>
          <a:xfrm>
            <a:off x="935127" y="3405966"/>
            <a:ext cx="741733" cy="794313"/>
            <a:chOff x="5973900" y="318475"/>
            <a:chExt cx="401901" cy="380575"/>
          </a:xfrm>
        </p:grpSpPr>
        <p:sp>
          <p:nvSpPr>
            <p:cNvPr id="25" name="Shape 950"/>
            <p:cNvSpPr/>
            <p:nvPr/>
          </p:nvSpPr>
          <p:spPr>
            <a:xfrm>
              <a:off x="5973901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95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95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95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95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95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95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95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95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95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96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96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96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96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ángulo 2"/>
          <p:cNvSpPr/>
          <p:nvPr/>
        </p:nvSpPr>
        <p:spPr>
          <a:xfrm>
            <a:off x="6042455" y="-11616"/>
            <a:ext cx="32004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Shape 310"/>
          <p:cNvSpPr txBox="1">
            <a:spLocks/>
          </p:cNvSpPr>
          <p:nvPr/>
        </p:nvSpPr>
        <p:spPr>
          <a:xfrm>
            <a:off x="6546932" y="951895"/>
            <a:ext cx="1656300" cy="169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S" sz="1400" b="1" dirty="0" smtClean="0"/>
              <a:t>MAPA I RUTES</a:t>
            </a:r>
          </a:p>
          <a:p>
            <a:pPr marL="0" indent="0">
              <a:buFont typeface="Barlow Light"/>
              <a:buNone/>
            </a:pPr>
            <a:endParaRPr lang="es-ES" dirty="0"/>
          </a:p>
        </p:txBody>
      </p:sp>
      <p:sp>
        <p:nvSpPr>
          <p:cNvPr id="41" name="Shape 638"/>
          <p:cNvSpPr/>
          <p:nvPr/>
        </p:nvSpPr>
        <p:spPr>
          <a:xfrm>
            <a:off x="6842393" y="1617875"/>
            <a:ext cx="637881" cy="758273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4" name="Shape 899"/>
          <p:cNvSpPr/>
          <p:nvPr/>
        </p:nvSpPr>
        <p:spPr>
          <a:xfrm>
            <a:off x="3296897" y="736291"/>
            <a:ext cx="116806" cy="309161"/>
          </a:xfrm>
          <a:custGeom>
            <a:avLst/>
            <a:gdLst/>
            <a:ahLst/>
            <a:cxnLst/>
            <a:rect l="0" t="0" r="0" b="0"/>
            <a:pathLst>
              <a:path w="6138" h="16246" fill="none" extrusionOk="0">
                <a:moveTo>
                  <a:pt x="6137" y="1"/>
                </a:moveTo>
                <a:lnTo>
                  <a:pt x="536" y="2850"/>
                </a:lnTo>
                <a:lnTo>
                  <a:pt x="536" y="2850"/>
                </a:lnTo>
                <a:lnTo>
                  <a:pt x="414" y="2899"/>
                </a:lnTo>
                <a:lnTo>
                  <a:pt x="317" y="2997"/>
                </a:lnTo>
                <a:lnTo>
                  <a:pt x="219" y="3094"/>
                </a:lnTo>
                <a:lnTo>
                  <a:pt x="146" y="3216"/>
                </a:lnTo>
                <a:lnTo>
                  <a:pt x="73" y="3313"/>
                </a:lnTo>
                <a:lnTo>
                  <a:pt x="24" y="3435"/>
                </a:lnTo>
                <a:lnTo>
                  <a:pt x="0" y="3557"/>
                </a:lnTo>
                <a:lnTo>
                  <a:pt x="0" y="3679"/>
                </a:lnTo>
                <a:lnTo>
                  <a:pt x="0" y="15880"/>
                </a:lnTo>
                <a:lnTo>
                  <a:pt x="0" y="15880"/>
                </a:lnTo>
                <a:lnTo>
                  <a:pt x="0" y="16002"/>
                </a:lnTo>
                <a:lnTo>
                  <a:pt x="49" y="16075"/>
                </a:lnTo>
                <a:lnTo>
                  <a:pt x="97" y="16148"/>
                </a:lnTo>
                <a:lnTo>
                  <a:pt x="170" y="16197"/>
                </a:lnTo>
                <a:lnTo>
                  <a:pt x="244" y="16221"/>
                </a:lnTo>
                <a:lnTo>
                  <a:pt x="341" y="16246"/>
                </a:lnTo>
                <a:lnTo>
                  <a:pt x="463" y="16221"/>
                </a:lnTo>
                <a:lnTo>
                  <a:pt x="560" y="16173"/>
                </a:lnTo>
                <a:lnTo>
                  <a:pt x="6137" y="13323"/>
                </a:lnTo>
                <a:lnTo>
                  <a:pt x="613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308"/>
          <p:cNvSpPr txBox="1">
            <a:spLocks/>
          </p:cNvSpPr>
          <p:nvPr/>
        </p:nvSpPr>
        <p:spPr>
          <a:xfrm>
            <a:off x="4627169" y="2863856"/>
            <a:ext cx="1656300" cy="57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400" b="1" dirty="0" smtClean="0"/>
              <a:t>INCIDÈNCIES</a:t>
            </a:r>
          </a:p>
          <a:p>
            <a:pPr marL="0" indent="0">
              <a:buFont typeface="Barlow Light"/>
              <a:buNone/>
            </a:pPr>
            <a:r>
              <a:rPr lang="en-US" sz="1400" b="1" dirty="0" smtClean="0"/>
              <a:t> </a:t>
            </a:r>
          </a:p>
          <a:p>
            <a:pPr marL="0" indent="0">
              <a:buFont typeface="Barlow Light"/>
              <a:buNone/>
            </a:pPr>
            <a:endParaRPr lang="en-US" sz="1400" dirty="0"/>
          </a:p>
        </p:txBody>
      </p:sp>
      <p:sp>
        <p:nvSpPr>
          <p:cNvPr id="46" name="Shape 755"/>
          <p:cNvSpPr/>
          <p:nvPr/>
        </p:nvSpPr>
        <p:spPr>
          <a:xfrm rot="10454732">
            <a:off x="5025487" y="3587797"/>
            <a:ext cx="508011" cy="638328"/>
          </a:xfrm>
          <a:custGeom>
            <a:avLst/>
            <a:gdLst/>
            <a:ahLst/>
            <a:cxnLst/>
            <a:rect l="0" t="0" r="0" b="0"/>
            <a:pathLst>
              <a:path w="12252" h="15491" fill="none" extrusionOk="0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308"/>
          <p:cNvSpPr txBox="1">
            <a:spLocks/>
          </p:cNvSpPr>
          <p:nvPr/>
        </p:nvSpPr>
        <p:spPr>
          <a:xfrm>
            <a:off x="6602525" y="2909355"/>
            <a:ext cx="1656300" cy="57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400" b="1" dirty="0" smtClean="0"/>
              <a:t>PRIORITATS</a:t>
            </a:r>
          </a:p>
          <a:p>
            <a:pPr marL="0" indent="0">
              <a:buFont typeface="Barlow Light"/>
              <a:buNone/>
            </a:pPr>
            <a:r>
              <a:rPr lang="en-US" sz="1400" b="1" dirty="0" smtClean="0"/>
              <a:t> </a:t>
            </a:r>
          </a:p>
          <a:p>
            <a:pPr marL="0" indent="0">
              <a:buFont typeface="Barlow Light"/>
              <a:buNone/>
            </a:pPr>
            <a:endParaRPr lang="en-US" sz="1400" dirty="0"/>
          </a:p>
        </p:txBody>
      </p:sp>
      <p:grpSp>
        <p:nvGrpSpPr>
          <p:cNvPr id="48" name="Shape 610"/>
          <p:cNvGrpSpPr/>
          <p:nvPr/>
        </p:nvGrpSpPr>
        <p:grpSpPr>
          <a:xfrm>
            <a:off x="6932651" y="3467513"/>
            <a:ext cx="688800" cy="877114"/>
            <a:chOff x="590250" y="244200"/>
            <a:chExt cx="407975" cy="532175"/>
          </a:xfrm>
        </p:grpSpPr>
        <p:sp>
          <p:nvSpPr>
            <p:cNvPr id="49" name="Shape 61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6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6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6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6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6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61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61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61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62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62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2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2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ubTitle" idx="4294967295"/>
          </p:nvPr>
        </p:nvSpPr>
        <p:spPr>
          <a:xfrm>
            <a:off x="238124" y="230203"/>
            <a:ext cx="492437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ca-ES" b="1" dirty="0" smtClean="0"/>
              <a:t>Les necessitats d’ambdues parts</a:t>
            </a:r>
            <a:endParaRPr lang="ca-ES" b="1" dirty="0"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378"/>
          <p:cNvSpPr txBox="1">
            <a:spLocks/>
          </p:cNvSpPr>
          <p:nvPr/>
        </p:nvSpPr>
        <p:spPr>
          <a:xfrm>
            <a:off x="10487" y="1016552"/>
            <a:ext cx="280474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ca-ES" b="1" dirty="0" smtClean="0"/>
              <a:t>La ciutadania</a:t>
            </a:r>
            <a:endParaRPr lang="ca-ES" b="1" dirty="0"/>
          </a:p>
        </p:txBody>
      </p:sp>
      <p:sp>
        <p:nvSpPr>
          <p:cNvPr id="6" name="Shape 378"/>
          <p:cNvSpPr txBox="1">
            <a:spLocks/>
          </p:cNvSpPr>
          <p:nvPr/>
        </p:nvSpPr>
        <p:spPr>
          <a:xfrm>
            <a:off x="2815227" y="1040925"/>
            <a:ext cx="290972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ca-ES" b="1" dirty="0" smtClean="0"/>
              <a:t>L’entitat de Govern</a:t>
            </a:r>
            <a:endParaRPr lang="ca-ES" b="1" dirty="0"/>
          </a:p>
        </p:txBody>
      </p:sp>
      <p:pic>
        <p:nvPicPr>
          <p:cNvPr id="1026" name="Picture 2" descr="Resultado de imagen de pueblo y gobier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7" y="1720422"/>
            <a:ext cx="2289675" cy="20443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86572" y="3908269"/>
            <a:ext cx="20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800" dirty="0" smtClean="0">
                <a:latin typeface="Barlow Light" panose="020B0604020202020204" charset="0"/>
              </a:rPr>
              <a:t>“La unió fa la força”</a:t>
            </a:r>
            <a:endParaRPr lang="ca-ES" sz="1800" dirty="0">
              <a:latin typeface="Barlow Light" panose="020B060402020202020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27500" y="1569651"/>
            <a:ext cx="3667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ca-ES" sz="1600" dirty="0">
              <a:latin typeface="Barlow Light" panose="020B0604020202020204" charset="0"/>
            </a:endParaRPr>
          </a:p>
          <a:p>
            <a:pPr algn="just"/>
            <a:endParaRPr lang="ca-ES" sz="1600" dirty="0">
              <a:latin typeface="Barlow Light" panose="020B0604020202020204" charset="0"/>
            </a:endParaRPr>
          </a:p>
        </p:txBody>
      </p:sp>
      <p:sp>
        <p:nvSpPr>
          <p:cNvPr id="9" name="Shape 378"/>
          <p:cNvSpPr txBox="1">
            <a:spLocks/>
          </p:cNvSpPr>
          <p:nvPr/>
        </p:nvSpPr>
        <p:spPr>
          <a:xfrm>
            <a:off x="6224249" y="2780300"/>
            <a:ext cx="258596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ca-ES" b="1" dirty="0" smtClean="0"/>
              <a:t>IMPACTE</a:t>
            </a:r>
            <a:endParaRPr lang="ca-ES" b="1" dirty="0"/>
          </a:p>
        </p:txBody>
      </p:sp>
      <p:sp>
        <p:nvSpPr>
          <p:cNvPr id="11" name="Shape 378"/>
          <p:cNvSpPr txBox="1">
            <a:spLocks/>
          </p:cNvSpPr>
          <p:nvPr/>
        </p:nvSpPr>
        <p:spPr>
          <a:xfrm>
            <a:off x="6403834" y="1492382"/>
            <a:ext cx="225737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ca-ES" b="1" dirty="0" smtClean="0"/>
              <a:t>BENEFICI</a:t>
            </a:r>
            <a:endParaRPr lang="ca-ES" b="1" dirty="0"/>
          </a:p>
        </p:txBody>
      </p:sp>
      <p:grpSp>
        <p:nvGrpSpPr>
          <p:cNvPr id="12" name="Shape 818"/>
          <p:cNvGrpSpPr/>
          <p:nvPr/>
        </p:nvGrpSpPr>
        <p:grpSpPr>
          <a:xfrm>
            <a:off x="7253906" y="2214529"/>
            <a:ext cx="526647" cy="505668"/>
            <a:chOff x="5292575" y="3681900"/>
            <a:chExt cx="420150" cy="373275"/>
          </a:xfrm>
        </p:grpSpPr>
        <p:sp>
          <p:nvSpPr>
            <p:cNvPr id="13" name="Shape 81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2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2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2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2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82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Resultado de imagen de politico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0" r="14075"/>
          <a:stretch/>
        </p:blipFill>
        <p:spPr bwMode="auto">
          <a:xfrm>
            <a:off x="2973168" y="1721347"/>
            <a:ext cx="2626248" cy="2068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Shape 478"/>
          <p:cNvSpPr txBox="1">
            <a:spLocks/>
          </p:cNvSpPr>
          <p:nvPr/>
        </p:nvSpPr>
        <p:spPr>
          <a:xfrm>
            <a:off x="288140" y="1302915"/>
            <a:ext cx="4098507" cy="126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2800" b="1" dirty="0" smtClean="0"/>
              <a:t>GRÀCIES PER LA VOSTRA ATENCIÓ</a:t>
            </a:r>
          </a:p>
          <a:p>
            <a:pPr marL="0" indent="0" algn="ctr">
              <a:buFont typeface="Barlow Light"/>
              <a:buNone/>
            </a:pPr>
            <a:endParaRPr lang="en-US"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2833798" y="1057275"/>
            <a:ext cx="3762188" cy="215060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title" idx="4294967295"/>
          </p:nvPr>
        </p:nvSpPr>
        <p:spPr>
          <a:xfrm>
            <a:off x="0" y="511644"/>
            <a:ext cx="8785448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00000"/>
                </a:solidFill>
              </a:rPr>
              <a:t>EC0NOMIA COL·LABORATIVA  		 PROCOMUNS	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dirty="0"/>
          </a:p>
        </p:txBody>
      </p:sp>
      <p:sp>
        <p:nvSpPr>
          <p:cNvPr id="12" name="Shape 430"/>
          <p:cNvSpPr txBox="1">
            <a:spLocks/>
          </p:cNvSpPr>
          <p:nvPr/>
        </p:nvSpPr>
        <p:spPr>
          <a:xfrm>
            <a:off x="1417900" y="958528"/>
            <a:ext cx="360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 smtClean="0"/>
              <a:t>“Entre tots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per a tots”</a:t>
            </a:r>
            <a:endParaRPr lang="en-US" sz="1800" b="1" dirty="0"/>
          </a:p>
        </p:txBody>
      </p:sp>
      <p:sp>
        <p:nvSpPr>
          <p:cNvPr id="13" name="Shape 430"/>
          <p:cNvSpPr txBox="1">
            <a:spLocks/>
          </p:cNvSpPr>
          <p:nvPr/>
        </p:nvSpPr>
        <p:spPr>
          <a:xfrm>
            <a:off x="382574" y="2072574"/>
            <a:ext cx="4138625" cy="235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ca-ES" sz="2000" dirty="0" smtClean="0"/>
              <a:t>Primacia de les persones i del fi social sobre el capital</a:t>
            </a:r>
          </a:p>
          <a:p>
            <a:pPr marL="0" indent="0" algn="ctr">
              <a:buFont typeface="Barlow Light"/>
              <a:buNone/>
            </a:pPr>
            <a:endParaRPr lang="ca-ES" sz="2000" dirty="0" smtClean="0"/>
          </a:p>
          <a:p>
            <a:pPr marL="0" indent="0" algn="ctr">
              <a:buFont typeface="Barlow Light"/>
              <a:buNone/>
            </a:pPr>
            <a:r>
              <a:rPr lang="ca-ES" sz="2000" dirty="0" smtClean="0"/>
              <a:t>La societat afavoreix el compromís amb el desenvolupament local</a:t>
            </a:r>
            <a:endParaRPr lang="ca-ES" sz="2000" dirty="0"/>
          </a:p>
        </p:txBody>
      </p:sp>
      <p:sp>
        <p:nvSpPr>
          <p:cNvPr id="7" name="Shape 430"/>
          <p:cNvSpPr txBox="1">
            <a:spLocks/>
          </p:cNvSpPr>
          <p:nvPr/>
        </p:nvSpPr>
        <p:spPr>
          <a:xfrm>
            <a:off x="5531657" y="2072574"/>
            <a:ext cx="2881532" cy="213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ca-ES" sz="2000" dirty="0" err="1" smtClean="0"/>
              <a:t>Replicabilitat</a:t>
            </a:r>
            <a:r>
              <a:rPr lang="ca-ES" sz="2000" dirty="0" smtClean="0"/>
              <a:t>, de l’àmbit local al global </a:t>
            </a:r>
          </a:p>
          <a:p>
            <a:pPr marL="0" indent="0" algn="ctr">
              <a:buFont typeface="Barlow Light"/>
              <a:buNone/>
            </a:pPr>
            <a:endParaRPr lang="ca-ES" sz="2000" dirty="0"/>
          </a:p>
          <a:p>
            <a:pPr marL="0" indent="0" algn="ctr">
              <a:buFont typeface="Barlow Light"/>
              <a:buNone/>
            </a:pPr>
            <a:r>
              <a:rPr lang="ca-ES" sz="2000" dirty="0" smtClean="0"/>
              <a:t>Projecte Open </a:t>
            </a:r>
            <a:r>
              <a:rPr lang="ca-ES" sz="2000" dirty="0" err="1" smtClean="0"/>
              <a:t>Source</a:t>
            </a:r>
            <a:r>
              <a:rPr lang="ca-ES" sz="2000" dirty="0" smtClean="0"/>
              <a:t> i Open Data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30201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ctrTitle" idx="4294967295"/>
          </p:nvPr>
        </p:nvSpPr>
        <p:spPr>
          <a:xfrm>
            <a:off x="3189391" y="8992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FFFFFF"/>
                </a:solidFill>
              </a:rPr>
              <a:t>1231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subTitle" idx="4294967295"/>
          </p:nvPr>
        </p:nvSpPr>
        <p:spPr>
          <a:xfrm>
            <a:off x="3189391" y="716446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ca-ES" sz="2400" dirty="0" smtClean="0"/>
              <a:t>Nou nascuts l’any 2016</a:t>
            </a:r>
            <a:endParaRPr lang="ca-ES" sz="2400" dirty="0"/>
          </a:p>
        </p:txBody>
      </p:sp>
      <p:sp>
        <p:nvSpPr>
          <p:cNvPr id="386" name="Shape 386"/>
          <p:cNvSpPr txBox="1">
            <a:spLocks noGrp="1"/>
          </p:cNvSpPr>
          <p:nvPr>
            <p:ph type="ctrTitle" idx="4294967295"/>
          </p:nvPr>
        </p:nvSpPr>
        <p:spPr>
          <a:xfrm>
            <a:off x="3189391" y="2431432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 smtClean="0">
                <a:solidFill>
                  <a:srgbClr val="FFFFFF"/>
                </a:solidFill>
              </a:rPr>
              <a:t>23220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subTitle" idx="4294967295"/>
          </p:nvPr>
        </p:nvSpPr>
        <p:spPr>
          <a:xfrm>
            <a:off x="3189391" y="3049087"/>
            <a:ext cx="5786609" cy="1109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Persones amb discapcitat reconeguda l’any 2016 a la comarca del Maresme, un 61% son discapacitats físiques motores, físiques no motores </a:t>
            </a:r>
            <a:r>
              <a:rPr lang="es-ES" dirty="0" smtClean="0"/>
              <a:t>i visual.</a:t>
            </a:r>
            <a:endParaRPr sz="2400" dirty="0"/>
          </a:p>
        </p:txBody>
      </p:sp>
      <p:sp>
        <p:nvSpPr>
          <p:cNvPr id="388" name="Shape 388"/>
          <p:cNvSpPr txBox="1">
            <a:spLocks noGrp="1"/>
          </p:cNvSpPr>
          <p:nvPr>
            <p:ph type="ctrTitle" idx="4294967295"/>
          </p:nvPr>
        </p:nvSpPr>
        <p:spPr>
          <a:xfrm>
            <a:off x="3189391" y="1313275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FFFFFF"/>
                </a:solidFill>
              </a:rPr>
              <a:t>21095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subTitle" idx="4294967295"/>
          </p:nvPr>
        </p:nvSpPr>
        <p:spPr>
          <a:xfrm>
            <a:off x="3189391" y="1854520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Persones de més de 65 anys.</a:t>
            </a:r>
            <a:endParaRPr sz="2400" dirty="0"/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" name="Shape 378"/>
          <p:cNvSpPr txBox="1">
            <a:spLocks/>
          </p:cNvSpPr>
          <p:nvPr/>
        </p:nvSpPr>
        <p:spPr>
          <a:xfrm>
            <a:off x="-1128339" y="1925320"/>
            <a:ext cx="492437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ca-ES" b="1" dirty="0" smtClean="0"/>
              <a:t>ESTUDI DE </a:t>
            </a:r>
          </a:p>
          <a:p>
            <a:pPr marL="0" indent="0" algn="ctr">
              <a:buFont typeface="Barlow Light"/>
              <a:buNone/>
            </a:pPr>
            <a:r>
              <a:rPr lang="ca-ES" b="1" dirty="0" smtClean="0"/>
              <a:t>MERCAT</a:t>
            </a:r>
            <a:endParaRPr lang="ca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PRESSUPOST</a:t>
            </a:r>
            <a:endParaRPr dirty="0"/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19400" y="1753750"/>
            <a:ext cx="1990168" cy="2313300"/>
          </a:xfrm>
          <a:prstGeom prst="homePlate">
            <a:avLst>
              <a:gd name="adj" fmla="val 30129"/>
            </a:avLst>
          </a:prstGeom>
          <a:solidFill>
            <a:srgbClr val="8184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ES" dirty="0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INSTAL·LACIONS</a:t>
            </a:r>
            <a:endParaRPr lang="es-ES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1939273" y="1753750"/>
            <a:ext cx="2294973" cy="2313300"/>
          </a:xfrm>
          <a:prstGeom prst="chevron">
            <a:avLst>
              <a:gd name="adj" fmla="val 29853"/>
            </a:avLst>
          </a:prstGeom>
          <a:solidFill>
            <a:srgbClr val="646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EQUIP</a:t>
            </a:r>
            <a:endParaRPr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763951" y="1753750"/>
            <a:ext cx="2488567" cy="2313300"/>
          </a:xfrm>
          <a:prstGeom prst="chevron">
            <a:avLst>
              <a:gd name="adj" fmla="val 29853"/>
            </a:avLst>
          </a:prstGeom>
          <a:solidFill>
            <a:srgbClr val="4F4A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SERVIDORS</a:t>
            </a:r>
            <a:endParaRPr lang="es-ES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194700" y="114299"/>
            <a:ext cx="2781300" cy="1970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3200" b="1" dirty="0" smtClean="0"/>
              <a:t>CASOS D’ÈXIT </a:t>
            </a:r>
          </a:p>
          <a:p>
            <a:pPr marL="0" lvl="0" indent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3200" b="1" dirty="0" smtClean="0"/>
              <a:t>EXISTENTS</a:t>
            </a:r>
            <a:endParaRPr sz="3200" b="1" dirty="0"/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" name="Picture 2" descr="Resultado de imagen de fix my stre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3" y="205230"/>
            <a:ext cx="5134734" cy="1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/>
          <a:srcRect l="1639" t="2082" b="1012"/>
          <a:stretch/>
        </p:blipFill>
        <p:spPr>
          <a:xfrm>
            <a:off x="586478" y="2084324"/>
            <a:ext cx="3449694" cy="2847976"/>
          </a:xfrm>
          <a:prstGeom prst="rect">
            <a:avLst/>
          </a:prstGeom>
        </p:spPr>
      </p:pic>
      <p:pic>
        <p:nvPicPr>
          <p:cNvPr id="16" name="Imagen 15"/>
          <p:cNvPicPr/>
          <p:nvPr/>
        </p:nvPicPr>
        <p:blipFill rotWithShape="1">
          <a:blip r:embed="rId5"/>
          <a:srcRect l="2646" t="61605" r="51846" b="18329"/>
          <a:stretch/>
        </p:blipFill>
        <p:spPr bwMode="auto">
          <a:xfrm>
            <a:off x="3404594" y="1218411"/>
            <a:ext cx="2457450" cy="5429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Shape 478"/>
          <p:cNvSpPr txBox="1">
            <a:spLocks/>
          </p:cNvSpPr>
          <p:nvPr/>
        </p:nvSpPr>
        <p:spPr>
          <a:xfrm>
            <a:off x="3812791" y="3071785"/>
            <a:ext cx="2266734" cy="126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ca-ES" sz="2000" b="1" dirty="0" smtClean="0"/>
              <a:t>Més de 5 mil </a:t>
            </a:r>
          </a:p>
          <a:p>
            <a:pPr marL="0" indent="0" algn="ctr">
              <a:buFont typeface="Barlow Light"/>
              <a:buNone/>
            </a:pPr>
            <a:r>
              <a:rPr lang="ca-ES" sz="2000" b="1" dirty="0" smtClean="0"/>
              <a:t>descàrregues</a:t>
            </a:r>
          </a:p>
          <a:p>
            <a:pPr marL="0" indent="0" algn="ctr">
              <a:buFont typeface="Barlow Light"/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182</Words>
  <Application>Microsoft Office PowerPoint</Application>
  <PresentationFormat>Presentación en pantalla (16:9)</PresentationFormat>
  <Paragraphs>61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Barlow Light</vt:lpstr>
      <vt:lpstr>Arial</vt:lpstr>
      <vt:lpstr>Miriam Libre</vt:lpstr>
      <vt:lpstr>Barlow</vt:lpstr>
      <vt:lpstr>Calibri</vt:lpstr>
      <vt:lpstr>Microsoft Himalaya</vt:lpstr>
      <vt:lpstr>Wingdings</vt:lpstr>
      <vt:lpstr>Roderigo template</vt:lpstr>
      <vt:lpstr>SOM CIUTAT</vt:lpstr>
      <vt:lpstr>DEFINICIÓ DEL PROJECTE</vt:lpstr>
      <vt:lpstr>L’APLICACIÓ</vt:lpstr>
      <vt:lpstr>Presentación de PowerPoint</vt:lpstr>
      <vt:lpstr>Presentación de PowerPoint</vt:lpstr>
      <vt:lpstr>EC0NOMIA COL·LABORATIVA     PROCOMUNS </vt:lpstr>
      <vt:lpstr>1231</vt:lpstr>
      <vt:lpstr>PRESSUPOST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 CIUTAT</dc:title>
  <dc:creator>Elisabet</dc:creator>
  <cp:lastModifiedBy>Elisabet</cp:lastModifiedBy>
  <cp:revision>38</cp:revision>
  <dcterms:modified xsi:type="dcterms:W3CDTF">2018-02-04T11:39:04Z</dcterms:modified>
</cp:coreProperties>
</file>