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9" r:id="rId6"/>
    <p:sldId id="263" r:id="rId7"/>
    <p:sldId id="264" r:id="rId8"/>
    <p:sldId id="265" r:id="rId9"/>
    <p:sldId id="260" r:id="rId10"/>
    <p:sldId id="261" r:id="rId11"/>
    <p:sldId id="269" r:id="rId12"/>
    <p:sldId id="271" r:id="rId13"/>
    <p:sldId id="274" r:id="rId14"/>
    <p:sldId id="272" r:id="rId15"/>
    <p:sldId id="270" r:id="rId16"/>
    <p:sldId id="27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4C2040-4005-44F7-8BDD-FC9933EAE59F}">
          <p14:sldIdLst>
            <p14:sldId id="256"/>
            <p14:sldId id="257"/>
            <p14:sldId id="267"/>
            <p14:sldId id="268"/>
            <p14:sldId id="259"/>
            <p14:sldId id="263"/>
            <p14:sldId id="264"/>
            <p14:sldId id="265"/>
            <p14:sldId id="260"/>
            <p14:sldId id="261"/>
            <p14:sldId id="269"/>
            <p14:sldId id="271"/>
            <p14:sldId id="274"/>
            <p14:sldId id="272"/>
            <p14:sldId id="270"/>
            <p14:sldId id="275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17CC9-C704-445D-905A-3ACD5E1E749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BB026D-B6F9-4CA2-801F-D9DFD569DFB9}">
      <dgm:prSet/>
      <dgm:spPr/>
      <dgm:t>
        <a:bodyPr/>
        <a:lstStyle/>
        <a:p>
          <a:r>
            <a:rPr lang="en-US"/>
            <a:t>Podman - 	Pod management tool</a:t>
          </a:r>
        </a:p>
      </dgm:t>
    </dgm:pt>
    <dgm:pt modelId="{C45C94CA-B9A2-4D02-93C8-06F43F4672C7}" type="parTrans" cxnId="{360C92FF-5087-40F1-B648-4BBA6E04472B}">
      <dgm:prSet/>
      <dgm:spPr/>
      <dgm:t>
        <a:bodyPr/>
        <a:lstStyle/>
        <a:p>
          <a:endParaRPr lang="en-US"/>
        </a:p>
      </dgm:t>
    </dgm:pt>
    <dgm:pt modelId="{D3A2D4EE-80A0-4DBC-B1D7-A494C8E107F7}" type="sibTrans" cxnId="{360C92FF-5087-40F1-B648-4BBA6E04472B}">
      <dgm:prSet/>
      <dgm:spPr/>
      <dgm:t>
        <a:bodyPr/>
        <a:lstStyle/>
        <a:p>
          <a:endParaRPr lang="en-US"/>
        </a:p>
      </dgm:t>
    </dgm:pt>
    <dgm:pt modelId="{46051EAC-0FFF-47D2-9D7B-15BAF8CBA7BB}">
      <dgm:prSet/>
      <dgm:spPr/>
      <dgm:t>
        <a:bodyPr/>
        <a:lstStyle/>
        <a:p>
          <a:r>
            <a:rPr lang="en-US" dirty="0" err="1"/>
            <a:t>Podman</a:t>
          </a:r>
          <a:r>
            <a:rPr lang="en-US" dirty="0"/>
            <a:t> is a </a:t>
          </a:r>
          <a:r>
            <a:rPr lang="en-US" dirty="0" err="1"/>
            <a:t>daemonless</a:t>
          </a:r>
          <a:r>
            <a:rPr lang="en-US" dirty="0"/>
            <a:t>, open source, Linux native tool designed to make it easy to find, run, build, share and deploy applications using Open Containers Initiative (OCI) Containers and Container Image</a:t>
          </a:r>
        </a:p>
      </dgm:t>
    </dgm:pt>
    <dgm:pt modelId="{23D8B242-03E9-452C-A1FA-8DCFA1DC2A1F}" type="parTrans" cxnId="{1B8BB448-4126-4220-B790-9AFF1D335F5D}">
      <dgm:prSet/>
      <dgm:spPr/>
      <dgm:t>
        <a:bodyPr/>
        <a:lstStyle/>
        <a:p>
          <a:endParaRPr lang="en-US"/>
        </a:p>
      </dgm:t>
    </dgm:pt>
    <dgm:pt modelId="{CCEF4D7D-BFAD-4236-88B8-62572C68AC15}" type="sibTrans" cxnId="{1B8BB448-4126-4220-B790-9AFF1D335F5D}">
      <dgm:prSet/>
      <dgm:spPr/>
      <dgm:t>
        <a:bodyPr/>
        <a:lstStyle/>
        <a:p>
          <a:endParaRPr lang="en-US"/>
        </a:p>
      </dgm:t>
    </dgm:pt>
    <dgm:pt modelId="{B3A9422E-61BE-4754-9CA6-D5EAD159367D}">
      <dgm:prSet/>
      <dgm:spPr/>
      <dgm:t>
        <a:bodyPr/>
        <a:lstStyle/>
        <a:p>
          <a:r>
            <a:rPr lang="en-US"/>
            <a:t>Minikube – Local Kubernetes setup on one machine </a:t>
          </a:r>
        </a:p>
      </dgm:t>
    </dgm:pt>
    <dgm:pt modelId="{00B9EFA7-DDC3-4D29-A550-623904DDCC85}" type="parTrans" cxnId="{6DB1EEFF-2858-4D2A-AB6F-E5453440E9D0}">
      <dgm:prSet/>
      <dgm:spPr/>
      <dgm:t>
        <a:bodyPr/>
        <a:lstStyle/>
        <a:p>
          <a:endParaRPr lang="en-US"/>
        </a:p>
      </dgm:t>
    </dgm:pt>
    <dgm:pt modelId="{6E05B16C-9EDF-4E18-B322-EAA939DE00AA}" type="sibTrans" cxnId="{6DB1EEFF-2858-4D2A-AB6F-E5453440E9D0}">
      <dgm:prSet/>
      <dgm:spPr/>
      <dgm:t>
        <a:bodyPr/>
        <a:lstStyle/>
        <a:p>
          <a:endParaRPr lang="en-US"/>
        </a:p>
      </dgm:t>
    </dgm:pt>
    <dgm:pt modelId="{8BEEE3EF-BFD1-44FC-BC87-4F61E6C8A79C}">
      <dgm:prSet/>
      <dgm:spPr/>
      <dgm:t>
        <a:bodyPr/>
        <a:lstStyle/>
        <a:p>
          <a:r>
            <a:rPr lang="en-US" dirty="0" err="1"/>
            <a:t>Minikube</a:t>
          </a:r>
          <a:r>
            <a:rPr lang="en-US" dirty="0"/>
            <a:t> is a lightweight Kubernetes implementation that creates a VM on your local machine and deploys a simple cluster containing only one node</a:t>
          </a:r>
        </a:p>
      </dgm:t>
    </dgm:pt>
    <dgm:pt modelId="{E9B85668-2593-4615-91E9-24CFD1B3B952}" type="parTrans" cxnId="{FBF82308-45AD-4FC0-9C79-B5FD36555632}">
      <dgm:prSet/>
      <dgm:spPr/>
      <dgm:t>
        <a:bodyPr/>
        <a:lstStyle/>
        <a:p>
          <a:endParaRPr lang="en-US"/>
        </a:p>
      </dgm:t>
    </dgm:pt>
    <dgm:pt modelId="{D6719978-EC6D-400B-902A-22B7EEA26DA6}" type="sibTrans" cxnId="{FBF82308-45AD-4FC0-9C79-B5FD36555632}">
      <dgm:prSet/>
      <dgm:spPr/>
      <dgm:t>
        <a:bodyPr/>
        <a:lstStyle/>
        <a:p>
          <a:endParaRPr lang="en-US"/>
        </a:p>
      </dgm:t>
    </dgm:pt>
    <dgm:pt modelId="{EDA15783-620F-426F-B1F3-D661E8A4DA0C}">
      <dgm:prSet/>
      <dgm:spPr/>
      <dgm:t>
        <a:bodyPr/>
        <a:lstStyle/>
        <a:p>
          <a:r>
            <a:rPr lang="en-US" dirty="0"/>
            <a:t>URL - </a:t>
          </a:r>
          <a:r>
            <a:rPr lang="en-IN" dirty="0"/>
            <a:t>https://minikube.sigs.k8s.io/docs/start/</a:t>
          </a:r>
          <a:endParaRPr lang="en-US" dirty="0"/>
        </a:p>
      </dgm:t>
    </dgm:pt>
    <dgm:pt modelId="{3BF5344A-13E0-4E7D-92DF-F2F264BC4AB1}" type="parTrans" cxnId="{BAD0912F-0156-4BE7-BA53-51A57EB986C9}">
      <dgm:prSet/>
      <dgm:spPr/>
      <dgm:t>
        <a:bodyPr/>
        <a:lstStyle/>
        <a:p>
          <a:endParaRPr lang="en-IN"/>
        </a:p>
      </dgm:t>
    </dgm:pt>
    <dgm:pt modelId="{F79EDF5B-00CA-45F1-AF08-D6F8935BAA07}" type="sibTrans" cxnId="{BAD0912F-0156-4BE7-BA53-51A57EB986C9}">
      <dgm:prSet/>
      <dgm:spPr/>
      <dgm:t>
        <a:bodyPr/>
        <a:lstStyle/>
        <a:p>
          <a:endParaRPr lang="en-IN"/>
        </a:p>
      </dgm:t>
    </dgm:pt>
    <dgm:pt modelId="{5BEB8EBD-2743-4FDC-A702-9D5672A3DB1E}">
      <dgm:prSet/>
      <dgm:spPr/>
      <dgm:t>
        <a:bodyPr/>
        <a:lstStyle/>
        <a:p>
          <a:endParaRPr lang="en-US" dirty="0"/>
        </a:p>
      </dgm:t>
    </dgm:pt>
    <dgm:pt modelId="{0A293A74-77D3-4AA1-ACF2-ACDE51FAF23A}" type="parTrans" cxnId="{23C6C8DE-D233-4B33-B70F-C0F3490CABDA}">
      <dgm:prSet/>
      <dgm:spPr/>
      <dgm:t>
        <a:bodyPr/>
        <a:lstStyle/>
        <a:p>
          <a:endParaRPr lang="en-IN"/>
        </a:p>
      </dgm:t>
    </dgm:pt>
    <dgm:pt modelId="{E9EE9927-19A8-4CA6-9116-401E2BDC034E}" type="sibTrans" cxnId="{23C6C8DE-D233-4B33-B70F-C0F3490CABDA}">
      <dgm:prSet/>
      <dgm:spPr/>
      <dgm:t>
        <a:bodyPr/>
        <a:lstStyle/>
        <a:p>
          <a:endParaRPr lang="en-IN"/>
        </a:p>
      </dgm:t>
    </dgm:pt>
    <dgm:pt modelId="{A4BB99A0-C5C2-4F3D-A2DD-162F11DD797F}">
      <dgm:prSet/>
      <dgm:spPr/>
      <dgm:t>
        <a:bodyPr/>
        <a:lstStyle/>
        <a:p>
          <a:r>
            <a:rPr lang="en-US" dirty="0"/>
            <a:t>URL - </a:t>
          </a:r>
          <a:r>
            <a:rPr lang="en-IN" dirty="0"/>
            <a:t>https://podman.io/getting-started/installation</a:t>
          </a:r>
          <a:endParaRPr lang="en-US" dirty="0"/>
        </a:p>
      </dgm:t>
    </dgm:pt>
    <dgm:pt modelId="{B1062456-0F01-493F-84C2-F902929BA255}" type="parTrans" cxnId="{E7C5AA7C-D806-496E-B2FA-75030A9483D8}">
      <dgm:prSet/>
      <dgm:spPr/>
      <dgm:t>
        <a:bodyPr/>
        <a:lstStyle/>
        <a:p>
          <a:endParaRPr lang="en-IN"/>
        </a:p>
      </dgm:t>
    </dgm:pt>
    <dgm:pt modelId="{6A9E6037-D697-4DBF-9013-81535317FD57}" type="sibTrans" cxnId="{E7C5AA7C-D806-496E-B2FA-75030A9483D8}">
      <dgm:prSet/>
      <dgm:spPr/>
      <dgm:t>
        <a:bodyPr/>
        <a:lstStyle/>
        <a:p>
          <a:endParaRPr lang="en-IN"/>
        </a:p>
      </dgm:t>
    </dgm:pt>
    <dgm:pt modelId="{D7FF30E4-B9FC-412A-9CD6-DB3E6A582F26}" type="pres">
      <dgm:prSet presAssocID="{20117CC9-C704-445D-905A-3ACD5E1E7495}" presName="linear" presStyleCnt="0">
        <dgm:presLayoutVars>
          <dgm:animLvl val="lvl"/>
          <dgm:resizeHandles val="exact"/>
        </dgm:presLayoutVars>
      </dgm:prSet>
      <dgm:spPr/>
    </dgm:pt>
    <dgm:pt modelId="{3272E44F-2660-4752-8035-D9BF80343D16}" type="pres">
      <dgm:prSet presAssocID="{06BB026D-B6F9-4CA2-801F-D9DFD569DF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3B2D17-7773-43F0-8AD0-9731FBF22F40}" type="pres">
      <dgm:prSet presAssocID="{06BB026D-B6F9-4CA2-801F-D9DFD569DFB9}" presName="childText" presStyleLbl="revTx" presStyleIdx="0" presStyleCnt="2">
        <dgm:presLayoutVars>
          <dgm:bulletEnabled val="1"/>
        </dgm:presLayoutVars>
      </dgm:prSet>
      <dgm:spPr/>
    </dgm:pt>
    <dgm:pt modelId="{8EC632FB-C79C-40FF-A406-66AC69BA01BD}" type="pres">
      <dgm:prSet presAssocID="{B3A9422E-61BE-4754-9CA6-D5EAD15936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68DC90-50D6-4BD8-A7DE-41EA1148823E}" type="pres">
      <dgm:prSet presAssocID="{B3A9422E-61BE-4754-9CA6-D5EAD159367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BF82308-45AD-4FC0-9C79-B5FD36555632}" srcId="{B3A9422E-61BE-4754-9CA6-D5EAD159367D}" destId="{8BEEE3EF-BFD1-44FC-BC87-4F61E6C8A79C}" srcOrd="0" destOrd="0" parTransId="{E9B85668-2593-4615-91E9-24CFD1B3B952}" sibTransId="{D6719978-EC6D-400B-902A-22B7EEA26DA6}"/>
    <dgm:cxn modelId="{BAD0912F-0156-4BE7-BA53-51A57EB986C9}" srcId="{B3A9422E-61BE-4754-9CA6-D5EAD159367D}" destId="{EDA15783-620F-426F-B1F3-D661E8A4DA0C}" srcOrd="2" destOrd="0" parTransId="{3BF5344A-13E0-4E7D-92DF-F2F264BC4AB1}" sibTransId="{F79EDF5B-00CA-45F1-AF08-D6F8935BAA07}"/>
    <dgm:cxn modelId="{5F4ED432-8AC1-44E3-9C3E-F6DC1A2C0C7F}" type="presOf" srcId="{B3A9422E-61BE-4754-9CA6-D5EAD159367D}" destId="{8EC632FB-C79C-40FF-A406-66AC69BA01BD}" srcOrd="0" destOrd="0" presId="urn:microsoft.com/office/officeart/2005/8/layout/vList2"/>
    <dgm:cxn modelId="{80E7DB3F-94B8-4196-BA7F-D14DB4F99DD0}" type="presOf" srcId="{A4BB99A0-C5C2-4F3D-A2DD-162F11DD797F}" destId="{043B2D17-7773-43F0-8AD0-9731FBF22F40}" srcOrd="0" destOrd="1" presId="urn:microsoft.com/office/officeart/2005/8/layout/vList2"/>
    <dgm:cxn modelId="{E576895F-78B7-48B0-B963-2231E235D655}" type="presOf" srcId="{46051EAC-0FFF-47D2-9D7B-15BAF8CBA7BB}" destId="{043B2D17-7773-43F0-8AD0-9731FBF22F40}" srcOrd="0" destOrd="0" presId="urn:microsoft.com/office/officeart/2005/8/layout/vList2"/>
    <dgm:cxn modelId="{6FD72C60-814B-404E-8365-3ADADE27D49C}" type="presOf" srcId="{06BB026D-B6F9-4CA2-801F-D9DFD569DFB9}" destId="{3272E44F-2660-4752-8035-D9BF80343D16}" srcOrd="0" destOrd="0" presId="urn:microsoft.com/office/officeart/2005/8/layout/vList2"/>
    <dgm:cxn modelId="{1B8BB448-4126-4220-B790-9AFF1D335F5D}" srcId="{06BB026D-B6F9-4CA2-801F-D9DFD569DFB9}" destId="{46051EAC-0FFF-47D2-9D7B-15BAF8CBA7BB}" srcOrd="0" destOrd="0" parTransId="{23D8B242-03E9-452C-A1FA-8DCFA1DC2A1F}" sibTransId="{CCEF4D7D-BFAD-4236-88B8-62572C68AC15}"/>
    <dgm:cxn modelId="{E7C5AA7C-D806-496E-B2FA-75030A9483D8}" srcId="{06BB026D-B6F9-4CA2-801F-D9DFD569DFB9}" destId="{A4BB99A0-C5C2-4F3D-A2DD-162F11DD797F}" srcOrd="1" destOrd="0" parTransId="{B1062456-0F01-493F-84C2-F902929BA255}" sibTransId="{6A9E6037-D697-4DBF-9013-81535317FD57}"/>
    <dgm:cxn modelId="{478A6A9A-3DB1-44BE-A03C-2FD066E30494}" type="presOf" srcId="{EDA15783-620F-426F-B1F3-D661E8A4DA0C}" destId="{7168DC90-50D6-4BD8-A7DE-41EA1148823E}" srcOrd="0" destOrd="2" presId="urn:microsoft.com/office/officeart/2005/8/layout/vList2"/>
    <dgm:cxn modelId="{CB35AAD3-F409-4F56-8B01-EA50258CF2DE}" type="presOf" srcId="{20117CC9-C704-445D-905A-3ACD5E1E7495}" destId="{D7FF30E4-B9FC-412A-9CD6-DB3E6A582F26}" srcOrd="0" destOrd="0" presId="urn:microsoft.com/office/officeart/2005/8/layout/vList2"/>
    <dgm:cxn modelId="{23C6C8DE-D233-4B33-B70F-C0F3490CABDA}" srcId="{B3A9422E-61BE-4754-9CA6-D5EAD159367D}" destId="{5BEB8EBD-2743-4FDC-A702-9D5672A3DB1E}" srcOrd="1" destOrd="0" parTransId="{0A293A74-77D3-4AA1-ACF2-ACDE51FAF23A}" sibTransId="{E9EE9927-19A8-4CA6-9116-401E2BDC034E}"/>
    <dgm:cxn modelId="{A19BBFE0-A8D4-4A01-83BC-F5DDB58A832C}" type="presOf" srcId="{8BEEE3EF-BFD1-44FC-BC87-4F61E6C8A79C}" destId="{7168DC90-50D6-4BD8-A7DE-41EA1148823E}" srcOrd="0" destOrd="0" presId="urn:microsoft.com/office/officeart/2005/8/layout/vList2"/>
    <dgm:cxn modelId="{B62B29EA-1EF1-49E4-84D6-D104DCCEE5F2}" type="presOf" srcId="{5BEB8EBD-2743-4FDC-A702-9D5672A3DB1E}" destId="{7168DC90-50D6-4BD8-A7DE-41EA1148823E}" srcOrd="0" destOrd="1" presId="urn:microsoft.com/office/officeart/2005/8/layout/vList2"/>
    <dgm:cxn modelId="{360C92FF-5087-40F1-B648-4BBA6E04472B}" srcId="{20117CC9-C704-445D-905A-3ACD5E1E7495}" destId="{06BB026D-B6F9-4CA2-801F-D9DFD569DFB9}" srcOrd="0" destOrd="0" parTransId="{C45C94CA-B9A2-4D02-93C8-06F43F4672C7}" sibTransId="{D3A2D4EE-80A0-4DBC-B1D7-A494C8E107F7}"/>
    <dgm:cxn modelId="{6DB1EEFF-2858-4D2A-AB6F-E5453440E9D0}" srcId="{20117CC9-C704-445D-905A-3ACD5E1E7495}" destId="{B3A9422E-61BE-4754-9CA6-D5EAD159367D}" srcOrd="1" destOrd="0" parTransId="{00B9EFA7-DDC3-4D29-A550-623904DDCC85}" sibTransId="{6E05B16C-9EDF-4E18-B322-EAA939DE00AA}"/>
    <dgm:cxn modelId="{F44BF96C-8A9E-4863-B7D4-7339564D1835}" type="presParOf" srcId="{D7FF30E4-B9FC-412A-9CD6-DB3E6A582F26}" destId="{3272E44F-2660-4752-8035-D9BF80343D16}" srcOrd="0" destOrd="0" presId="urn:microsoft.com/office/officeart/2005/8/layout/vList2"/>
    <dgm:cxn modelId="{4F584BC3-5D56-4BB7-A8A2-A90C45EF4E01}" type="presParOf" srcId="{D7FF30E4-B9FC-412A-9CD6-DB3E6A582F26}" destId="{043B2D17-7773-43F0-8AD0-9731FBF22F40}" srcOrd="1" destOrd="0" presId="urn:microsoft.com/office/officeart/2005/8/layout/vList2"/>
    <dgm:cxn modelId="{2AA038E2-0CB8-48F4-9633-B758D1E27D74}" type="presParOf" srcId="{D7FF30E4-B9FC-412A-9CD6-DB3E6A582F26}" destId="{8EC632FB-C79C-40FF-A406-66AC69BA01BD}" srcOrd="2" destOrd="0" presId="urn:microsoft.com/office/officeart/2005/8/layout/vList2"/>
    <dgm:cxn modelId="{589320E0-45D7-457A-9045-7E4429BEEAD9}" type="presParOf" srcId="{D7FF30E4-B9FC-412A-9CD6-DB3E6A582F26}" destId="{7168DC90-50D6-4BD8-A7DE-41EA114882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E44F-2660-4752-8035-D9BF80343D16}">
      <dsp:nvSpPr>
        <dsp:cNvPr id="0" name=""/>
        <dsp:cNvSpPr/>
      </dsp:nvSpPr>
      <dsp:spPr>
        <a:xfrm>
          <a:off x="0" y="158709"/>
          <a:ext cx="6263640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Podman - 	Pod management tool</a:t>
          </a:r>
        </a:p>
      </dsp:txBody>
      <dsp:txXfrm>
        <a:off x="50420" y="209129"/>
        <a:ext cx="6162800" cy="932014"/>
      </dsp:txXfrm>
    </dsp:sp>
    <dsp:sp modelId="{043B2D17-7773-43F0-8AD0-9731FBF22F40}">
      <dsp:nvSpPr>
        <dsp:cNvPr id="0" name=""/>
        <dsp:cNvSpPr/>
      </dsp:nvSpPr>
      <dsp:spPr>
        <a:xfrm>
          <a:off x="0" y="1191563"/>
          <a:ext cx="6263640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Podman</a:t>
          </a:r>
          <a:r>
            <a:rPr lang="en-US" sz="2000" kern="1200" dirty="0"/>
            <a:t> is a </a:t>
          </a:r>
          <a:r>
            <a:rPr lang="en-US" sz="2000" kern="1200" dirty="0" err="1"/>
            <a:t>daemonless</a:t>
          </a:r>
          <a:r>
            <a:rPr lang="en-US" sz="2000" kern="1200" dirty="0"/>
            <a:t>, open source, Linux native tool designed to make it easy to find, run, build, share and deploy applications using Open Containers Initiative (OCI) Containers and Container Image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URL - </a:t>
          </a:r>
          <a:r>
            <a:rPr lang="en-IN" sz="2000" kern="1200" dirty="0"/>
            <a:t>https://podman.io/getting-started/installation</a:t>
          </a:r>
          <a:endParaRPr lang="en-US" sz="2000" kern="1200" dirty="0"/>
        </a:p>
      </dsp:txBody>
      <dsp:txXfrm>
        <a:off x="0" y="1191563"/>
        <a:ext cx="6263640" cy="1533870"/>
      </dsp:txXfrm>
    </dsp:sp>
    <dsp:sp modelId="{8EC632FB-C79C-40FF-A406-66AC69BA01BD}">
      <dsp:nvSpPr>
        <dsp:cNvPr id="0" name=""/>
        <dsp:cNvSpPr/>
      </dsp:nvSpPr>
      <dsp:spPr>
        <a:xfrm>
          <a:off x="0" y="2725433"/>
          <a:ext cx="6263640" cy="1032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Minikube – Local Kubernetes setup on one machine </a:t>
          </a:r>
        </a:p>
      </dsp:txBody>
      <dsp:txXfrm>
        <a:off x="50420" y="2775853"/>
        <a:ext cx="6162800" cy="932014"/>
      </dsp:txXfrm>
    </dsp:sp>
    <dsp:sp modelId="{7168DC90-50D6-4BD8-A7DE-41EA1148823E}">
      <dsp:nvSpPr>
        <dsp:cNvPr id="0" name=""/>
        <dsp:cNvSpPr/>
      </dsp:nvSpPr>
      <dsp:spPr>
        <a:xfrm>
          <a:off x="0" y="3758288"/>
          <a:ext cx="6263640" cy="158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Minikube</a:t>
          </a:r>
          <a:r>
            <a:rPr lang="en-US" sz="2000" kern="1200" dirty="0"/>
            <a:t> is a lightweight Kubernetes implementation that creates a VM on your local machine and deploys a simple cluster containing only one node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URL - </a:t>
          </a:r>
          <a:r>
            <a:rPr lang="en-IN" sz="2000" kern="1200" dirty="0"/>
            <a:t>https://minikube.sigs.k8s.io/docs/start/</a:t>
          </a:r>
          <a:endParaRPr lang="en-US" sz="2000" kern="1200" dirty="0"/>
        </a:p>
      </dsp:txBody>
      <dsp:txXfrm>
        <a:off x="0" y="3758288"/>
        <a:ext cx="6263640" cy="158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3655-47A5-6F5B-4299-742E8831C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66A53-29BA-F897-DA15-E04BEBA5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B7FC9-24F4-7C8B-FCCB-00A51D66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1CAD-CAFC-4E05-94F9-5C687330B2A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CC85-ABD7-11EA-B87E-1F18260E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FF497-ABDD-8794-DE00-7115B091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E7ED-4BB2-4AF7-BBB2-A1816AA1D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260A-F2C0-CFD2-D6B5-C4A7C220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0EDA1-A144-D055-0791-1489867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AACE-097E-49A8-2BB8-69B6E694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1CAD-CAFC-4E05-94F9-5C687330B2A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A917-1356-1EAE-1213-F6C6BBFE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27B5C-B04C-F4C4-312F-1D4D2286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E7ED-4BB2-4AF7-BBB2-A1816AA1D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5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24AB1-471F-28E6-AD48-536CEEB67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A0252-4637-491B-F2B1-9BEA78C7C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6E12-E332-6A17-78C3-AD26F2F2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1CAD-CAFC-4E05-94F9-5C687330B2A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1916-9C6E-FCD3-5F75-6F00E0B2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313A1-5D50-F0B3-DCFF-54F48259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E7ED-4BB2-4AF7-BBB2-A1816AA1D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78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2593-4A3E-3B5B-114D-B3B8B0C5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CF17-CABF-E766-AFDE-70EAB2AA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084B6-0F40-7149-476A-F6AC782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1CAD-CAFC-4E05-94F9-5C687330B2A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9AD54-DD2A-74D5-4A7A-948E014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C7E53-2C22-28CF-A9A5-DAC9A5A4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E7ED-4BB2-4AF7-BBB2-A1816AA1D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0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0CD6-F1A0-549A-B1E2-3A776785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88A6-BA54-91CE-7D2F-A33398F2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928F-F43B-52D0-4994-122DDC87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1CAD-CAFC-4E05-94F9-5C687330B2A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FB23-6AF3-44F8-C7C5-AA2797FA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17F2-BB62-7708-2E86-7436EACB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E7ED-4BB2-4AF7-BBB2-A1816AA1D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5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5B1A-8583-BD2A-C973-C8F99F6B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EA92-CD48-76A2-E561-3020CED5C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C8810-D7B9-DF60-6480-23DA5459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338EF-E1CE-13D1-0165-40409F3B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1CAD-CAFC-4E05-94F9-5C687330B2A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AFAD-AE5B-8A5E-B04D-7BDFAD57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6FD02-A5F6-4174-DA62-54E1A03C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E7ED-4BB2-4AF7-BBB2-A1816AA1D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6E66-7DD1-F7D0-A136-48B37C94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23DDF-9DBF-6A19-CBFA-E355FDB1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EF5D-3B04-2066-87AD-43F713F5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DDC97-4018-8352-7782-4F26097C3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19D1E-DA96-3D83-467A-53EDAE6DA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46C27-C98D-A895-3639-98077A4F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1CAD-CAFC-4E05-94F9-5C687330B2A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3D053-E413-6287-E77B-945999DE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973C0-7411-E47D-64C0-4C6C3AA4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E7ED-4BB2-4AF7-BBB2-A1816AA1D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2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A0A6-4E2D-4586-DEAB-67935E13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9CE2B-ED01-C0AA-0B8A-D5C50727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1CAD-CAFC-4E05-94F9-5C687330B2A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78B52-2B89-D63C-1E72-BDBDB1F1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BB4FD-FB9B-79F5-0644-406B453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E7ED-4BB2-4AF7-BBB2-A1816AA1D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7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AAB20-1F16-AAD7-C951-2BE5E83F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1CAD-CAFC-4E05-94F9-5C687330B2A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3B93F-BAA7-7257-2050-AA9E0EC2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C64D0-D1DA-C340-1CE3-0FE199AD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E7ED-4BB2-4AF7-BBB2-A1816AA1D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88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C9FD-3F3E-0DA7-0A3B-8132082E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B549-6ACD-36DE-431A-9285308ED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35B62-E972-691A-E841-F80555D5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2B127-1083-FF7C-0CD6-B46AF2B4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1CAD-CAFC-4E05-94F9-5C687330B2A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E624F-FDC5-F8EF-9E46-C13B644E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B058D-2220-F6B5-0E92-8B21C9D6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E7ED-4BB2-4AF7-BBB2-A1816AA1D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58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9238-F3CB-F9E0-B723-CB13BF08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A5E5C-7219-4819-E129-541142B9E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2CCD-0F11-507C-0070-BF63831B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47C0-C4E5-6CA7-2DA1-60149C77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1CAD-CAFC-4E05-94F9-5C687330B2A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0056A-16F3-191E-A253-F2A51E70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D04A-CD0B-0BE7-DFC1-52BAEBE4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E7ED-4BB2-4AF7-BBB2-A1816AA1D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1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1BACE-B930-309A-C2FB-3476E418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E2794-7009-F696-FE29-252986ED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BA703-50B1-0B36-EE39-6188B1C65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1CAD-CAFC-4E05-94F9-5C687330B2A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CCAB-DA45-BA8E-3CC5-512E1AA3A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87A59-5E10-F644-203D-60AE0A42E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E7ED-4BB2-4AF7-BBB2-A1816AA1D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40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racy.com/2017/06/15/how-to-extend-teracy-dev-to-work-with-kubernet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9CDCE-4D33-994A-94E7-655E4A68B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IN" b="1"/>
              <a:t>Kubernetes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F3652-93C3-EEE3-6966-189FFA06B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  <a:p>
            <a:pPr algn="l"/>
            <a:r>
              <a:rPr lang="en-IN"/>
              <a:t>Day 1</a:t>
            </a:r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0F68FC9-DAAB-F046-C0BB-D4F4D4F89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31503" y="2177568"/>
            <a:ext cx="3217333" cy="3120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D1636-EF59-C94F-5A5D-ADD80E993893}"/>
              </a:ext>
            </a:extLst>
          </p:cNvPr>
          <p:cNvSpPr txBox="1"/>
          <p:nvPr/>
        </p:nvSpPr>
        <p:spPr>
          <a:xfrm>
            <a:off x="8441794" y="5098323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blog.teracy.com/2017/06/15/how-to-extend-teracy-dev-to-work-with-kubernet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3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98D37-AB29-43B4-F75A-000BD6B1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all K8s Componunt communicate each other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D0E18E9-C8F6-92F2-07C4-92A4A2A0A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00" t="26621" r="15583" b="7852"/>
          <a:stretch/>
        </p:blipFill>
        <p:spPr>
          <a:xfrm>
            <a:off x="1367118" y="1532987"/>
            <a:ext cx="9760792" cy="51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3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561C-7519-C537-8D3E-9D905BCE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Components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AB3D-6BF0-1029-9C29-F681F466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054D0-BCE6-D122-6BCD-CE821CE46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16" t="16889" r="19667" b="16592"/>
          <a:stretch/>
        </p:blipFill>
        <p:spPr>
          <a:xfrm>
            <a:off x="838200" y="1372235"/>
            <a:ext cx="9711014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5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66A66-F91F-89E5-6C55-468D86F4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Objects/Resources Model</a:t>
            </a:r>
          </a:p>
        </p:txBody>
      </p:sp>
      <p:pic>
        <p:nvPicPr>
          <p:cNvPr id="2050" name="Picture 2" descr="Key Kubernetes Concepts">
            <a:extLst>
              <a:ext uri="{FF2B5EF4-FFF2-40B4-BE49-F238E27FC236}">
                <a16:creationId xmlns:a16="http://schemas.microsoft.com/office/drawing/2014/main" id="{783064F0-1465-4455-FF99-D23D19BC75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520764"/>
            <a:ext cx="6780700" cy="38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75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E9D06C-2F74-AB15-AA29-C585333D0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00" t="13037" r="34250" b="11555"/>
          <a:stretch/>
        </p:blipFill>
        <p:spPr>
          <a:xfrm>
            <a:off x="2369214" y="643466"/>
            <a:ext cx="745357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8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12836-4C3B-5A43-D992-B7322302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Pod	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7095-436F-875F-8DC0-B731B29C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Smallest Unit or building block</a:t>
            </a:r>
          </a:p>
          <a:p>
            <a:r>
              <a:rPr lang="en-US" dirty="0"/>
              <a:t>Abstraction over </a:t>
            </a:r>
            <a:r>
              <a:rPr lang="en-US" dirty="0" err="1"/>
              <a:t>Contianers</a:t>
            </a:r>
            <a:endParaRPr lang="en-US" dirty="0"/>
          </a:p>
          <a:p>
            <a:r>
              <a:rPr lang="en-US" dirty="0"/>
              <a:t>Usually one app/container per node</a:t>
            </a:r>
          </a:p>
          <a:p>
            <a:r>
              <a:rPr lang="en-IN" dirty="0"/>
              <a:t>Each pod get its own IP address</a:t>
            </a:r>
          </a:p>
          <a:p>
            <a:r>
              <a:rPr lang="en-IN" dirty="0"/>
              <a:t>Ephemeral Nature </a:t>
            </a:r>
          </a:p>
        </p:txBody>
      </p:sp>
    </p:spTree>
    <p:extLst>
      <p:ext uri="{BB962C8B-B14F-4D97-AF65-F5344CB8AC3E}">
        <p14:creationId xmlns:p14="http://schemas.microsoft.com/office/powerpoint/2010/main" val="186952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34EB0-3E5C-EF35-AEDE-E5224FB0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Yaml file which create pod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9DE-C691-44D7-EDA1-4588682A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err="1"/>
              <a:t>apiVersion</a:t>
            </a:r>
            <a:r>
              <a:rPr lang="en-US" dirty="0"/>
              <a:t>: v1 # Which version of the Kubernetes API you're using to create this object</a:t>
            </a:r>
          </a:p>
          <a:p>
            <a:pPr marL="914400" lvl="2" indent="0">
              <a:buNone/>
            </a:pPr>
            <a:r>
              <a:rPr lang="en-US" dirty="0"/>
              <a:t>kind: Pod # What kind of object you want to create</a:t>
            </a:r>
          </a:p>
          <a:p>
            <a:pPr marL="914400" lvl="2" indent="0">
              <a:buNone/>
            </a:pPr>
            <a:r>
              <a:rPr lang="en-US" dirty="0"/>
              <a:t>metadata: # Data that helps uniquely identify the object, including name and namespace</a:t>
            </a:r>
          </a:p>
          <a:p>
            <a:pPr marL="914400" lvl="2" indent="0">
              <a:buNone/>
            </a:pPr>
            <a:r>
              <a:rPr lang="en-US" dirty="0"/>
              <a:t>  name: sompod-123  # name of pod</a:t>
            </a:r>
          </a:p>
          <a:p>
            <a:pPr marL="914400" lvl="2" indent="0">
              <a:buNone/>
            </a:pPr>
            <a:r>
              <a:rPr lang="en-US" dirty="0"/>
              <a:t>spec: # What state you desire for the object</a:t>
            </a:r>
          </a:p>
          <a:p>
            <a:pPr marL="914400" lvl="2" indent="0">
              <a:buNone/>
            </a:pPr>
            <a:r>
              <a:rPr lang="en-US" dirty="0"/>
              <a:t>  containers:</a:t>
            </a:r>
          </a:p>
          <a:p>
            <a:pPr marL="914400" lvl="2" indent="0">
              <a:buNone/>
            </a:pPr>
            <a:r>
              <a:rPr lang="en-US" dirty="0"/>
              <a:t>  - name: somc1 # name of container</a:t>
            </a:r>
          </a:p>
          <a:p>
            <a:pPr marL="914400" lvl="2" indent="0">
              <a:buNone/>
            </a:pPr>
            <a:r>
              <a:rPr lang="en-US" dirty="0"/>
              <a:t>    image: alpine # image from docker hub</a:t>
            </a:r>
          </a:p>
          <a:p>
            <a:pPr marL="914400" lvl="2" indent="0">
              <a:buNone/>
            </a:pPr>
            <a:r>
              <a:rPr lang="en-US" dirty="0"/>
              <a:t>    command: ["</a:t>
            </a:r>
            <a:r>
              <a:rPr lang="en-US" dirty="0" err="1"/>
              <a:t>sh</a:t>
            </a:r>
            <a:r>
              <a:rPr lang="en-US" dirty="0"/>
              <a:t>","-</a:t>
            </a:r>
            <a:r>
              <a:rPr lang="en-US" dirty="0" err="1"/>
              <a:t>c","ping</a:t>
            </a:r>
            <a:r>
              <a:rPr lang="en-US" dirty="0"/>
              <a:t> fb.com"] # starting process of container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609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83CD0-13F7-9E91-DA75-4C54AE40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K8s tools </a:t>
            </a:r>
            <a:endParaRPr lang="en-IN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1AA4AD-C23F-4BBA-EED1-713EC26F4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40469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31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41AE-2F83-B158-34AC-C4E73E40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 err="1"/>
              <a:t>kubectl</a:t>
            </a:r>
            <a:r>
              <a:rPr lang="en-US" sz="1300"/>
              <a:t> create -f </a:t>
            </a:r>
            <a:r>
              <a:rPr lang="en-US" sz="1300" err="1"/>
              <a:t>pod.yaml</a:t>
            </a:r>
            <a:endParaRPr lang="en-US" sz="1300"/>
          </a:p>
          <a:p>
            <a:pPr marL="0" indent="0">
              <a:buNone/>
            </a:pPr>
            <a:r>
              <a:rPr lang="en-US" sz="1300" err="1"/>
              <a:t>kubectl</a:t>
            </a:r>
            <a:r>
              <a:rPr lang="en-US" sz="1300"/>
              <a:t> get pods</a:t>
            </a:r>
          </a:p>
          <a:p>
            <a:pPr marL="0" indent="0">
              <a:buNone/>
            </a:pPr>
            <a:r>
              <a:rPr lang="en-IN" sz="1300" err="1"/>
              <a:t>kubectl</a:t>
            </a:r>
            <a:r>
              <a:rPr lang="en-IN" sz="1300"/>
              <a:t> get  po   sompod-123  -o wide</a:t>
            </a:r>
            <a:endParaRPr lang="en-US" sz="1300"/>
          </a:p>
          <a:p>
            <a:pPr marL="0" indent="0">
              <a:buNone/>
            </a:pPr>
            <a:r>
              <a:rPr lang="en-IN" sz="1300" err="1"/>
              <a:t>kubectl</a:t>
            </a:r>
            <a:r>
              <a:rPr lang="en-IN" sz="1300"/>
              <a:t> logs  sompod-123</a:t>
            </a:r>
          </a:p>
          <a:p>
            <a:pPr marL="0" indent="0">
              <a:buNone/>
            </a:pPr>
            <a:r>
              <a:rPr kumimoji="0" lang="en-US" altLang="en-US" sz="1300" b="0" i="0" u="none" strike="noStrike" cap="none" normalizeH="0" baseline="0" err="1">
                <a:ln>
                  <a:noFill/>
                </a:ln>
                <a:effectLst/>
                <a:latin typeface="ui-monospace"/>
              </a:rPr>
              <a:t>kubectl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ui-monospace"/>
              </a:rPr>
              <a:t> exec -it sompod-123 – </a:t>
            </a:r>
            <a:r>
              <a:rPr kumimoji="0" lang="en-US" altLang="en-US" sz="1300" b="0" i="0" u="none" strike="noStrike" cap="none" normalizeH="0" baseline="0" err="1">
                <a:ln>
                  <a:noFill/>
                </a:ln>
                <a:effectLst/>
                <a:latin typeface="ui-monospace"/>
              </a:rPr>
              <a:t>sh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ui-monospace"/>
            </a:endParaRPr>
          </a:p>
          <a:p>
            <a:pPr marL="0" indent="0">
              <a:buNone/>
            </a:pPr>
            <a:r>
              <a:rPr kumimoji="0" lang="en-US" altLang="en-US" sz="1300" b="0" i="0" u="none" strike="noStrike" cap="none" normalizeH="0" baseline="0" err="1">
                <a:ln>
                  <a:noFill/>
                </a:ln>
                <a:effectLst/>
                <a:latin typeface="ui-monospace"/>
              </a:rPr>
              <a:t>kubectl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ui-monospace"/>
              </a:rPr>
              <a:t> describe pod  abhipod-123</a:t>
            </a:r>
            <a:endParaRPr lang="en-US" altLang="en-US" sz="1300">
              <a:latin typeface="ui-monospace"/>
            </a:endParaRPr>
          </a:p>
          <a:p>
            <a:pPr marL="0" indent="0">
              <a:buNone/>
            </a:pPr>
            <a:r>
              <a:rPr kumimoji="0" lang="en-US" altLang="en-US" sz="13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kubectl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delete pod kostaspod-1</a:t>
            </a:r>
          </a:p>
          <a:p>
            <a:pPr marL="0" indent="0"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3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kubectl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run  sompod2 --image=nginx  --port 80 --dry-run=client  -o </a:t>
            </a:r>
            <a:r>
              <a:rPr kumimoji="0" lang="en-US" altLang="en-US" sz="13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yaml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3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kubectl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run  sompod2 --image=nginx  --port 80 --dry-run=client  -o </a:t>
            </a:r>
            <a:r>
              <a:rPr kumimoji="0" lang="en-US" altLang="en-US" sz="13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json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&gt;</a:t>
            </a:r>
            <a:r>
              <a:rPr kumimoji="0" lang="en-US" altLang="en-US" sz="13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auto.json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endParaRPr lang="en-IN" sz="13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5BAC6-CFB2-348D-7835-8890CF42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Important commands 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05F17-02D8-50C3-75D6-48095721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Topics(Day 1)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9522-D358-7879-FF41-2EB3865DB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IN" dirty="0"/>
              <a:t>Docker Revision</a:t>
            </a:r>
          </a:p>
          <a:p>
            <a:r>
              <a:rPr lang="en-IN" dirty="0"/>
              <a:t>Docker Compose </a:t>
            </a:r>
          </a:p>
          <a:p>
            <a:r>
              <a:rPr lang="en-IN" dirty="0"/>
              <a:t>Container Runtime vs Container Orchestration</a:t>
            </a:r>
          </a:p>
          <a:p>
            <a:endParaRPr lang="en-IN" dirty="0"/>
          </a:p>
          <a:p>
            <a:r>
              <a:rPr lang="en-IN" dirty="0"/>
              <a:t>What is Kubernetes?</a:t>
            </a:r>
          </a:p>
          <a:p>
            <a:r>
              <a:rPr lang="en-US" i="0" dirty="0">
                <a:effectLst/>
                <a:latin typeface="sohne"/>
              </a:rPr>
              <a:t>Why k8s come to existence?</a:t>
            </a:r>
          </a:p>
          <a:p>
            <a:r>
              <a:rPr lang="en-US" dirty="0"/>
              <a:t>K8s Offerings</a:t>
            </a:r>
            <a:r>
              <a:rPr lang="en-US" i="0" dirty="0">
                <a:effectLst/>
                <a:latin typeface="sohne"/>
              </a:rPr>
              <a:t> </a:t>
            </a:r>
          </a:p>
          <a:p>
            <a:r>
              <a:rPr lang="en-US" dirty="0"/>
              <a:t>Kubernetes downside</a:t>
            </a:r>
            <a:endParaRPr lang="en-IN" dirty="0"/>
          </a:p>
          <a:p>
            <a:r>
              <a:rPr lang="en-IN" dirty="0"/>
              <a:t>Kubernetes Architecture </a:t>
            </a:r>
          </a:p>
          <a:p>
            <a:r>
              <a:rPr lang="en-IN" dirty="0"/>
              <a:t>Components flow Kubernetes</a:t>
            </a:r>
          </a:p>
          <a:p>
            <a:r>
              <a:rPr lang="en-IN" dirty="0"/>
              <a:t>Kubernetes object models </a:t>
            </a:r>
          </a:p>
        </p:txBody>
      </p:sp>
    </p:spTree>
    <p:extLst>
      <p:ext uri="{BB962C8B-B14F-4D97-AF65-F5344CB8AC3E}">
        <p14:creationId xmlns:p14="http://schemas.microsoft.com/office/powerpoint/2010/main" val="103960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09B54-D89A-D2F6-AD93-9BF41510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Docker Compose	</a:t>
            </a:r>
            <a:endParaRPr lang="en-IN" sz="56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836F-1CB1-E97F-B54B-6BEA2066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Issue </a:t>
            </a:r>
          </a:p>
          <a:p>
            <a:pPr marL="0" indent="0">
              <a:buNone/>
            </a:pPr>
            <a:r>
              <a:rPr lang="en-US" sz="1700" dirty="0"/>
              <a:t> docker volume create </a:t>
            </a:r>
            <a:r>
              <a:rPr lang="en-US" sz="1700" dirty="0" err="1"/>
              <a:t>soraf</a:t>
            </a:r>
            <a:r>
              <a:rPr lang="en-US" sz="1700" dirty="0"/>
              <a:t>-vol</a:t>
            </a:r>
            <a:endParaRPr lang="en-IN" sz="1700" dirty="0"/>
          </a:p>
          <a:p>
            <a:pPr marL="0" indent="0">
              <a:buNone/>
            </a:pPr>
            <a:r>
              <a:rPr lang="en-IN" sz="1700" dirty="0"/>
              <a:t> docker run -</a:t>
            </a:r>
            <a:r>
              <a:rPr lang="en-IN" sz="1700" dirty="0" err="1"/>
              <a:t>itd</a:t>
            </a:r>
            <a:r>
              <a:rPr lang="en-IN" sz="1700" dirty="0"/>
              <a:t> –name </a:t>
            </a:r>
            <a:r>
              <a:rPr lang="en-IN" sz="1700" dirty="0" err="1"/>
              <a:t>sorafc</a:t>
            </a:r>
            <a:r>
              <a:rPr lang="en-IN" sz="1700" dirty="0"/>
              <a:t> -p 18427:8427 -p 18443:8443 -v </a:t>
            </a:r>
            <a:r>
              <a:rPr lang="en-IN" sz="1700" dirty="0" err="1"/>
              <a:t>soraf</a:t>
            </a:r>
            <a:r>
              <a:rPr lang="en-IN" sz="1700" dirty="0"/>
              <a:t>-vol:/opt/</a:t>
            </a:r>
            <a:r>
              <a:rPr lang="en-IN" sz="1700" dirty="0" err="1"/>
              <a:t>Roamware</a:t>
            </a:r>
            <a:r>
              <a:rPr lang="en-IN" sz="1700" dirty="0"/>
              <a:t>/logs 172.16.129.152:8085/</a:t>
            </a:r>
            <a:r>
              <a:rPr lang="en-IN" sz="1700" dirty="0" err="1"/>
              <a:t>mobileum</a:t>
            </a:r>
            <a:r>
              <a:rPr lang="en-IN" sz="1700" dirty="0"/>
              <a:t>/soraf-ubi8-rel:Q220802</a:t>
            </a:r>
          </a:p>
          <a:p>
            <a:endParaRPr lang="en-IN" sz="1700" dirty="0"/>
          </a:p>
          <a:p>
            <a:r>
              <a:rPr lang="en-IN" sz="1700" dirty="0"/>
              <a:t>Solution </a:t>
            </a:r>
          </a:p>
          <a:p>
            <a:pPr marL="0" indent="0">
              <a:buNone/>
            </a:pPr>
            <a:r>
              <a:rPr lang="en-IN" sz="1700" dirty="0"/>
              <a:t>docker-</a:t>
            </a:r>
            <a:r>
              <a:rPr lang="en-IN" sz="1700" dirty="0" err="1"/>
              <a:t>compose.yaml</a:t>
            </a:r>
            <a:r>
              <a:rPr lang="en-IN" sz="1700" dirty="0"/>
              <a:t> file</a:t>
            </a:r>
          </a:p>
          <a:p>
            <a:pPr marL="0" indent="0">
              <a:buNone/>
            </a:pPr>
            <a:r>
              <a:rPr lang="en-IN" sz="1700" dirty="0"/>
              <a:t> “docker compose –f docker-</a:t>
            </a:r>
            <a:r>
              <a:rPr lang="en-IN" sz="1700" dirty="0" err="1"/>
              <a:t>compose.yaml</a:t>
            </a:r>
            <a:r>
              <a:rPr lang="en-IN" sz="1700" dirty="0"/>
              <a:t> up –d”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965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E3D0D-A2EE-7A0A-CA68-C11CFCDD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Container Runtime Vs Container Orchestration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EFC1-B88A-D83B-2B32-B9CA3029E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It runs container image</a:t>
            </a:r>
          </a:p>
          <a:p>
            <a:r>
              <a:rPr lang="en-IN" sz="2400" dirty="0">
                <a:solidFill>
                  <a:srgbClr val="FFFFFF"/>
                </a:solidFill>
              </a:rPr>
              <a:t>It calls </a:t>
            </a:r>
            <a:r>
              <a:rPr lang="en-IN" sz="2400" dirty="0" err="1">
                <a:solidFill>
                  <a:srgbClr val="FFFFFF"/>
                </a:solidFill>
              </a:rPr>
              <a:t>runc</a:t>
            </a:r>
            <a:r>
              <a:rPr lang="en-IN" sz="2400" dirty="0">
                <a:solidFill>
                  <a:srgbClr val="FFFFFF"/>
                </a:solidFill>
              </a:rPr>
              <a:t> system function call to run container.</a:t>
            </a:r>
          </a:p>
          <a:p>
            <a:endParaRPr lang="en-IN" sz="2400" dirty="0">
              <a:solidFill>
                <a:srgbClr val="FFFFFF"/>
              </a:solidFill>
            </a:endParaRPr>
          </a:p>
          <a:p>
            <a:r>
              <a:rPr lang="en-IN" sz="2400" dirty="0">
                <a:solidFill>
                  <a:srgbClr val="FFFFFF"/>
                </a:solidFill>
              </a:rPr>
              <a:t>Example </a:t>
            </a:r>
          </a:p>
          <a:p>
            <a:r>
              <a:rPr lang="en-IN" sz="2400" dirty="0">
                <a:solidFill>
                  <a:srgbClr val="FFFFFF"/>
                </a:solidFill>
              </a:rPr>
              <a:t>Docker, </a:t>
            </a:r>
            <a:r>
              <a:rPr lang="en-IN" sz="2400" dirty="0" err="1">
                <a:solidFill>
                  <a:srgbClr val="FFFFFF"/>
                </a:solidFill>
              </a:rPr>
              <a:t>Podman</a:t>
            </a:r>
            <a:r>
              <a:rPr lang="en-IN" sz="2400" dirty="0">
                <a:solidFill>
                  <a:srgbClr val="FFFFFF"/>
                </a:solidFill>
              </a:rPr>
              <a:t>, CRI-o, </a:t>
            </a:r>
            <a:r>
              <a:rPr lang="en-IN" sz="2400" dirty="0" err="1">
                <a:solidFill>
                  <a:srgbClr val="FFFFFF"/>
                </a:solidFill>
              </a:rPr>
              <a:t>Containerd</a:t>
            </a:r>
            <a:r>
              <a:rPr lang="en-IN" sz="2400" dirty="0">
                <a:solidFill>
                  <a:srgbClr val="FFFFFF"/>
                </a:solidFill>
              </a:rPr>
              <a:t> etc</a:t>
            </a:r>
          </a:p>
          <a:p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97039-E81F-82E0-CC0E-6B7AA111B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It monitor, deploy and manage containers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It uses Container runtime to run containers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Example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Docker swarm, Kubernetes, Nomad, AWS Elastic Kubernetes Service (EKS), A</a:t>
            </a:r>
            <a:r>
              <a:rPr lang="en-IN" sz="2400" i="0" dirty="0" err="1">
                <a:solidFill>
                  <a:srgbClr val="FFFFFF"/>
                </a:solidFill>
                <a:effectLst/>
                <a:latin typeface="hg-grotesk"/>
              </a:rPr>
              <a:t>zure</a:t>
            </a:r>
            <a:r>
              <a:rPr lang="en-IN" sz="2400" i="0" dirty="0">
                <a:solidFill>
                  <a:srgbClr val="FFFFFF"/>
                </a:solidFill>
                <a:effectLst/>
                <a:latin typeface="hg-grotesk"/>
              </a:rPr>
              <a:t> Container Instances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86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32A5D-CA12-18FB-6241-C8999225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K8s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89F7-4C90-E9FF-67C0-0C4CAC8B0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Kubernetes is a platform and container orchestration tool for automating deployment, scaling, and operations of application containers.</a:t>
            </a:r>
          </a:p>
          <a:p>
            <a:endParaRPr lang="en-US" sz="1800" dirty="0"/>
          </a:p>
          <a:p>
            <a:r>
              <a:rPr lang="en-US" sz="1800" dirty="0"/>
              <a:t>Originally Developed by Google, Written in Go Language </a:t>
            </a:r>
          </a:p>
          <a:p>
            <a:endParaRPr lang="en-US" sz="1800" dirty="0"/>
          </a:p>
          <a:p>
            <a:r>
              <a:rPr lang="en-US" sz="1800" dirty="0"/>
              <a:t>Kubernetes is Greek for "helmsman", your guide through unknown waters</a:t>
            </a:r>
          </a:p>
          <a:p>
            <a:endParaRPr lang="en-US" sz="1800" dirty="0"/>
          </a:p>
          <a:p>
            <a:r>
              <a:rPr lang="en-US" sz="1800" dirty="0"/>
              <a:t>Kubernetes is the </a:t>
            </a:r>
            <a:r>
              <a:rPr lang="en-US" sz="1800" dirty="0" err="1"/>
              <a:t>linux</a:t>
            </a:r>
            <a:r>
              <a:rPr lang="en-US" sz="1800" dirty="0"/>
              <a:t> kernel of distributed systems(Physical, Virtual, Cloud)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Kubernetes supports Docker, </a:t>
            </a:r>
            <a:r>
              <a:rPr lang="en-US" sz="1800" dirty="0" err="1"/>
              <a:t>Containerd</a:t>
            </a:r>
            <a:r>
              <a:rPr lang="en-US" sz="1800" dirty="0"/>
              <a:t>, CRI-O</a:t>
            </a:r>
          </a:p>
          <a:p>
            <a:endParaRPr lang="en-US" sz="1800" dirty="0"/>
          </a:p>
          <a:p>
            <a:r>
              <a:rPr lang="en-US" sz="1800" dirty="0"/>
              <a:t>Can manage 100 – 1000 Containers 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7992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F5D6B-5363-9FB6-0B62-14982D6C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sohne"/>
              </a:rPr>
              <a:t>Why k8s come to existence ?</a:t>
            </a:r>
            <a:br>
              <a:rPr lang="en-US" b="1" i="0" dirty="0">
                <a:solidFill>
                  <a:srgbClr val="FFFFFF"/>
                </a:solidFill>
                <a:effectLst/>
                <a:latin typeface="sohne"/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D180-12B6-4497-EFAF-F1292F60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Increase usage of containers.</a:t>
            </a:r>
          </a:p>
          <a:p>
            <a:endParaRPr lang="en-US" dirty="0"/>
          </a:p>
          <a:p>
            <a:r>
              <a:rPr lang="en-US" dirty="0"/>
              <a:t>Trends from monolithic to microservices.</a:t>
            </a:r>
          </a:p>
          <a:p>
            <a:endParaRPr lang="en-US" dirty="0"/>
          </a:p>
          <a:p>
            <a:r>
              <a:rPr lang="en-US" dirty="0"/>
              <a:t>Demand for the proper way to manage, deploy 1000s of container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02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EA8A1-2F44-361B-4B6B-8C713EB6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K8s Offerings or feature</a:t>
            </a:r>
            <a:endParaRPr lang="en-IN" sz="54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E86F8234-2889-6CFD-04BA-243CA965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r>
              <a:rPr lang="en-US" sz="1700"/>
              <a:t>Addition to main docker advantages(scalability, isolation and Resource Utilization) it offer below </a:t>
            </a:r>
          </a:p>
          <a:p>
            <a:r>
              <a:rPr lang="en-IN" sz="1700">
                <a:latin typeface="Open Sans" panose="020B0606030504020204" pitchFamily="34" charset="0"/>
              </a:rPr>
              <a:t>S</a:t>
            </a:r>
            <a:r>
              <a:rPr lang="en-IN" sz="1700" b="0" i="0">
                <a:effectLst/>
                <a:latin typeface="Open Sans" panose="020B0606030504020204" pitchFamily="34" charset="0"/>
              </a:rPr>
              <a:t>elf-healing</a:t>
            </a:r>
          </a:p>
          <a:p>
            <a:r>
              <a:rPr lang="en-US" sz="1700"/>
              <a:t>Restart, Replication</a:t>
            </a:r>
          </a:p>
          <a:p>
            <a:r>
              <a:rPr lang="en-US" sz="1700"/>
              <a:t>High Performance </a:t>
            </a:r>
          </a:p>
          <a:p>
            <a:r>
              <a:rPr lang="en-US" sz="1700"/>
              <a:t>Stability </a:t>
            </a:r>
          </a:p>
          <a:p>
            <a:r>
              <a:rPr lang="en-US" sz="1700"/>
              <a:t>Disaster recovery </a:t>
            </a:r>
          </a:p>
          <a:p>
            <a:r>
              <a:rPr lang="en-US" sz="1700"/>
              <a:t>Rollout /Roll-back</a:t>
            </a:r>
          </a:p>
          <a:p>
            <a:r>
              <a:rPr lang="en-IN" sz="1700" b="0" i="0">
                <a:effectLst/>
                <a:latin typeface="Open Sans" panose="020B0606030504020204" pitchFamily="34" charset="0"/>
              </a:rPr>
              <a:t>portable and cost-effective platform</a:t>
            </a:r>
            <a:endParaRPr lang="en-US" sz="1700"/>
          </a:p>
          <a:p>
            <a:r>
              <a:rPr lang="en-US" sz="1700" b="0" i="0">
                <a:effectLst/>
                <a:latin typeface="Open Sans" panose="020B0606030504020204" pitchFamily="34" charset="0"/>
              </a:rPr>
              <a:t>An administrator can single-handedly manage and monitor</a:t>
            </a:r>
          </a:p>
          <a:p>
            <a:endParaRPr lang="en-US" sz="1700" b="0" i="0">
              <a:effectLst/>
              <a:latin typeface="Open Sans" panose="020B0606030504020204" pitchFamily="34" charset="0"/>
            </a:endParaRPr>
          </a:p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15750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65FD-33EE-4EB9-F83C-9D41F7C6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endParaRPr lang="en-US" b="0" i="0">
              <a:effectLst/>
              <a:latin typeface="Open Sans" panose="020B0606030504020204" pitchFamily="34" charset="0"/>
            </a:endParaRPr>
          </a:p>
          <a:p>
            <a:r>
              <a:rPr lang="en-US" b="0" i="0">
                <a:effectLst/>
                <a:latin typeface="Open Sans" panose="020B0606030504020204" pitchFamily="34" charset="0"/>
              </a:rPr>
              <a:t>The transition to Kubernetes can become slow, complicated, and challenging to manage.</a:t>
            </a:r>
          </a:p>
          <a:p>
            <a:endParaRPr lang="en-US">
              <a:latin typeface="Open Sans" panose="020B0606030504020204" pitchFamily="34" charset="0"/>
            </a:endParaRPr>
          </a:p>
          <a:p>
            <a:r>
              <a:rPr lang="en-US" b="0" i="0">
                <a:effectLst/>
                <a:latin typeface="Open Sans" panose="020B0606030504020204" pitchFamily="34" charset="0"/>
              </a:rPr>
              <a:t>Kubernetes has a steep learning curve.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F6917-EEFE-5F65-FF86-28FEFB96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Kubernetes downside 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7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616B-EE63-4549-B4BF-5DF98E05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6C3D-B8D8-8C95-EA98-B5EFAC25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7C8DA-03DB-B9ED-2728-C58BE7D8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0" t="16889" r="13288" b="11704"/>
          <a:stretch/>
        </p:blipFill>
        <p:spPr>
          <a:xfrm>
            <a:off x="751840" y="365125"/>
            <a:ext cx="10515600" cy="53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1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662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hg-grotesk</vt:lpstr>
      <vt:lpstr>Open Sans</vt:lpstr>
      <vt:lpstr>sohne</vt:lpstr>
      <vt:lpstr>ui-monospace</vt:lpstr>
      <vt:lpstr>Office Theme</vt:lpstr>
      <vt:lpstr>Kubernetes Training</vt:lpstr>
      <vt:lpstr>Topics(Day 1)</vt:lpstr>
      <vt:lpstr>Docker Compose </vt:lpstr>
      <vt:lpstr>Container Runtime Vs Container Orchestration</vt:lpstr>
      <vt:lpstr>What is K8s</vt:lpstr>
      <vt:lpstr>Why k8s come to existence ? </vt:lpstr>
      <vt:lpstr>K8s Offerings or feature</vt:lpstr>
      <vt:lpstr>Kubernetes downside </vt:lpstr>
      <vt:lpstr>PowerPoint Presentation</vt:lpstr>
      <vt:lpstr>How all K8s Componunt communicate each other </vt:lpstr>
      <vt:lpstr>Kubernetes Components flow</vt:lpstr>
      <vt:lpstr>Kubernetes Objects/Resources Model</vt:lpstr>
      <vt:lpstr>PowerPoint Presentation</vt:lpstr>
      <vt:lpstr>Pod </vt:lpstr>
      <vt:lpstr>Yaml file which create pod</vt:lpstr>
      <vt:lpstr>K8s tools </vt:lpstr>
      <vt:lpstr>Important commands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Training</dc:title>
  <dc:creator>somnath jagdale</dc:creator>
  <cp:lastModifiedBy>somnath jagdale</cp:lastModifiedBy>
  <cp:revision>16</cp:revision>
  <dcterms:created xsi:type="dcterms:W3CDTF">2022-08-08T00:43:03Z</dcterms:created>
  <dcterms:modified xsi:type="dcterms:W3CDTF">2022-08-10T09:26:34Z</dcterms:modified>
</cp:coreProperties>
</file>