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4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embeddedFontLst>
    <p:embeddedFont>
      <p:font typeface="Bookman Old Style" panose="02050604050505020204" pitchFamily="18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Rockwell" panose="02060603020205020403" pitchFamily="18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BBFE3C-C2F1-4162-BDD9-AE5A7753BFA5}">
  <a:tblStyle styleId="{FBBBFE3C-C2F1-4162-BDD9-AE5A7753BF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chand avanigadda" userId="beb8bda259b36c17" providerId="LiveId" clId="{E141E424-402D-47D8-8453-0483084CC68E}"/>
    <pc:docChg chg="undo custSel delSld modSld">
      <pc:chgData name="premchand avanigadda" userId="beb8bda259b36c17" providerId="LiveId" clId="{E141E424-402D-47D8-8453-0483084CC68E}" dt="2018-05-06T17:31:42.001" v="71" actId="1036"/>
      <pc:docMkLst>
        <pc:docMk/>
      </pc:docMkLst>
      <pc:sldChg chg="modSp">
        <pc:chgData name="premchand avanigadda" userId="beb8bda259b36c17" providerId="LiveId" clId="{E141E424-402D-47D8-8453-0483084CC68E}" dt="2018-04-25T17:52:42.013" v="7" actId="255"/>
        <pc:sldMkLst>
          <pc:docMk/>
          <pc:sldMk cId="0" sldId="258"/>
        </pc:sldMkLst>
        <pc:spChg chg="mod">
          <ac:chgData name="premchand avanigadda" userId="beb8bda259b36c17" providerId="LiveId" clId="{E141E424-402D-47D8-8453-0483084CC68E}" dt="2018-04-25T17:52:42.013" v="7" actId="255"/>
          <ac:spMkLst>
            <pc:docMk/>
            <pc:sldMk cId="0" sldId="258"/>
            <ac:spMk id="159" creationId="{00000000-0000-0000-0000-000000000000}"/>
          </ac:spMkLst>
        </pc:spChg>
      </pc:sldChg>
      <pc:sldChg chg="modSp">
        <pc:chgData name="premchand avanigadda" userId="beb8bda259b36c17" providerId="LiveId" clId="{E141E424-402D-47D8-8453-0483084CC68E}" dt="2018-05-06T17:31:42.001" v="71" actId="1036"/>
        <pc:sldMkLst>
          <pc:docMk/>
          <pc:sldMk cId="0" sldId="260"/>
        </pc:sldMkLst>
        <pc:picChg chg="mod">
          <ac:chgData name="premchand avanigadda" userId="beb8bda259b36c17" providerId="LiveId" clId="{E141E424-402D-47D8-8453-0483084CC68E}" dt="2018-05-06T17:31:42.001" v="71" actId="1036"/>
          <ac:picMkLst>
            <pc:docMk/>
            <pc:sldMk cId="0" sldId="260"/>
            <ac:picMk id="173" creationId="{00000000-0000-0000-0000-000000000000}"/>
          </ac:picMkLst>
        </pc:picChg>
      </pc:sldChg>
      <pc:sldChg chg="modSp">
        <pc:chgData name="premchand avanigadda" userId="beb8bda259b36c17" providerId="LiveId" clId="{E141E424-402D-47D8-8453-0483084CC68E}" dt="2018-04-25T18:15:43.095" v="11" actId="255"/>
        <pc:sldMkLst>
          <pc:docMk/>
          <pc:sldMk cId="0" sldId="267"/>
        </pc:sldMkLst>
        <pc:spChg chg="mod">
          <ac:chgData name="premchand avanigadda" userId="beb8bda259b36c17" providerId="LiveId" clId="{E141E424-402D-47D8-8453-0483084CC68E}" dt="2018-04-25T18:15:43.095" v="11" actId="255"/>
          <ac:spMkLst>
            <pc:docMk/>
            <pc:sldMk cId="0" sldId="267"/>
            <ac:spMk id="220" creationId="{00000000-0000-0000-0000-000000000000}"/>
          </ac:spMkLst>
        </pc:spChg>
      </pc:sldChg>
      <pc:sldChg chg="addSp delSp modSp">
        <pc:chgData name="premchand avanigadda" userId="beb8bda259b36c17" providerId="LiveId" clId="{E141E424-402D-47D8-8453-0483084CC68E}" dt="2018-04-25T18:19:49.027" v="69" actId="255"/>
        <pc:sldMkLst>
          <pc:docMk/>
          <pc:sldMk cId="0" sldId="269"/>
        </pc:sldMkLst>
        <pc:graphicFrameChg chg="add mod modGraphic">
          <ac:chgData name="premchand avanigadda" userId="beb8bda259b36c17" providerId="LiveId" clId="{E141E424-402D-47D8-8453-0483084CC68E}" dt="2018-04-25T18:19:49.027" v="69" actId="255"/>
          <ac:graphicFrameMkLst>
            <pc:docMk/>
            <pc:sldMk cId="0" sldId="269"/>
            <ac:graphicFrameMk id="2" creationId="{FB13C06D-D119-4338-A920-C03AFF5A45A4}"/>
          </ac:graphicFrameMkLst>
        </pc:graphicFrameChg>
        <pc:graphicFrameChg chg="del mod">
          <ac:chgData name="premchand avanigadda" userId="beb8bda259b36c17" providerId="LiveId" clId="{E141E424-402D-47D8-8453-0483084CC68E}" dt="2018-04-25T18:18:59.308" v="60" actId="478"/>
          <ac:graphicFrameMkLst>
            <pc:docMk/>
            <pc:sldMk cId="0" sldId="269"/>
            <ac:graphicFrameMk id="23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7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937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596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5867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285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03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212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4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2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1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3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1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565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mcauley.ucsd.edu/data/amaz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755780" y="1343608"/>
            <a:ext cx="9224833" cy="2752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5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Review Using Text Mining and Machine Learning</a:t>
            </a:r>
            <a:endParaRPr sz="5400" dirty="0"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1154955" y="4457700"/>
            <a:ext cx="8825658" cy="21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</a:t>
            </a:r>
            <a:endParaRPr dirty="0"/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IN" sz="2000" b="0" i="0" u="none" strike="noStrike" cap="none" dirty="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SOMA DASGUPTA</a:t>
            </a:r>
            <a:endParaRPr sz="2000" b="0" i="0" u="none" strike="noStrike" cap="none" dirty="0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 curve for naive bayes </a:t>
            </a: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idx="1"/>
          </p:nvPr>
        </p:nvSpPr>
        <p:spPr>
          <a:xfrm>
            <a:off x="6324624" y="2052925"/>
            <a:ext cx="4803000" cy="4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</a:t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303" y="2052925"/>
            <a:ext cx="5221323" cy="41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274211" y="303943"/>
            <a:ext cx="94047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13C06D-D119-4338-A920-C03AFF5A4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00186"/>
              </p:ext>
            </p:extLst>
          </p:nvPr>
        </p:nvGraphicFramePr>
        <p:xfrm>
          <a:off x="1810139" y="2341984"/>
          <a:ext cx="8088604" cy="2834640"/>
        </p:xfrm>
        <a:graphic>
          <a:graphicData uri="http://schemas.openxmlformats.org/drawingml/2006/table">
            <a:tbl>
              <a:tblPr firstRow="1" bandRow="1">
                <a:tableStyleId>{FBBBFE3C-C2F1-4162-BDD9-AE5A7753BFA5}</a:tableStyleId>
              </a:tblPr>
              <a:tblGrid>
                <a:gridCol w="3812498">
                  <a:extLst>
                    <a:ext uri="{9D8B030D-6E8A-4147-A177-3AD203B41FA5}">
                      <a16:colId xmlns:a16="http://schemas.microsoft.com/office/drawing/2014/main" val="2330741202"/>
                    </a:ext>
                  </a:extLst>
                </a:gridCol>
                <a:gridCol w="4276106">
                  <a:extLst>
                    <a:ext uri="{9D8B030D-6E8A-4147-A177-3AD203B41FA5}">
                      <a16:colId xmlns:a16="http://schemas.microsoft.com/office/drawing/2014/main" val="1026882291"/>
                    </a:ext>
                  </a:extLst>
                </a:gridCol>
              </a:tblGrid>
              <a:tr h="5308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Algorithm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30830"/>
                  </a:ext>
                </a:extLst>
              </a:tr>
              <a:tr h="53083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Naive Bayes Classification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68.5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51699"/>
                  </a:ext>
                </a:extLst>
              </a:tr>
              <a:tr h="530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RNN using LSTM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70.83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09634"/>
                  </a:ext>
                </a:extLst>
              </a:tr>
              <a:tr h="530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Naive Bayes Classification with Bigrams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74.4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471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http://jmcauley.ucsd.edu/data/amazon/</a:t>
            </a:r>
            <a:endParaRPr sz="30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33675" y="170072"/>
            <a:ext cx="94047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idx="1"/>
          </p:nvPr>
        </p:nvSpPr>
        <p:spPr>
          <a:xfrm>
            <a:off x="646100" y="1323975"/>
            <a:ext cx="108534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Amazon Reviews (Text Data) - 5 GB, XML</a:t>
            </a:r>
            <a:endParaRPr sz="24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Review - 25 Categories such as apparel, electronics, dvd, books, etc.</a:t>
            </a:r>
            <a:endParaRPr sz="24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Positive Review, Negative Review</a:t>
            </a:r>
            <a:endParaRPr sz="24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249" y="3217293"/>
            <a:ext cx="9147974" cy="34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Pre-processing of Data	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idx="1"/>
          </p:nvPr>
        </p:nvSpPr>
        <p:spPr>
          <a:xfrm>
            <a:off x="297524" y="1440026"/>
            <a:ext cx="9752400" cy="4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Retrieving review from XML files, enclosed in &lt;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review_text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&gt; tag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xml.etree.ElementTree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package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Encoded using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utf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- 8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Converting to a csv file appending class labels appropriately.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Cleaning the data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Removing special characters such as @,”, # and restricting the data only to alphanumeric characters (A-Z, a-z, 0-9).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Removing Stop words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Performing Stemming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Creating Bigrams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04150" y="97025"/>
            <a:ext cx="94557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Word Vectors	</a:t>
            </a: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idx="1"/>
          </p:nvPr>
        </p:nvSpPr>
        <p:spPr>
          <a:xfrm>
            <a:off x="761162" y="937268"/>
            <a:ext cx="8946600" cy="4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Assigning Vector Representation for each word</a:t>
            </a:r>
            <a:endParaRPr/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Word2Vec tool.</a:t>
            </a:r>
            <a:endParaRPr/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Used the pre-trained Word vector Model “GloVe”</a:t>
            </a:r>
            <a:endParaRPr/>
          </a:p>
          <a:p>
            <a:pPr marL="914400" lvl="1" indent="-3200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n-US"/>
              <a:t>400,000 word vectors with a dimensionality of 50.</a:t>
            </a:r>
            <a:endParaRPr/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Tokenizing all the data corpus and assigning indexes for each word according to GloVe and matching these with indexes.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625" y="3982827"/>
            <a:ext cx="7245200" cy="26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44450" y="170072"/>
            <a:ext cx="94047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Recurrent Neural Networks	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75" y="1312950"/>
            <a:ext cx="8508625" cy="50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8836" y="214668"/>
            <a:ext cx="94047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Building the model</a:t>
            </a: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idx="1"/>
          </p:nvPr>
        </p:nvSpPr>
        <p:spPr>
          <a:xfrm>
            <a:off x="0" y="1615075"/>
            <a:ext cx="3954600" cy="50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maximum sentence size = 300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training set = 75%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testing set = 25%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input size = [trainrows, 300]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Word matrix = [300, 50]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learning rate = 0.001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iterations  = 100,000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lstm units = 64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batchsize = 24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175" y="2234075"/>
            <a:ext cx="7393550" cy="45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50" y="1799940"/>
            <a:ext cx="11545900" cy="470145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654550" y="606950"/>
            <a:ext cx="82116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Accuracy - 100,000 iterations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Naive bayes using nltk 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xfrm>
            <a:off x="727575" y="1331175"/>
            <a:ext cx="10522800" cy="4917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bayes theorem 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nltk- Natural Language ToolKit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bayes theorem applied to text classification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095" y="1331175"/>
            <a:ext cx="2613475" cy="11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700" y="3206150"/>
            <a:ext cx="43624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Naive bayes using nltk 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idx="1"/>
          </p:nvPr>
        </p:nvSpPr>
        <p:spPr>
          <a:xfrm>
            <a:off x="700700" y="1290750"/>
            <a:ext cx="9054000" cy="50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Bigrams </a:t>
            </a:r>
          </a:p>
          <a:p>
            <a:pPr marL="127000" lvl="0" indent="0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It will help to capture the sentence structure</a:t>
            </a:r>
            <a:endParaRPr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sz="2800" dirty="0" err="1"/>
              <a:t>bigram_finder</a:t>
            </a:r>
            <a:r>
              <a:rPr lang="en-US" sz="2800" dirty="0"/>
              <a:t> = </a:t>
            </a:r>
            <a:r>
              <a:rPr lang="en-US" sz="2800" dirty="0" err="1"/>
              <a:t>BigramCollocationFinder.from_words</a:t>
            </a:r>
            <a:r>
              <a:rPr lang="en-US" sz="2800" dirty="0"/>
              <a:t>(words)</a:t>
            </a:r>
            <a:endParaRPr sz="2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/>
              <a:t>    bigrams = </a:t>
            </a:r>
            <a:r>
              <a:rPr lang="en-US" sz="2800" dirty="0" err="1"/>
              <a:t>bigram_finder.nbest</a:t>
            </a:r>
            <a:r>
              <a:rPr lang="en-US" sz="2800" dirty="0"/>
              <a:t>(</a:t>
            </a:r>
            <a:r>
              <a:rPr lang="en-US" sz="2800" dirty="0" err="1"/>
              <a:t>score_fn</a:t>
            </a:r>
            <a:r>
              <a:rPr lang="en-US" sz="2800" dirty="0"/>
              <a:t>, n)</a:t>
            </a:r>
            <a:endParaRPr sz="2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/>
              <a:t>    return </a:t>
            </a:r>
            <a:r>
              <a:rPr lang="en-US" sz="2800" dirty="0" err="1"/>
              <a:t>dict</a:t>
            </a:r>
            <a:r>
              <a:rPr lang="en-US" sz="2800" dirty="0"/>
              <a:t>([(</a:t>
            </a:r>
            <a:r>
              <a:rPr lang="en-US" sz="2800" dirty="0" err="1"/>
              <a:t>ngram</a:t>
            </a:r>
            <a:r>
              <a:rPr lang="en-US" sz="2800" dirty="0"/>
              <a:t>, True) for </a:t>
            </a:r>
            <a:r>
              <a:rPr lang="en-US" sz="2800" dirty="0" err="1"/>
              <a:t>ngram</a:t>
            </a:r>
            <a:r>
              <a:rPr lang="en-US" sz="2800" dirty="0"/>
              <a:t> in </a:t>
            </a:r>
            <a:r>
              <a:rPr lang="en-US" sz="2800" dirty="0" err="1"/>
              <a:t>itertools.chain</a:t>
            </a:r>
            <a:r>
              <a:rPr lang="en-US" sz="2800" dirty="0"/>
              <a:t>(words, bigrams)])</a:t>
            </a:r>
            <a:endParaRPr sz="2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/>
              <a:t>   </a:t>
            </a:r>
            <a:endParaRPr sz="14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134</TotalTime>
  <Words>340</Words>
  <Application>Microsoft Office PowerPoint</Application>
  <PresentationFormat>Widescreen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Rockwell</vt:lpstr>
      <vt:lpstr>Bookman Old Style</vt:lpstr>
      <vt:lpstr>Century Gothic</vt:lpstr>
      <vt:lpstr>Noto Sans Symbols</vt:lpstr>
      <vt:lpstr>Arial</vt:lpstr>
      <vt:lpstr>Damask</vt:lpstr>
      <vt:lpstr>Amazon Review Using Text Mining and Machine Learning</vt:lpstr>
      <vt:lpstr>Dataset</vt:lpstr>
      <vt:lpstr>Pre-processing of Data </vt:lpstr>
      <vt:lpstr>Creating Word Vectors </vt:lpstr>
      <vt:lpstr>Recurrent Neural Networks </vt:lpstr>
      <vt:lpstr>Building the model</vt:lpstr>
      <vt:lpstr>PowerPoint Presentation</vt:lpstr>
      <vt:lpstr>Naive bayes using nltk </vt:lpstr>
      <vt:lpstr>Naive bayes using nltk </vt:lpstr>
      <vt:lpstr>ROC curve for naive bayes 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Using Text Mining and Machine Learning</dc:title>
  <cp:lastModifiedBy>soma</cp:lastModifiedBy>
  <cp:revision>3</cp:revision>
  <dcterms:modified xsi:type="dcterms:W3CDTF">2020-08-04T05:04:20Z</dcterms:modified>
</cp:coreProperties>
</file>