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0" r:id="rId1"/>
  </p:sldMasterIdLst>
  <p:sldIdLst>
    <p:sldId id="256" r:id="rId2"/>
    <p:sldId id="257" r:id="rId3"/>
    <p:sldId id="258" r:id="rId4"/>
    <p:sldId id="259" r:id="rId5"/>
    <p:sldId id="260" r:id="rId6"/>
    <p:sldId id="261" r:id="rId7"/>
    <p:sldId id="262" r:id="rId8"/>
    <p:sldId id="263" r:id="rId9"/>
    <p:sldId id="264" r:id="rId10"/>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706DA-BB3D-4D38-ADF1-7671F197126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9E9C95F-072F-40C2-90F1-18D3F8A64078}">
      <dgm:prSet custT="1"/>
      <dgm:spPr>
        <a:ln>
          <a:solidFill>
            <a:schemeClr val="tx1"/>
          </a:solidFill>
        </a:ln>
      </dgm:spPr>
      <dgm:t>
        <a:bodyPr/>
        <a:lstStyle/>
        <a:p>
          <a:r>
            <a:rPr lang="en-US" sz="2000" dirty="0">
              <a:solidFill>
                <a:schemeClr val="bg1"/>
              </a:solidFill>
            </a:rPr>
            <a:t>Python :</a:t>
          </a:r>
        </a:p>
      </dgm:t>
    </dgm:pt>
    <dgm:pt modelId="{63A0AE6C-8274-415E-9AC1-8082ACEE6C6E}" type="parTrans" cxnId="{15AABD04-6A77-445D-8AA2-7813C10615F0}">
      <dgm:prSet/>
      <dgm:spPr/>
      <dgm:t>
        <a:bodyPr/>
        <a:lstStyle/>
        <a:p>
          <a:endParaRPr lang="en-US"/>
        </a:p>
      </dgm:t>
    </dgm:pt>
    <dgm:pt modelId="{2E681CA3-B9D9-4E8C-9C77-56E71418CE64}" type="sibTrans" cxnId="{15AABD04-6A77-445D-8AA2-7813C10615F0}">
      <dgm:prSet/>
      <dgm:spPr/>
      <dgm:t>
        <a:bodyPr/>
        <a:lstStyle/>
        <a:p>
          <a:endParaRPr lang="en-US"/>
        </a:p>
      </dgm:t>
    </dgm:pt>
    <dgm:pt modelId="{CAE1144B-5977-4586-B3BD-214F0CBFD0FD}">
      <dgm:prSet custT="1"/>
      <dgm:spPr>
        <a:ln>
          <a:solidFill>
            <a:schemeClr val="tx1"/>
          </a:solidFill>
        </a:ln>
      </dgm:spPr>
      <dgm:t>
        <a:bodyPr/>
        <a:lstStyle/>
        <a:p>
          <a:r>
            <a:rPr lang="en-US" sz="2000" dirty="0">
              <a:solidFill>
                <a:schemeClr val="bg1"/>
              </a:solidFill>
            </a:rPr>
            <a:t>Python is used for Application Development.</a:t>
          </a:r>
        </a:p>
      </dgm:t>
    </dgm:pt>
    <dgm:pt modelId="{A2B4C37A-626E-4B62-A113-1F6114792A8E}" type="parTrans" cxnId="{59CA5F15-D53F-4E47-871D-80E1A2060A9A}">
      <dgm:prSet/>
      <dgm:spPr/>
      <dgm:t>
        <a:bodyPr/>
        <a:lstStyle/>
        <a:p>
          <a:endParaRPr lang="en-US"/>
        </a:p>
      </dgm:t>
    </dgm:pt>
    <dgm:pt modelId="{BB1233BF-C076-49F5-B581-DDEF5F44A23B}" type="sibTrans" cxnId="{59CA5F15-D53F-4E47-871D-80E1A2060A9A}">
      <dgm:prSet/>
      <dgm:spPr/>
      <dgm:t>
        <a:bodyPr/>
        <a:lstStyle/>
        <a:p>
          <a:endParaRPr lang="en-US"/>
        </a:p>
      </dgm:t>
    </dgm:pt>
    <dgm:pt modelId="{1228F741-DC4B-4571-AAA4-0ED6D698EB23}">
      <dgm:prSet custT="1"/>
      <dgm:spPr/>
      <dgm:t>
        <a:bodyPr/>
        <a:lstStyle/>
        <a:p>
          <a:pPr algn="l"/>
          <a:r>
            <a:rPr lang="en-US" sz="1600" dirty="0">
              <a:solidFill>
                <a:schemeClr val="bg1"/>
              </a:solidFill>
            </a:rPr>
            <a:t>Python libraries:</a:t>
          </a:r>
        </a:p>
      </dgm:t>
    </dgm:pt>
    <dgm:pt modelId="{58BDAAC4-5D41-4AA2-8156-AAECE2F806EF}" type="parTrans" cxnId="{C6B6151A-683E-4EBA-B55D-0F640E41130E}">
      <dgm:prSet/>
      <dgm:spPr/>
      <dgm:t>
        <a:bodyPr/>
        <a:lstStyle/>
        <a:p>
          <a:endParaRPr lang="en-US"/>
        </a:p>
      </dgm:t>
    </dgm:pt>
    <dgm:pt modelId="{DF0B4625-6DD6-492D-BFF3-04E84362DD0D}" type="sibTrans" cxnId="{C6B6151A-683E-4EBA-B55D-0F640E41130E}">
      <dgm:prSet/>
      <dgm:spPr/>
      <dgm:t>
        <a:bodyPr/>
        <a:lstStyle/>
        <a:p>
          <a:endParaRPr lang="en-US"/>
        </a:p>
      </dgm:t>
    </dgm:pt>
    <dgm:pt modelId="{AC996D43-CCBE-4513-8BF2-FD189D766065}">
      <dgm:prSet custT="1"/>
      <dgm:spPr/>
      <dgm:t>
        <a:bodyPr/>
        <a:lstStyle/>
        <a:p>
          <a:pPr algn="l"/>
          <a:r>
            <a:rPr lang="en-US" sz="1600" dirty="0">
              <a:solidFill>
                <a:schemeClr val="bg1"/>
              </a:solidFill>
            </a:rPr>
            <a:t>Pandas, and NumPy are used for Data Cleaning, Data Wrangling.  Matplotlib, and Seaborn are used for Data Visualization.</a:t>
          </a:r>
        </a:p>
      </dgm:t>
    </dgm:pt>
    <dgm:pt modelId="{81060228-1C08-40D2-A4EC-036AF029B266}" type="parTrans" cxnId="{ECBCEA0A-EB1B-478A-B0D6-C701E70536D3}">
      <dgm:prSet/>
      <dgm:spPr/>
      <dgm:t>
        <a:bodyPr/>
        <a:lstStyle/>
        <a:p>
          <a:endParaRPr lang="en-US"/>
        </a:p>
      </dgm:t>
    </dgm:pt>
    <dgm:pt modelId="{EDECB40B-49DF-4F49-8396-F67D5A99E836}" type="sibTrans" cxnId="{ECBCEA0A-EB1B-478A-B0D6-C701E70536D3}">
      <dgm:prSet/>
      <dgm:spPr/>
      <dgm:t>
        <a:bodyPr/>
        <a:lstStyle/>
        <a:p>
          <a:endParaRPr lang="en-US"/>
        </a:p>
      </dgm:t>
    </dgm:pt>
    <dgm:pt modelId="{FE189168-EE2D-47CC-B436-7EC19E127787}">
      <dgm:prSet custT="1"/>
      <dgm:spPr/>
      <dgm:t>
        <a:bodyPr/>
        <a:lstStyle/>
        <a:p>
          <a:pPr algn="l"/>
          <a:r>
            <a:rPr lang="en-US" sz="1600" dirty="0" err="1">
              <a:solidFill>
                <a:schemeClr val="bg1"/>
              </a:solidFill>
            </a:rPr>
            <a:t>Sklearn</a:t>
          </a:r>
          <a:r>
            <a:rPr lang="en-US" sz="1600" dirty="0">
              <a:solidFill>
                <a:schemeClr val="bg1"/>
              </a:solidFill>
            </a:rPr>
            <a:t> is used for Machine learning Models.</a:t>
          </a:r>
        </a:p>
      </dgm:t>
    </dgm:pt>
    <dgm:pt modelId="{59031DBC-8718-4053-AE31-3BE5D47D66C2}" type="parTrans" cxnId="{3AB1D74B-9477-4917-AE25-91BAB8F19687}">
      <dgm:prSet/>
      <dgm:spPr/>
      <dgm:t>
        <a:bodyPr/>
        <a:lstStyle/>
        <a:p>
          <a:endParaRPr lang="en-US"/>
        </a:p>
      </dgm:t>
    </dgm:pt>
    <dgm:pt modelId="{808C82C5-3186-46E2-A26B-9E01D977621F}" type="sibTrans" cxnId="{3AB1D74B-9477-4917-AE25-91BAB8F19687}">
      <dgm:prSet/>
      <dgm:spPr/>
      <dgm:t>
        <a:bodyPr/>
        <a:lstStyle/>
        <a:p>
          <a:endParaRPr lang="en-US"/>
        </a:p>
      </dgm:t>
    </dgm:pt>
    <dgm:pt modelId="{6489E3B5-A991-40BC-BA6A-E9A831F3D33E}">
      <dgm:prSet/>
      <dgm:spPr/>
      <dgm:t>
        <a:bodyPr/>
        <a:lstStyle/>
        <a:p>
          <a:r>
            <a:rPr lang="en-US" dirty="0">
              <a:solidFill>
                <a:schemeClr val="bg1"/>
              </a:solidFill>
            </a:rPr>
            <a:t>MySQL:</a:t>
          </a:r>
        </a:p>
      </dgm:t>
    </dgm:pt>
    <dgm:pt modelId="{1AE1475D-BD1A-4E07-AE8F-2CC668E62180}" type="parTrans" cxnId="{2D4F42DF-0A7C-4143-9336-46BE986E22D4}">
      <dgm:prSet/>
      <dgm:spPr/>
      <dgm:t>
        <a:bodyPr/>
        <a:lstStyle/>
        <a:p>
          <a:endParaRPr lang="en-US"/>
        </a:p>
      </dgm:t>
    </dgm:pt>
    <dgm:pt modelId="{30DB15F8-65AE-416A-A4FF-0A5EF508010B}" type="sibTrans" cxnId="{2D4F42DF-0A7C-4143-9336-46BE986E22D4}">
      <dgm:prSet/>
      <dgm:spPr/>
      <dgm:t>
        <a:bodyPr/>
        <a:lstStyle/>
        <a:p>
          <a:endParaRPr lang="en-US"/>
        </a:p>
      </dgm:t>
    </dgm:pt>
    <dgm:pt modelId="{8FC50412-A4C1-419A-9336-017FA4666754}">
      <dgm:prSet/>
      <dgm:spPr/>
      <dgm:t>
        <a:bodyPr/>
        <a:lstStyle/>
        <a:p>
          <a:r>
            <a:rPr lang="en-US" dirty="0">
              <a:solidFill>
                <a:schemeClr val="bg1"/>
              </a:solidFill>
            </a:rPr>
            <a:t>MYSQL is used for performing CRUD operations on the given data and used for data storage</a:t>
          </a:r>
        </a:p>
      </dgm:t>
    </dgm:pt>
    <dgm:pt modelId="{ADFD5898-BAC6-4962-B919-1117E993F127}" type="parTrans" cxnId="{43ED561B-C67F-40F7-B933-EA4F022D2EC7}">
      <dgm:prSet/>
      <dgm:spPr/>
      <dgm:t>
        <a:bodyPr/>
        <a:lstStyle/>
        <a:p>
          <a:endParaRPr lang="en-US"/>
        </a:p>
      </dgm:t>
    </dgm:pt>
    <dgm:pt modelId="{776FF8F4-9433-4F03-BDC4-32F100E49868}" type="sibTrans" cxnId="{43ED561B-C67F-40F7-B933-EA4F022D2EC7}">
      <dgm:prSet/>
      <dgm:spPr/>
      <dgm:t>
        <a:bodyPr/>
        <a:lstStyle/>
        <a:p>
          <a:endParaRPr lang="en-US"/>
        </a:p>
      </dgm:t>
    </dgm:pt>
    <dgm:pt modelId="{46CD0230-D69A-40C4-B4C4-C7C530CCD189}">
      <dgm:prSet/>
      <dgm:spPr/>
      <dgm:t>
        <a:bodyPr/>
        <a:lstStyle/>
        <a:p>
          <a:r>
            <a:rPr lang="en-US" dirty="0">
              <a:solidFill>
                <a:schemeClr val="bg1"/>
              </a:solidFill>
            </a:rPr>
            <a:t>FLASK:</a:t>
          </a:r>
        </a:p>
      </dgm:t>
    </dgm:pt>
    <dgm:pt modelId="{9334F3C8-0E73-4AEB-A12F-476E96872212}" type="parTrans" cxnId="{5BBA1921-CAD1-42A6-9566-62B68758B411}">
      <dgm:prSet/>
      <dgm:spPr/>
      <dgm:t>
        <a:bodyPr/>
        <a:lstStyle/>
        <a:p>
          <a:endParaRPr lang="en-US"/>
        </a:p>
      </dgm:t>
    </dgm:pt>
    <dgm:pt modelId="{0B859D6E-6773-4491-8984-223ACE44E850}" type="sibTrans" cxnId="{5BBA1921-CAD1-42A6-9566-62B68758B411}">
      <dgm:prSet/>
      <dgm:spPr/>
      <dgm:t>
        <a:bodyPr/>
        <a:lstStyle/>
        <a:p>
          <a:endParaRPr lang="en-US"/>
        </a:p>
      </dgm:t>
    </dgm:pt>
    <dgm:pt modelId="{AA10ABD5-ADE8-43AA-91EE-EEC8087144EA}">
      <dgm:prSet/>
      <dgm:spPr/>
      <dgm:t>
        <a:bodyPr/>
        <a:lstStyle/>
        <a:p>
          <a:r>
            <a:rPr lang="en-US" dirty="0">
              <a:solidFill>
                <a:schemeClr val="bg1"/>
              </a:solidFill>
            </a:rPr>
            <a:t>The Flask library is used for the application deployment of the developed  application.</a:t>
          </a:r>
        </a:p>
      </dgm:t>
    </dgm:pt>
    <dgm:pt modelId="{B9D30445-B49E-4CCA-B140-3E5D32FF6B54}" type="parTrans" cxnId="{972B06A2-6454-43FE-B137-B793E169B52E}">
      <dgm:prSet/>
      <dgm:spPr/>
      <dgm:t>
        <a:bodyPr/>
        <a:lstStyle/>
        <a:p>
          <a:endParaRPr lang="en-US"/>
        </a:p>
      </dgm:t>
    </dgm:pt>
    <dgm:pt modelId="{5D2D6458-123A-48D4-8215-A817ECAEEDA1}" type="sibTrans" cxnId="{972B06A2-6454-43FE-B137-B793E169B52E}">
      <dgm:prSet/>
      <dgm:spPr/>
      <dgm:t>
        <a:bodyPr/>
        <a:lstStyle/>
        <a:p>
          <a:endParaRPr lang="en-US"/>
        </a:p>
      </dgm:t>
    </dgm:pt>
    <dgm:pt modelId="{BDA7A0D0-76D6-4F3C-A662-A4E7923AA691}">
      <dgm:prSet/>
      <dgm:spPr/>
      <dgm:t>
        <a:bodyPr/>
        <a:lstStyle/>
        <a:p>
          <a:r>
            <a:rPr lang="en-US" dirty="0">
              <a:solidFill>
                <a:schemeClr val="bg1"/>
              </a:solidFill>
            </a:rPr>
            <a:t>AWS:</a:t>
          </a:r>
        </a:p>
      </dgm:t>
    </dgm:pt>
    <dgm:pt modelId="{F25AA0CB-56FE-4B67-9FB1-BBBD9B40A030}" type="parTrans" cxnId="{CEF3E90B-6F8A-439D-B345-0272FBCE816D}">
      <dgm:prSet/>
      <dgm:spPr/>
      <dgm:t>
        <a:bodyPr/>
        <a:lstStyle/>
        <a:p>
          <a:endParaRPr lang="en-US"/>
        </a:p>
      </dgm:t>
    </dgm:pt>
    <dgm:pt modelId="{F5397C44-7AED-42BE-B19C-45D20E9863A5}" type="sibTrans" cxnId="{CEF3E90B-6F8A-439D-B345-0272FBCE816D}">
      <dgm:prSet/>
      <dgm:spPr/>
      <dgm:t>
        <a:bodyPr/>
        <a:lstStyle/>
        <a:p>
          <a:endParaRPr lang="en-US"/>
        </a:p>
      </dgm:t>
    </dgm:pt>
    <dgm:pt modelId="{DC505355-B2F9-43AD-AC4F-934D2CECCDDD}">
      <dgm:prSet/>
      <dgm:spPr/>
      <dgm:t>
        <a:bodyPr/>
        <a:lstStyle/>
        <a:p>
          <a:r>
            <a:rPr lang="en-US" dirty="0">
              <a:solidFill>
                <a:schemeClr val="bg1"/>
              </a:solidFill>
            </a:rPr>
            <a:t>Amazon web services are used to host the application on the Web.</a:t>
          </a:r>
        </a:p>
      </dgm:t>
    </dgm:pt>
    <dgm:pt modelId="{6C983ADF-271D-440C-9DE8-3DD363A95329}" type="parTrans" cxnId="{2CA63162-25B5-4698-87AD-CB272337E7C7}">
      <dgm:prSet/>
      <dgm:spPr/>
      <dgm:t>
        <a:bodyPr/>
        <a:lstStyle/>
        <a:p>
          <a:endParaRPr lang="en-US"/>
        </a:p>
      </dgm:t>
    </dgm:pt>
    <dgm:pt modelId="{F51E2EE8-2F11-4B91-90A1-C9770EF73549}" type="sibTrans" cxnId="{2CA63162-25B5-4698-87AD-CB272337E7C7}">
      <dgm:prSet/>
      <dgm:spPr/>
      <dgm:t>
        <a:bodyPr/>
        <a:lstStyle/>
        <a:p>
          <a:endParaRPr lang="en-US"/>
        </a:p>
      </dgm:t>
    </dgm:pt>
    <dgm:pt modelId="{A70AEFAD-A88C-4411-BAC2-4DBAB4A15E8E}">
      <dgm:prSet/>
      <dgm:spPr/>
      <dgm:t>
        <a:bodyPr/>
        <a:lstStyle/>
        <a:p>
          <a:r>
            <a:rPr lang="en-US" dirty="0">
              <a:solidFill>
                <a:schemeClr val="bg1"/>
              </a:solidFill>
            </a:rPr>
            <a:t>Development Environments:</a:t>
          </a:r>
        </a:p>
      </dgm:t>
    </dgm:pt>
    <dgm:pt modelId="{DC57BC33-2AD4-4243-A975-83CB02E15C57}" type="parTrans" cxnId="{FEFC486D-7A21-4B96-B533-AEAE9BD023B9}">
      <dgm:prSet/>
      <dgm:spPr/>
      <dgm:t>
        <a:bodyPr/>
        <a:lstStyle/>
        <a:p>
          <a:endParaRPr lang="en-US"/>
        </a:p>
      </dgm:t>
    </dgm:pt>
    <dgm:pt modelId="{03A19DEA-5734-48D4-B7F4-A0B0C4EE5F48}" type="sibTrans" cxnId="{FEFC486D-7A21-4B96-B533-AEAE9BD023B9}">
      <dgm:prSet/>
      <dgm:spPr/>
      <dgm:t>
        <a:bodyPr/>
        <a:lstStyle/>
        <a:p>
          <a:endParaRPr lang="en-US"/>
        </a:p>
      </dgm:t>
    </dgm:pt>
    <dgm:pt modelId="{14DC09FE-CA4B-4527-90AD-5EE1E05C9578}">
      <dgm:prSet/>
      <dgm:spPr/>
      <dgm:t>
        <a:bodyPr/>
        <a:lstStyle/>
        <a:p>
          <a:r>
            <a:rPr lang="en-US" dirty="0">
              <a:solidFill>
                <a:schemeClr val="bg1"/>
              </a:solidFill>
            </a:rPr>
            <a:t>Visual Studio Code, </a:t>
          </a:r>
          <a:r>
            <a:rPr lang="en-US" dirty="0" err="1">
              <a:solidFill>
                <a:schemeClr val="bg1"/>
              </a:solidFill>
            </a:rPr>
            <a:t>Jupyter</a:t>
          </a:r>
          <a:r>
            <a:rPr lang="en-US" dirty="0">
              <a:solidFill>
                <a:schemeClr val="bg1"/>
              </a:solidFill>
            </a:rPr>
            <a:t> Notebook.</a:t>
          </a:r>
        </a:p>
      </dgm:t>
    </dgm:pt>
    <dgm:pt modelId="{1DA6C046-ADE9-4586-81C5-B9E464A670F9}" type="parTrans" cxnId="{0438581E-3C98-4B37-9157-2DF9C128BDBE}">
      <dgm:prSet/>
      <dgm:spPr/>
      <dgm:t>
        <a:bodyPr/>
        <a:lstStyle/>
        <a:p>
          <a:endParaRPr lang="en-US"/>
        </a:p>
      </dgm:t>
    </dgm:pt>
    <dgm:pt modelId="{05A98D74-C7B2-4CB6-B0F0-83DB2F85C7F7}" type="sibTrans" cxnId="{0438581E-3C98-4B37-9157-2DF9C128BDBE}">
      <dgm:prSet/>
      <dgm:spPr/>
      <dgm:t>
        <a:bodyPr/>
        <a:lstStyle/>
        <a:p>
          <a:endParaRPr lang="en-US"/>
        </a:p>
      </dgm:t>
    </dgm:pt>
    <dgm:pt modelId="{EB850DBB-2F40-48C1-8791-5FE32A2FF576}" type="pres">
      <dgm:prSet presAssocID="{D8A706DA-BB3D-4D38-ADF1-7671F197126A}" presName="diagram" presStyleCnt="0">
        <dgm:presLayoutVars>
          <dgm:dir/>
          <dgm:resizeHandles val="exact"/>
        </dgm:presLayoutVars>
      </dgm:prSet>
      <dgm:spPr/>
    </dgm:pt>
    <dgm:pt modelId="{701EDC27-218B-46CC-ABAB-30102BD23A6C}" type="pres">
      <dgm:prSet presAssocID="{99E9C95F-072F-40C2-90F1-18D3F8A64078}" presName="node" presStyleLbl="node1" presStyleIdx="0" presStyleCnt="6">
        <dgm:presLayoutVars>
          <dgm:bulletEnabled val="1"/>
        </dgm:presLayoutVars>
      </dgm:prSet>
      <dgm:spPr/>
    </dgm:pt>
    <dgm:pt modelId="{64EF2303-36F1-47F0-9347-DD165939E8B5}" type="pres">
      <dgm:prSet presAssocID="{2E681CA3-B9D9-4E8C-9C77-56E71418CE64}" presName="sibTrans" presStyleCnt="0"/>
      <dgm:spPr/>
    </dgm:pt>
    <dgm:pt modelId="{489B3EDA-1864-4D72-97C0-55065F1276BF}" type="pres">
      <dgm:prSet presAssocID="{1228F741-DC4B-4571-AAA4-0ED6D698EB23}" presName="node" presStyleLbl="node1" presStyleIdx="1" presStyleCnt="6" custLinFactNeighborX="2949" custLinFactNeighborY="-858">
        <dgm:presLayoutVars>
          <dgm:bulletEnabled val="1"/>
        </dgm:presLayoutVars>
      </dgm:prSet>
      <dgm:spPr/>
    </dgm:pt>
    <dgm:pt modelId="{8E301345-9279-4A51-B33D-ACE9B03E65B7}" type="pres">
      <dgm:prSet presAssocID="{DF0B4625-6DD6-492D-BFF3-04E84362DD0D}" presName="sibTrans" presStyleCnt="0"/>
      <dgm:spPr/>
    </dgm:pt>
    <dgm:pt modelId="{7FA7ABE0-8D2E-4128-998D-8504CCD01950}" type="pres">
      <dgm:prSet presAssocID="{6489E3B5-A991-40BC-BA6A-E9A831F3D33E}" presName="node" presStyleLbl="node1" presStyleIdx="2" presStyleCnt="6">
        <dgm:presLayoutVars>
          <dgm:bulletEnabled val="1"/>
        </dgm:presLayoutVars>
      </dgm:prSet>
      <dgm:spPr/>
    </dgm:pt>
    <dgm:pt modelId="{544DE515-362A-400C-9C93-447A7891EF1E}" type="pres">
      <dgm:prSet presAssocID="{30DB15F8-65AE-416A-A4FF-0A5EF508010B}" presName="sibTrans" presStyleCnt="0"/>
      <dgm:spPr/>
    </dgm:pt>
    <dgm:pt modelId="{2C2A721D-E8FE-4915-977E-FCD61A06ED38}" type="pres">
      <dgm:prSet presAssocID="{46CD0230-D69A-40C4-B4C4-C7C530CCD189}" presName="node" presStyleLbl="node1" presStyleIdx="3" presStyleCnt="6">
        <dgm:presLayoutVars>
          <dgm:bulletEnabled val="1"/>
        </dgm:presLayoutVars>
      </dgm:prSet>
      <dgm:spPr/>
    </dgm:pt>
    <dgm:pt modelId="{2D5ED90A-DB08-4284-8D46-B3791E3540BA}" type="pres">
      <dgm:prSet presAssocID="{0B859D6E-6773-4491-8984-223ACE44E850}" presName="sibTrans" presStyleCnt="0"/>
      <dgm:spPr/>
    </dgm:pt>
    <dgm:pt modelId="{2B83DD23-4509-405E-8325-3D864CFC449A}" type="pres">
      <dgm:prSet presAssocID="{BDA7A0D0-76D6-4F3C-A662-A4E7923AA691}" presName="node" presStyleLbl="node1" presStyleIdx="4" presStyleCnt="6">
        <dgm:presLayoutVars>
          <dgm:bulletEnabled val="1"/>
        </dgm:presLayoutVars>
      </dgm:prSet>
      <dgm:spPr/>
    </dgm:pt>
    <dgm:pt modelId="{99B08DA3-7AC3-462F-899B-EF585A7B854A}" type="pres">
      <dgm:prSet presAssocID="{F5397C44-7AED-42BE-B19C-45D20E9863A5}" presName="sibTrans" presStyleCnt="0"/>
      <dgm:spPr/>
    </dgm:pt>
    <dgm:pt modelId="{1F328C24-0449-47BE-AFE8-19BD199773EE}" type="pres">
      <dgm:prSet presAssocID="{A70AEFAD-A88C-4411-BAC2-4DBAB4A15E8E}" presName="node" presStyleLbl="node1" presStyleIdx="5" presStyleCnt="6">
        <dgm:presLayoutVars>
          <dgm:bulletEnabled val="1"/>
        </dgm:presLayoutVars>
      </dgm:prSet>
      <dgm:spPr/>
    </dgm:pt>
  </dgm:ptLst>
  <dgm:cxnLst>
    <dgm:cxn modelId="{15AABD04-6A77-445D-8AA2-7813C10615F0}" srcId="{D8A706DA-BB3D-4D38-ADF1-7671F197126A}" destId="{99E9C95F-072F-40C2-90F1-18D3F8A64078}" srcOrd="0" destOrd="0" parTransId="{63A0AE6C-8274-415E-9AC1-8082ACEE6C6E}" sibTransId="{2E681CA3-B9D9-4E8C-9C77-56E71418CE64}"/>
    <dgm:cxn modelId="{ECBCEA0A-EB1B-478A-B0D6-C701E70536D3}" srcId="{1228F741-DC4B-4571-AAA4-0ED6D698EB23}" destId="{AC996D43-CCBE-4513-8BF2-FD189D766065}" srcOrd="0" destOrd="0" parTransId="{81060228-1C08-40D2-A4EC-036AF029B266}" sibTransId="{EDECB40B-49DF-4F49-8396-F67D5A99E836}"/>
    <dgm:cxn modelId="{CEF3E90B-6F8A-439D-B345-0272FBCE816D}" srcId="{D8A706DA-BB3D-4D38-ADF1-7671F197126A}" destId="{BDA7A0D0-76D6-4F3C-A662-A4E7923AA691}" srcOrd="4" destOrd="0" parTransId="{F25AA0CB-56FE-4B67-9FB1-BBBD9B40A030}" sibTransId="{F5397C44-7AED-42BE-B19C-45D20E9863A5}"/>
    <dgm:cxn modelId="{59CA5F15-D53F-4E47-871D-80E1A2060A9A}" srcId="{99E9C95F-072F-40C2-90F1-18D3F8A64078}" destId="{CAE1144B-5977-4586-B3BD-214F0CBFD0FD}" srcOrd="0" destOrd="0" parTransId="{A2B4C37A-626E-4B62-A113-1F6114792A8E}" sibTransId="{BB1233BF-C076-49F5-B581-DDEF5F44A23B}"/>
    <dgm:cxn modelId="{C6B6151A-683E-4EBA-B55D-0F640E41130E}" srcId="{D8A706DA-BB3D-4D38-ADF1-7671F197126A}" destId="{1228F741-DC4B-4571-AAA4-0ED6D698EB23}" srcOrd="1" destOrd="0" parTransId="{58BDAAC4-5D41-4AA2-8156-AAECE2F806EF}" sibTransId="{DF0B4625-6DD6-492D-BFF3-04E84362DD0D}"/>
    <dgm:cxn modelId="{43ED561B-C67F-40F7-B933-EA4F022D2EC7}" srcId="{6489E3B5-A991-40BC-BA6A-E9A831F3D33E}" destId="{8FC50412-A4C1-419A-9336-017FA4666754}" srcOrd="0" destOrd="0" parTransId="{ADFD5898-BAC6-4962-B919-1117E993F127}" sibTransId="{776FF8F4-9433-4F03-BDC4-32F100E49868}"/>
    <dgm:cxn modelId="{0C051C1C-6BE0-4771-92EE-8856558A36DB}" type="presOf" srcId="{A70AEFAD-A88C-4411-BAC2-4DBAB4A15E8E}" destId="{1F328C24-0449-47BE-AFE8-19BD199773EE}" srcOrd="0" destOrd="0" presId="urn:microsoft.com/office/officeart/2005/8/layout/default"/>
    <dgm:cxn modelId="{0438581E-3C98-4B37-9157-2DF9C128BDBE}" srcId="{A70AEFAD-A88C-4411-BAC2-4DBAB4A15E8E}" destId="{14DC09FE-CA4B-4527-90AD-5EE1E05C9578}" srcOrd="0" destOrd="0" parTransId="{1DA6C046-ADE9-4586-81C5-B9E464A670F9}" sibTransId="{05A98D74-C7B2-4CB6-B0F0-83DB2F85C7F7}"/>
    <dgm:cxn modelId="{5BBA1921-CAD1-42A6-9566-62B68758B411}" srcId="{D8A706DA-BB3D-4D38-ADF1-7671F197126A}" destId="{46CD0230-D69A-40C4-B4C4-C7C530CCD189}" srcOrd="3" destOrd="0" parTransId="{9334F3C8-0E73-4AEB-A12F-476E96872212}" sibTransId="{0B859D6E-6773-4491-8984-223ACE44E850}"/>
    <dgm:cxn modelId="{EF572627-F848-4D71-BABD-62AD880D83C7}" type="presOf" srcId="{8FC50412-A4C1-419A-9336-017FA4666754}" destId="{7FA7ABE0-8D2E-4128-998D-8504CCD01950}" srcOrd="0" destOrd="1" presId="urn:microsoft.com/office/officeart/2005/8/layout/default"/>
    <dgm:cxn modelId="{0152715F-CE6D-45E9-9288-4CBFA0413CD3}" type="presOf" srcId="{AC996D43-CCBE-4513-8BF2-FD189D766065}" destId="{489B3EDA-1864-4D72-97C0-55065F1276BF}" srcOrd="0" destOrd="1" presId="urn:microsoft.com/office/officeart/2005/8/layout/default"/>
    <dgm:cxn modelId="{2CA63162-25B5-4698-87AD-CB272337E7C7}" srcId="{BDA7A0D0-76D6-4F3C-A662-A4E7923AA691}" destId="{DC505355-B2F9-43AD-AC4F-934D2CECCDDD}" srcOrd="0" destOrd="0" parTransId="{6C983ADF-271D-440C-9DE8-3DD363A95329}" sibTransId="{F51E2EE8-2F11-4B91-90A1-C9770EF73549}"/>
    <dgm:cxn modelId="{48D5C769-9304-43F7-AC36-F130ED9586FE}" type="presOf" srcId="{BDA7A0D0-76D6-4F3C-A662-A4E7923AA691}" destId="{2B83DD23-4509-405E-8325-3D864CFC449A}" srcOrd="0" destOrd="0" presId="urn:microsoft.com/office/officeart/2005/8/layout/default"/>
    <dgm:cxn modelId="{20B73B4B-5715-4240-A0D9-771C4E4ADC8C}" type="presOf" srcId="{D8A706DA-BB3D-4D38-ADF1-7671F197126A}" destId="{EB850DBB-2F40-48C1-8791-5FE32A2FF576}" srcOrd="0" destOrd="0" presId="urn:microsoft.com/office/officeart/2005/8/layout/default"/>
    <dgm:cxn modelId="{3AB1D74B-9477-4917-AE25-91BAB8F19687}" srcId="{1228F741-DC4B-4571-AAA4-0ED6D698EB23}" destId="{FE189168-EE2D-47CC-B436-7EC19E127787}" srcOrd="1" destOrd="0" parTransId="{59031DBC-8718-4053-AE31-3BE5D47D66C2}" sibTransId="{808C82C5-3186-46E2-A26B-9E01D977621F}"/>
    <dgm:cxn modelId="{FEFC486D-7A21-4B96-B533-AEAE9BD023B9}" srcId="{D8A706DA-BB3D-4D38-ADF1-7671F197126A}" destId="{A70AEFAD-A88C-4411-BAC2-4DBAB4A15E8E}" srcOrd="5" destOrd="0" parTransId="{DC57BC33-2AD4-4243-A975-83CB02E15C57}" sibTransId="{03A19DEA-5734-48D4-B7F4-A0B0C4EE5F48}"/>
    <dgm:cxn modelId="{C403DA70-C859-478A-9E46-F98398D97E8B}" type="presOf" srcId="{14DC09FE-CA4B-4527-90AD-5EE1E05C9578}" destId="{1F328C24-0449-47BE-AFE8-19BD199773EE}" srcOrd="0" destOrd="1" presId="urn:microsoft.com/office/officeart/2005/8/layout/default"/>
    <dgm:cxn modelId="{AC2B0084-BCE9-4FC4-A61D-13AB242D0D2F}" type="presOf" srcId="{99E9C95F-072F-40C2-90F1-18D3F8A64078}" destId="{701EDC27-218B-46CC-ABAB-30102BD23A6C}" srcOrd="0" destOrd="0" presId="urn:microsoft.com/office/officeart/2005/8/layout/default"/>
    <dgm:cxn modelId="{7F9E2E88-E0B7-44E5-929C-5BB7F7336AE3}" type="presOf" srcId="{46CD0230-D69A-40C4-B4C4-C7C530CCD189}" destId="{2C2A721D-E8FE-4915-977E-FCD61A06ED38}" srcOrd="0" destOrd="0" presId="urn:microsoft.com/office/officeart/2005/8/layout/default"/>
    <dgm:cxn modelId="{46B4FE8B-A658-4A14-99E9-539A9C0F4EE5}" type="presOf" srcId="{CAE1144B-5977-4586-B3BD-214F0CBFD0FD}" destId="{701EDC27-218B-46CC-ABAB-30102BD23A6C}" srcOrd="0" destOrd="1" presId="urn:microsoft.com/office/officeart/2005/8/layout/default"/>
    <dgm:cxn modelId="{972B06A2-6454-43FE-B137-B793E169B52E}" srcId="{46CD0230-D69A-40C4-B4C4-C7C530CCD189}" destId="{AA10ABD5-ADE8-43AA-91EE-EEC8087144EA}" srcOrd="0" destOrd="0" parTransId="{B9D30445-B49E-4CCA-B140-3E5D32FF6B54}" sibTransId="{5D2D6458-123A-48D4-8215-A817ECAEEDA1}"/>
    <dgm:cxn modelId="{122750C8-DEF8-401F-AB61-52CAB7ABC4BE}" type="presOf" srcId="{AA10ABD5-ADE8-43AA-91EE-EEC8087144EA}" destId="{2C2A721D-E8FE-4915-977E-FCD61A06ED38}" srcOrd="0" destOrd="1" presId="urn:microsoft.com/office/officeart/2005/8/layout/default"/>
    <dgm:cxn modelId="{411BE5CA-7559-4D2B-BD81-6C8494330771}" type="presOf" srcId="{DC505355-B2F9-43AD-AC4F-934D2CECCDDD}" destId="{2B83DD23-4509-405E-8325-3D864CFC449A}" srcOrd="0" destOrd="1" presId="urn:microsoft.com/office/officeart/2005/8/layout/default"/>
    <dgm:cxn modelId="{2D4F42DF-0A7C-4143-9336-46BE986E22D4}" srcId="{D8A706DA-BB3D-4D38-ADF1-7671F197126A}" destId="{6489E3B5-A991-40BC-BA6A-E9A831F3D33E}" srcOrd="2" destOrd="0" parTransId="{1AE1475D-BD1A-4E07-AE8F-2CC668E62180}" sibTransId="{30DB15F8-65AE-416A-A4FF-0A5EF508010B}"/>
    <dgm:cxn modelId="{B15A99E9-FD21-4A9D-A7AA-880E34F9F139}" type="presOf" srcId="{FE189168-EE2D-47CC-B436-7EC19E127787}" destId="{489B3EDA-1864-4D72-97C0-55065F1276BF}" srcOrd="0" destOrd="2" presId="urn:microsoft.com/office/officeart/2005/8/layout/default"/>
    <dgm:cxn modelId="{709FF8EA-D4AD-4194-92C7-49C5BB929A55}" type="presOf" srcId="{6489E3B5-A991-40BC-BA6A-E9A831F3D33E}" destId="{7FA7ABE0-8D2E-4128-998D-8504CCD01950}" srcOrd="0" destOrd="0" presId="urn:microsoft.com/office/officeart/2005/8/layout/default"/>
    <dgm:cxn modelId="{448B42FD-9964-4280-AF0E-763A3069A9C9}" type="presOf" srcId="{1228F741-DC4B-4571-AAA4-0ED6D698EB23}" destId="{489B3EDA-1864-4D72-97C0-55065F1276BF}" srcOrd="0" destOrd="0" presId="urn:microsoft.com/office/officeart/2005/8/layout/default"/>
    <dgm:cxn modelId="{4CD8A60D-55E6-4C8D-BD52-40C2CA778CD2}" type="presParOf" srcId="{EB850DBB-2F40-48C1-8791-5FE32A2FF576}" destId="{701EDC27-218B-46CC-ABAB-30102BD23A6C}" srcOrd="0" destOrd="0" presId="urn:microsoft.com/office/officeart/2005/8/layout/default"/>
    <dgm:cxn modelId="{F803C308-32EE-4E25-ABCB-04C74AE5B5FB}" type="presParOf" srcId="{EB850DBB-2F40-48C1-8791-5FE32A2FF576}" destId="{64EF2303-36F1-47F0-9347-DD165939E8B5}" srcOrd="1" destOrd="0" presId="urn:microsoft.com/office/officeart/2005/8/layout/default"/>
    <dgm:cxn modelId="{57400934-C5EE-451E-8968-61FBAD8374E4}" type="presParOf" srcId="{EB850DBB-2F40-48C1-8791-5FE32A2FF576}" destId="{489B3EDA-1864-4D72-97C0-55065F1276BF}" srcOrd="2" destOrd="0" presId="urn:microsoft.com/office/officeart/2005/8/layout/default"/>
    <dgm:cxn modelId="{808C5435-6E31-40F9-93B8-2BCBF98F00C0}" type="presParOf" srcId="{EB850DBB-2F40-48C1-8791-5FE32A2FF576}" destId="{8E301345-9279-4A51-B33D-ACE9B03E65B7}" srcOrd="3" destOrd="0" presId="urn:microsoft.com/office/officeart/2005/8/layout/default"/>
    <dgm:cxn modelId="{4D7E68D6-6957-48EB-BD20-BCDE031B230C}" type="presParOf" srcId="{EB850DBB-2F40-48C1-8791-5FE32A2FF576}" destId="{7FA7ABE0-8D2E-4128-998D-8504CCD01950}" srcOrd="4" destOrd="0" presId="urn:microsoft.com/office/officeart/2005/8/layout/default"/>
    <dgm:cxn modelId="{2F401F06-EC47-4A1C-8F64-BC35B133349E}" type="presParOf" srcId="{EB850DBB-2F40-48C1-8791-5FE32A2FF576}" destId="{544DE515-362A-400C-9C93-447A7891EF1E}" srcOrd="5" destOrd="0" presId="urn:microsoft.com/office/officeart/2005/8/layout/default"/>
    <dgm:cxn modelId="{4BB54957-2443-411B-B1E5-4BFFAA97F783}" type="presParOf" srcId="{EB850DBB-2F40-48C1-8791-5FE32A2FF576}" destId="{2C2A721D-E8FE-4915-977E-FCD61A06ED38}" srcOrd="6" destOrd="0" presId="urn:microsoft.com/office/officeart/2005/8/layout/default"/>
    <dgm:cxn modelId="{8DFED57E-D227-4FE7-9EFF-F4877DE00E79}" type="presParOf" srcId="{EB850DBB-2F40-48C1-8791-5FE32A2FF576}" destId="{2D5ED90A-DB08-4284-8D46-B3791E3540BA}" srcOrd="7" destOrd="0" presId="urn:microsoft.com/office/officeart/2005/8/layout/default"/>
    <dgm:cxn modelId="{D7E3AE4D-B53A-45EE-9334-C76BC0223359}" type="presParOf" srcId="{EB850DBB-2F40-48C1-8791-5FE32A2FF576}" destId="{2B83DD23-4509-405E-8325-3D864CFC449A}" srcOrd="8" destOrd="0" presId="urn:microsoft.com/office/officeart/2005/8/layout/default"/>
    <dgm:cxn modelId="{342B66B6-51F7-4A49-8823-E2D76FF44E73}" type="presParOf" srcId="{EB850DBB-2F40-48C1-8791-5FE32A2FF576}" destId="{99B08DA3-7AC3-462F-899B-EF585A7B854A}" srcOrd="9" destOrd="0" presId="urn:microsoft.com/office/officeart/2005/8/layout/default"/>
    <dgm:cxn modelId="{A33D7381-C3ED-47DD-BC05-404AD3772771}" type="presParOf" srcId="{EB850DBB-2F40-48C1-8791-5FE32A2FF576}" destId="{1F328C24-0449-47BE-AFE8-19BD199773E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EDC27-218B-46CC-ABAB-30102BD23A6C}">
      <dsp:nvSpPr>
        <dsp:cNvPr id="0" name=""/>
        <dsp:cNvSpPr/>
      </dsp:nvSpPr>
      <dsp:spPr>
        <a:xfrm>
          <a:off x="0" y="507"/>
          <a:ext cx="3428166" cy="2056900"/>
        </a:xfrm>
        <a:prstGeom prst="rect">
          <a:avLst/>
        </a:prstGeom>
        <a:solidFill>
          <a:schemeClr val="accent1">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Python :</a:t>
          </a:r>
        </a:p>
        <a:p>
          <a:pPr marL="228600" lvl="1" indent="-228600" algn="l" defTabSz="889000">
            <a:lnSpc>
              <a:spcPct val="90000"/>
            </a:lnSpc>
            <a:spcBef>
              <a:spcPct val="0"/>
            </a:spcBef>
            <a:spcAft>
              <a:spcPct val="15000"/>
            </a:spcAft>
            <a:buChar char="•"/>
          </a:pPr>
          <a:r>
            <a:rPr lang="en-US" sz="2000" kern="1200" dirty="0">
              <a:solidFill>
                <a:schemeClr val="bg1"/>
              </a:solidFill>
            </a:rPr>
            <a:t>Python is used for Application Development.</a:t>
          </a:r>
        </a:p>
      </dsp:txBody>
      <dsp:txXfrm>
        <a:off x="0" y="507"/>
        <a:ext cx="3428166" cy="2056900"/>
      </dsp:txXfrm>
    </dsp:sp>
    <dsp:sp modelId="{489B3EDA-1864-4D72-97C0-55065F1276BF}">
      <dsp:nvSpPr>
        <dsp:cNvPr id="0" name=""/>
        <dsp:cNvSpPr/>
      </dsp:nvSpPr>
      <dsp:spPr>
        <a:xfrm>
          <a:off x="3872080" y="0"/>
          <a:ext cx="3428166" cy="2056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solidFill>
                <a:schemeClr val="bg1"/>
              </a:solidFill>
            </a:rPr>
            <a:t>Python libraries:</a:t>
          </a:r>
        </a:p>
        <a:p>
          <a:pPr marL="171450" lvl="1" indent="-171450" algn="l" defTabSz="711200">
            <a:lnSpc>
              <a:spcPct val="90000"/>
            </a:lnSpc>
            <a:spcBef>
              <a:spcPct val="0"/>
            </a:spcBef>
            <a:spcAft>
              <a:spcPct val="15000"/>
            </a:spcAft>
            <a:buChar char="•"/>
          </a:pPr>
          <a:r>
            <a:rPr lang="en-US" sz="1600" kern="1200" dirty="0">
              <a:solidFill>
                <a:schemeClr val="bg1"/>
              </a:solidFill>
            </a:rPr>
            <a:t>Pandas, and NumPy are used for Data Cleaning, Data Wrangling.  Matplotlib, and Seaborn are used for Data Visualization.</a:t>
          </a:r>
        </a:p>
        <a:p>
          <a:pPr marL="171450" lvl="1" indent="-171450" algn="l" defTabSz="711200">
            <a:lnSpc>
              <a:spcPct val="90000"/>
            </a:lnSpc>
            <a:spcBef>
              <a:spcPct val="0"/>
            </a:spcBef>
            <a:spcAft>
              <a:spcPct val="15000"/>
            </a:spcAft>
            <a:buChar char="•"/>
          </a:pPr>
          <a:r>
            <a:rPr lang="en-US" sz="1600" kern="1200" dirty="0" err="1">
              <a:solidFill>
                <a:schemeClr val="bg1"/>
              </a:solidFill>
            </a:rPr>
            <a:t>Sklearn</a:t>
          </a:r>
          <a:r>
            <a:rPr lang="en-US" sz="1600" kern="1200" dirty="0">
              <a:solidFill>
                <a:schemeClr val="bg1"/>
              </a:solidFill>
            </a:rPr>
            <a:t> is used for Machine learning Models.</a:t>
          </a:r>
        </a:p>
      </dsp:txBody>
      <dsp:txXfrm>
        <a:off x="3872080" y="0"/>
        <a:ext cx="3428166" cy="2056900"/>
      </dsp:txXfrm>
    </dsp:sp>
    <dsp:sp modelId="{7FA7ABE0-8D2E-4128-998D-8504CCD01950}">
      <dsp:nvSpPr>
        <dsp:cNvPr id="0" name=""/>
        <dsp:cNvSpPr/>
      </dsp:nvSpPr>
      <dsp:spPr>
        <a:xfrm>
          <a:off x="7541967" y="507"/>
          <a:ext cx="3428166" cy="2056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MySQL:</a:t>
          </a:r>
        </a:p>
        <a:p>
          <a:pPr marL="171450" lvl="1" indent="-171450" algn="l" defTabSz="844550">
            <a:lnSpc>
              <a:spcPct val="90000"/>
            </a:lnSpc>
            <a:spcBef>
              <a:spcPct val="0"/>
            </a:spcBef>
            <a:spcAft>
              <a:spcPct val="15000"/>
            </a:spcAft>
            <a:buChar char="•"/>
          </a:pPr>
          <a:r>
            <a:rPr lang="en-US" sz="1900" kern="1200" dirty="0">
              <a:solidFill>
                <a:schemeClr val="bg1"/>
              </a:solidFill>
            </a:rPr>
            <a:t>MYSQL is used for performing CRUD operations on the given data and used for data storage</a:t>
          </a:r>
        </a:p>
      </dsp:txBody>
      <dsp:txXfrm>
        <a:off x="7541967" y="507"/>
        <a:ext cx="3428166" cy="2056900"/>
      </dsp:txXfrm>
    </dsp:sp>
    <dsp:sp modelId="{2C2A721D-E8FE-4915-977E-FCD61A06ED38}">
      <dsp:nvSpPr>
        <dsp:cNvPr id="0" name=""/>
        <dsp:cNvSpPr/>
      </dsp:nvSpPr>
      <dsp:spPr>
        <a:xfrm>
          <a:off x="0" y="2400223"/>
          <a:ext cx="3428166" cy="2056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FLASK:</a:t>
          </a:r>
        </a:p>
        <a:p>
          <a:pPr marL="171450" lvl="1" indent="-171450" algn="l" defTabSz="844550">
            <a:lnSpc>
              <a:spcPct val="90000"/>
            </a:lnSpc>
            <a:spcBef>
              <a:spcPct val="0"/>
            </a:spcBef>
            <a:spcAft>
              <a:spcPct val="15000"/>
            </a:spcAft>
            <a:buChar char="•"/>
          </a:pPr>
          <a:r>
            <a:rPr lang="en-US" sz="1900" kern="1200" dirty="0">
              <a:solidFill>
                <a:schemeClr val="bg1"/>
              </a:solidFill>
            </a:rPr>
            <a:t>The Flask library is used for the application deployment of the developed  application.</a:t>
          </a:r>
        </a:p>
      </dsp:txBody>
      <dsp:txXfrm>
        <a:off x="0" y="2400223"/>
        <a:ext cx="3428166" cy="2056900"/>
      </dsp:txXfrm>
    </dsp:sp>
    <dsp:sp modelId="{2B83DD23-4509-405E-8325-3D864CFC449A}">
      <dsp:nvSpPr>
        <dsp:cNvPr id="0" name=""/>
        <dsp:cNvSpPr/>
      </dsp:nvSpPr>
      <dsp:spPr>
        <a:xfrm>
          <a:off x="3770983" y="2400223"/>
          <a:ext cx="3428166" cy="2056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AWS:</a:t>
          </a:r>
        </a:p>
        <a:p>
          <a:pPr marL="171450" lvl="1" indent="-171450" algn="l" defTabSz="844550">
            <a:lnSpc>
              <a:spcPct val="90000"/>
            </a:lnSpc>
            <a:spcBef>
              <a:spcPct val="0"/>
            </a:spcBef>
            <a:spcAft>
              <a:spcPct val="15000"/>
            </a:spcAft>
            <a:buChar char="•"/>
          </a:pPr>
          <a:r>
            <a:rPr lang="en-US" sz="1900" kern="1200" dirty="0">
              <a:solidFill>
                <a:schemeClr val="bg1"/>
              </a:solidFill>
            </a:rPr>
            <a:t>Amazon web services are used to host the application on the Web.</a:t>
          </a:r>
        </a:p>
      </dsp:txBody>
      <dsp:txXfrm>
        <a:off x="3770983" y="2400223"/>
        <a:ext cx="3428166" cy="2056900"/>
      </dsp:txXfrm>
    </dsp:sp>
    <dsp:sp modelId="{1F328C24-0449-47BE-AFE8-19BD199773EE}">
      <dsp:nvSpPr>
        <dsp:cNvPr id="0" name=""/>
        <dsp:cNvSpPr/>
      </dsp:nvSpPr>
      <dsp:spPr>
        <a:xfrm>
          <a:off x="7541967" y="2400223"/>
          <a:ext cx="3428166" cy="205690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Development Environments:</a:t>
          </a:r>
        </a:p>
        <a:p>
          <a:pPr marL="171450" lvl="1" indent="-171450" algn="l" defTabSz="844550">
            <a:lnSpc>
              <a:spcPct val="90000"/>
            </a:lnSpc>
            <a:spcBef>
              <a:spcPct val="0"/>
            </a:spcBef>
            <a:spcAft>
              <a:spcPct val="15000"/>
            </a:spcAft>
            <a:buChar char="•"/>
          </a:pPr>
          <a:r>
            <a:rPr lang="en-US" sz="1900" kern="1200" dirty="0">
              <a:solidFill>
                <a:schemeClr val="bg1"/>
              </a:solidFill>
            </a:rPr>
            <a:t>Visual Studio Code, </a:t>
          </a:r>
          <a:r>
            <a:rPr lang="en-US" sz="1900" kern="1200" dirty="0" err="1">
              <a:solidFill>
                <a:schemeClr val="bg1"/>
              </a:solidFill>
            </a:rPr>
            <a:t>Jupyter</a:t>
          </a:r>
          <a:r>
            <a:rPr lang="en-US" sz="1900" kern="1200" dirty="0">
              <a:solidFill>
                <a:schemeClr val="bg1"/>
              </a:solidFill>
            </a:rPr>
            <a:t> Notebook.</a:t>
          </a:r>
        </a:p>
      </dsp:txBody>
      <dsp:txXfrm>
        <a:off x="7541967" y="2400223"/>
        <a:ext cx="3428166" cy="20569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211237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63965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153943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96910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3358203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249467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501653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3123222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86477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42429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342531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152449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192739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115192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48563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3/22/2023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222227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363137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3/22/2023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80"/>
              </a:spcBef>
            </a:pPr>
            <a:fld id="{81D60167-4931-47E6-BA6A-407CBD079E47}" type="slidenum">
              <a:rPr lang="en-US" spc="-55" smtClean="0"/>
              <a:t>‹#›</a:t>
            </a:fld>
            <a:endParaRPr lang="en-US" spc="-55" dirty="0"/>
          </a:p>
        </p:txBody>
      </p:sp>
    </p:spTree>
    <p:extLst>
      <p:ext uri="{BB962C8B-B14F-4D97-AF65-F5344CB8AC3E}">
        <p14:creationId xmlns:p14="http://schemas.microsoft.com/office/powerpoint/2010/main" val="240991000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FBE62B-7970-CBE7-D92D-416E5293CE67}"/>
              </a:ext>
            </a:extLst>
          </p:cNvPr>
          <p:cNvSpPr>
            <a:spLocks noGrp="1"/>
          </p:cNvSpPr>
          <p:nvPr>
            <p:ph type="ctrTitle"/>
          </p:nvPr>
        </p:nvSpPr>
        <p:spPr>
          <a:xfrm>
            <a:off x="546942" y="1447800"/>
            <a:ext cx="8825658" cy="3329581"/>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Customer Segmentation</a:t>
            </a:r>
          </a:p>
        </p:txBody>
      </p:sp>
      <p:sp>
        <p:nvSpPr>
          <p:cNvPr id="17" name="Rectangle 1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933AC908-6AA6-40BA-D926-4A3DEB051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0"/>
            <a:ext cx="56388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5690108" y="6443573"/>
            <a:ext cx="814069"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585858"/>
                </a:solidFill>
                <a:latin typeface="Tahoma"/>
                <a:cs typeface="Tahoma"/>
              </a:rPr>
              <a:t>P</a:t>
            </a:r>
            <a:r>
              <a:rPr sz="1000" dirty="0">
                <a:solidFill>
                  <a:srgbClr val="585858"/>
                </a:solidFill>
                <a:latin typeface="Tahoma"/>
                <a:cs typeface="Tahoma"/>
              </a:rPr>
              <a:t>i</a:t>
            </a:r>
            <a:r>
              <a:rPr sz="1000" spc="-10" dirty="0">
                <a:solidFill>
                  <a:srgbClr val="585858"/>
                </a:solidFill>
                <a:latin typeface="Tahoma"/>
                <a:cs typeface="Tahoma"/>
              </a:rPr>
              <a:t>tch</a:t>
            </a:r>
            <a:r>
              <a:rPr sz="1000" spc="-100" dirty="0">
                <a:solidFill>
                  <a:srgbClr val="585858"/>
                </a:solidFill>
                <a:latin typeface="Tahoma"/>
                <a:cs typeface="Tahoma"/>
              </a:rPr>
              <a:t> </a:t>
            </a:r>
            <a:r>
              <a:rPr sz="1000" spc="-15" dirty="0">
                <a:solidFill>
                  <a:srgbClr val="585858"/>
                </a:solidFill>
                <a:latin typeface="Tahoma"/>
                <a:cs typeface="Tahoma"/>
              </a:rPr>
              <a:t>deck</a:t>
            </a:r>
            <a:r>
              <a:rPr sz="1000" spc="-114" dirty="0">
                <a:solidFill>
                  <a:srgbClr val="585858"/>
                </a:solidFill>
                <a:latin typeface="Tahoma"/>
                <a:cs typeface="Tahoma"/>
              </a:rPr>
              <a:t> </a:t>
            </a:r>
            <a:r>
              <a:rPr sz="1000" spc="5" dirty="0">
                <a:solidFill>
                  <a:srgbClr val="585858"/>
                </a:solidFill>
                <a:latin typeface="Tahoma"/>
                <a:cs typeface="Tahoma"/>
              </a:rPr>
              <a:t>ti</a:t>
            </a:r>
            <a:r>
              <a:rPr sz="1000" dirty="0">
                <a:solidFill>
                  <a:srgbClr val="585858"/>
                </a:solidFill>
                <a:latin typeface="Tahoma"/>
                <a:cs typeface="Tahoma"/>
              </a:rPr>
              <a:t>t</a:t>
            </a:r>
            <a:r>
              <a:rPr sz="1000" spc="-5" dirty="0">
                <a:solidFill>
                  <a:srgbClr val="585858"/>
                </a:solidFill>
                <a:latin typeface="Tahoma"/>
                <a:cs typeface="Tahoma"/>
              </a:rPr>
              <a:t>le</a:t>
            </a:r>
            <a:endParaRPr sz="1000">
              <a:latin typeface="Tahoma"/>
              <a:cs typeface="Tahoma"/>
            </a:endParaRPr>
          </a:p>
        </p:txBody>
      </p:sp>
      <p:sp>
        <p:nvSpPr>
          <p:cNvPr id="6" name="object 6"/>
          <p:cNvSpPr txBox="1"/>
          <p:nvPr/>
        </p:nvSpPr>
        <p:spPr>
          <a:xfrm>
            <a:off x="11187176" y="6443573"/>
            <a:ext cx="88265" cy="177800"/>
          </a:xfrm>
          <a:prstGeom prst="rect">
            <a:avLst/>
          </a:prstGeom>
        </p:spPr>
        <p:txBody>
          <a:bodyPr vert="horz" wrap="square" lIns="0" tIns="12065" rIns="0" bIns="0" rtlCol="0">
            <a:spAutoFit/>
          </a:bodyPr>
          <a:lstStyle/>
          <a:p>
            <a:pPr marL="12700">
              <a:lnSpc>
                <a:spcPct val="100000"/>
              </a:lnSpc>
              <a:spcBef>
                <a:spcPts val="95"/>
              </a:spcBef>
            </a:pPr>
            <a:r>
              <a:rPr sz="1000" spc="-55" dirty="0">
                <a:solidFill>
                  <a:srgbClr val="585858"/>
                </a:solidFill>
                <a:latin typeface="Tahoma"/>
                <a:cs typeface="Tahoma"/>
              </a:rPr>
              <a:t>2</a:t>
            </a:r>
            <a:endParaRPr sz="1000">
              <a:latin typeface="Tahoma"/>
              <a:cs typeface="Tahoma"/>
            </a:endParaRPr>
          </a:p>
        </p:txBody>
      </p:sp>
      <p:sp>
        <p:nvSpPr>
          <p:cNvPr id="7" name="object 7"/>
          <p:cNvSpPr txBox="1"/>
          <p:nvPr/>
        </p:nvSpPr>
        <p:spPr>
          <a:xfrm>
            <a:off x="10511794" y="685800"/>
            <a:ext cx="2064668" cy="6072100"/>
          </a:xfrm>
          <a:prstGeom prst="rect">
            <a:avLst/>
          </a:prstGeom>
        </p:spPr>
        <p:txBody>
          <a:bodyPr vert="vert270" wrap="square" lIns="0" tIns="0" rIns="0" bIns="0" rtlCol="0">
            <a:spAutoFit/>
          </a:bodyPr>
          <a:lstStyle/>
          <a:p>
            <a:pPr marL="12700">
              <a:lnSpc>
                <a:spcPts val="16085"/>
              </a:lnSpc>
            </a:pPr>
            <a:r>
              <a:rPr sz="13500" dirty="0">
                <a:solidFill>
                  <a:srgbClr val="F1F1F1"/>
                </a:solidFill>
                <a:latin typeface="Tahoma"/>
                <a:cs typeface="Tahoma"/>
              </a:rPr>
              <a:t>ABOUT</a:t>
            </a:r>
            <a:endParaRPr sz="13500" dirty="0">
              <a:latin typeface="Tahoma"/>
              <a:cs typeface="Tahoma"/>
            </a:endParaRPr>
          </a:p>
        </p:txBody>
      </p:sp>
      <p:sp>
        <p:nvSpPr>
          <p:cNvPr id="8" name="object 8"/>
          <p:cNvSpPr txBox="1"/>
          <p:nvPr/>
        </p:nvSpPr>
        <p:spPr>
          <a:xfrm>
            <a:off x="685800" y="3048000"/>
            <a:ext cx="3593465" cy="3072636"/>
          </a:xfrm>
          <a:prstGeom prst="rect">
            <a:avLst/>
          </a:prstGeom>
        </p:spPr>
        <p:txBody>
          <a:bodyPr vert="horz" wrap="square" lIns="0" tIns="12700" rIns="0" bIns="0" rtlCol="0">
            <a:spAutoFit/>
          </a:bodyPr>
          <a:lstStyle/>
          <a:p>
            <a:pPr marL="12700">
              <a:lnSpc>
                <a:spcPct val="100000"/>
              </a:lnSpc>
              <a:spcBef>
                <a:spcPts val="100"/>
              </a:spcBef>
            </a:pPr>
            <a:r>
              <a:rPr lang="en-US" b="1" dirty="0">
                <a:latin typeface="Times New Roman"/>
                <a:cs typeface="Times New Roman"/>
              </a:rPr>
              <a:t>Hawar </a:t>
            </a:r>
            <a:r>
              <a:rPr lang="en-US" b="1" dirty="0" err="1">
                <a:latin typeface="Times New Roman"/>
                <a:cs typeface="Times New Roman"/>
              </a:rPr>
              <a:t>Dzaee</a:t>
            </a:r>
            <a:endParaRPr b="1" dirty="0">
              <a:latin typeface="Times New Roman"/>
              <a:cs typeface="Times New Roman"/>
            </a:endParaRPr>
          </a:p>
          <a:p>
            <a:pPr marL="12700">
              <a:lnSpc>
                <a:spcPct val="100000"/>
              </a:lnSpc>
              <a:spcBef>
                <a:spcPts val="20"/>
              </a:spcBef>
            </a:pPr>
            <a:r>
              <a:rPr spc="-105" dirty="0">
                <a:latin typeface="Times New Roman"/>
                <a:cs typeface="Times New Roman"/>
              </a:rPr>
              <a:t>T</a:t>
            </a:r>
            <a:r>
              <a:rPr dirty="0">
                <a:latin typeface="Times New Roman"/>
                <a:cs typeface="Times New Roman"/>
              </a:rPr>
              <a:t>eam</a:t>
            </a:r>
            <a:r>
              <a:rPr spc="-5" dirty="0">
                <a:latin typeface="Times New Roman"/>
                <a:cs typeface="Times New Roman"/>
              </a:rPr>
              <a:t> </a:t>
            </a:r>
            <a:r>
              <a:rPr spc="-10" dirty="0">
                <a:latin typeface="Times New Roman"/>
                <a:cs typeface="Times New Roman"/>
              </a:rPr>
              <a:t>L</a:t>
            </a:r>
            <a:r>
              <a:rPr dirty="0">
                <a:latin typeface="Times New Roman"/>
                <a:cs typeface="Times New Roman"/>
              </a:rPr>
              <a:t>ea</a:t>
            </a:r>
            <a:r>
              <a:rPr spc="5" dirty="0">
                <a:latin typeface="Times New Roman"/>
                <a:cs typeface="Times New Roman"/>
              </a:rPr>
              <a:t>d</a:t>
            </a:r>
            <a:r>
              <a:rPr dirty="0">
                <a:latin typeface="Times New Roman"/>
                <a:cs typeface="Times New Roman"/>
              </a:rPr>
              <a:t>e</a:t>
            </a:r>
            <a:r>
              <a:rPr spc="-60" dirty="0">
                <a:latin typeface="Times New Roman"/>
                <a:cs typeface="Times New Roman"/>
              </a:rPr>
              <a:t>r</a:t>
            </a:r>
            <a:r>
              <a:rPr dirty="0">
                <a:latin typeface="Times New Roman"/>
                <a:cs typeface="Times New Roman"/>
              </a:rPr>
              <a:t>,</a:t>
            </a:r>
            <a:r>
              <a:rPr spc="-90" dirty="0">
                <a:latin typeface="Times New Roman"/>
                <a:cs typeface="Times New Roman"/>
              </a:rPr>
              <a:t> </a:t>
            </a:r>
            <a:r>
              <a:rPr spc="-10" dirty="0">
                <a:latin typeface="Times New Roman"/>
                <a:cs typeface="Times New Roman"/>
              </a:rPr>
              <a:t>A</a:t>
            </a:r>
            <a:r>
              <a:rPr dirty="0">
                <a:latin typeface="Times New Roman"/>
                <a:cs typeface="Times New Roman"/>
              </a:rPr>
              <a:t>pplica</a:t>
            </a:r>
            <a:r>
              <a:rPr spc="5" dirty="0">
                <a:latin typeface="Times New Roman"/>
                <a:cs typeface="Times New Roman"/>
              </a:rPr>
              <a:t>t</a:t>
            </a:r>
            <a:r>
              <a:rPr spc="-10" dirty="0">
                <a:latin typeface="Times New Roman"/>
                <a:cs typeface="Times New Roman"/>
              </a:rPr>
              <a:t>i</a:t>
            </a:r>
            <a:r>
              <a:rPr dirty="0">
                <a:latin typeface="Times New Roman"/>
                <a:cs typeface="Times New Roman"/>
              </a:rPr>
              <a:t>on</a:t>
            </a:r>
            <a:r>
              <a:rPr spc="-45" dirty="0">
                <a:latin typeface="Times New Roman"/>
                <a:cs typeface="Times New Roman"/>
              </a:rPr>
              <a:t> </a:t>
            </a:r>
            <a:r>
              <a:rPr dirty="0">
                <a:latin typeface="Times New Roman"/>
                <a:cs typeface="Times New Roman"/>
              </a:rPr>
              <a:t>de</a:t>
            </a:r>
            <a:r>
              <a:rPr spc="5" dirty="0">
                <a:latin typeface="Times New Roman"/>
                <a:cs typeface="Times New Roman"/>
              </a:rPr>
              <a:t>v</a:t>
            </a:r>
            <a:r>
              <a:rPr dirty="0">
                <a:latin typeface="Times New Roman"/>
                <a:cs typeface="Times New Roman"/>
              </a:rPr>
              <a:t>eloper</a:t>
            </a:r>
          </a:p>
          <a:p>
            <a:pPr>
              <a:lnSpc>
                <a:spcPct val="100000"/>
              </a:lnSpc>
              <a:spcBef>
                <a:spcPts val="50"/>
              </a:spcBef>
            </a:pPr>
            <a:endParaRPr dirty="0">
              <a:latin typeface="Times New Roman"/>
              <a:cs typeface="Times New Roman"/>
            </a:endParaRPr>
          </a:p>
          <a:p>
            <a:pPr marL="12700">
              <a:lnSpc>
                <a:spcPct val="100000"/>
              </a:lnSpc>
              <a:spcBef>
                <a:spcPts val="5"/>
              </a:spcBef>
            </a:pPr>
            <a:r>
              <a:rPr lang="en-US" b="1" dirty="0">
                <a:latin typeface="Times New Roman"/>
                <a:cs typeface="Times New Roman"/>
              </a:rPr>
              <a:t>Divya Soma</a:t>
            </a:r>
            <a:endParaRPr dirty="0">
              <a:latin typeface="Times New Roman"/>
              <a:cs typeface="Times New Roman"/>
            </a:endParaRPr>
          </a:p>
          <a:p>
            <a:pPr marL="12700">
              <a:lnSpc>
                <a:spcPct val="100000"/>
              </a:lnSpc>
              <a:spcBef>
                <a:spcPts val="15"/>
              </a:spcBef>
            </a:pPr>
            <a:r>
              <a:rPr spc="-5" dirty="0">
                <a:latin typeface="Times New Roman"/>
                <a:cs typeface="Times New Roman"/>
              </a:rPr>
              <a:t>Data</a:t>
            </a:r>
            <a:r>
              <a:rPr spc="-30" dirty="0">
                <a:latin typeface="Times New Roman"/>
                <a:cs typeface="Times New Roman"/>
              </a:rPr>
              <a:t> </a:t>
            </a:r>
            <a:r>
              <a:rPr dirty="0">
                <a:latin typeface="Times New Roman"/>
                <a:cs typeface="Times New Roman"/>
              </a:rPr>
              <a:t>Scientist</a:t>
            </a:r>
          </a:p>
          <a:p>
            <a:pPr>
              <a:lnSpc>
                <a:spcPct val="100000"/>
              </a:lnSpc>
              <a:spcBef>
                <a:spcPts val="15"/>
              </a:spcBef>
            </a:pPr>
            <a:endParaRPr dirty="0">
              <a:latin typeface="Times New Roman"/>
              <a:cs typeface="Times New Roman"/>
            </a:endParaRPr>
          </a:p>
          <a:p>
            <a:pPr marL="12700">
              <a:lnSpc>
                <a:spcPct val="100000"/>
              </a:lnSpc>
            </a:pPr>
            <a:r>
              <a:rPr lang="en-US" b="1" spc="-5" dirty="0">
                <a:latin typeface="Times New Roman"/>
                <a:cs typeface="Times New Roman"/>
              </a:rPr>
              <a:t>Anjali </a:t>
            </a:r>
            <a:r>
              <a:rPr lang="en-US" b="1" spc="-5" dirty="0" err="1">
                <a:latin typeface="Times New Roman"/>
                <a:cs typeface="Times New Roman"/>
              </a:rPr>
              <a:t>Yadagiri</a:t>
            </a:r>
            <a:endParaRPr dirty="0">
              <a:latin typeface="Times New Roman"/>
              <a:cs typeface="Times New Roman"/>
            </a:endParaRPr>
          </a:p>
          <a:p>
            <a:pPr marL="12700">
              <a:lnSpc>
                <a:spcPct val="100000"/>
              </a:lnSpc>
              <a:spcBef>
                <a:spcPts val="15"/>
              </a:spcBef>
            </a:pPr>
            <a:r>
              <a:rPr dirty="0">
                <a:latin typeface="Times New Roman"/>
                <a:cs typeface="Times New Roman"/>
              </a:rPr>
              <a:t>Data</a:t>
            </a:r>
            <a:r>
              <a:rPr spc="-40" dirty="0">
                <a:latin typeface="Times New Roman"/>
                <a:cs typeface="Times New Roman"/>
              </a:rPr>
              <a:t> </a:t>
            </a:r>
            <a:r>
              <a:rPr dirty="0">
                <a:latin typeface="Times New Roman"/>
                <a:cs typeface="Times New Roman"/>
              </a:rPr>
              <a:t>Modeling</a:t>
            </a:r>
          </a:p>
          <a:p>
            <a:pPr>
              <a:lnSpc>
                <a:spcPct val="100000"/>
              </a:lnSpc>
              <a:spcBef>
                <a:spcPts val="20"/>
              </a:spcBef>
            </a:pPr>
            <a:endParaRPr dirty="0">
              <a:latin typeface="Times New Roman"/>
              <a:cs typeface="Times New Roman"/>
            </a:endParaRPr>
          </a:p>
          <a:p>
            <a:pPr marL="12700">
              <a:lnSpc>
                <a:spcPct val="100000"/>
              </a:lnSpc>
            </a:pPr>
            <a:r>
              <a:rPr lang="en-US" b="1" dirty="0" err="1">
                <a:latin typeface="Times New Roman"/>
                <a:cs typeface="Times New Roman"/>
              </a:rPr>
              <a:t>Kaja</a:t>
            </a:r>
            <a:r>
              <a:rPr lang="en-US" b="1" dirty="0">
                <a:latin typeface="Times New Roman"/>
                <a:cs typeface="Times New Roman"/>
              </a:rPr>
              <a:t> Mohan </a:t>
            </a:r>
            <a:r>
              <a:rPr lang="en-US" b="1" dirty="0" err="1">
                <a:latin typeface="Times New Roman"/>
                <a:cs typeface="Times New Roman"/>
              </a:rPr>
              <a:t>Manikanta</a:t>
            </a:r>
            <a:r>
              <a:rPr lang="en-US" b="1" dirty="0">
                <a:latin typeface="Times New Roman"/>
                <a:cs typeface="Times New Roman"/>
              </a:rPr>
              <a:t> Reddy</a:t>
            </a:r>
            <a:endParaRPr dirty="0">
              <a:latin typeface="Times New Roman"/>
              <a:cs typeface="Times New Roman"/>
            </a:endParaRPr>
          </a:p>
          <a:p>
            <a:pPr marL="12700">
              <a:lnSpc>
                <a:spcPct val="100000"/>
              </a:lnSpc>
              <a:spcBef>
                <a:spcPts val="15"/>
              </a:spcBef>
            </a:pPr>
            <a:r>
              <a:rPr spc="-5" dirty="0">
                <a:latin typeface="Times New Roman"/>
                <a:cs typeface="Times New Roman"/>
              </a:rPr>
              <a:t>Data</a:t>
            </a:r>
            <a:r>
              <a:rPr spc="-35" dirty="0">
                <a:latin typeface="Times New Roman"/>
                <a:cs typeface="Times New Roman"/>
              </a:rPr>
              <a:t> </a:t>
            </a:r>
            <a:r>
              <a:rPr dirty="0">
                <a:latin typeface="Times New Roman"/>
                <a:cs typeface="Times New Roman"/>
              </a:rPr>
              <a:t>visualization</a:t>
            </a:r>
          </a:p>
        </p:txBody>
      </p:sp>
      <p:sp>
        <p:nvSpPr>
          <p:cNvPr id="9" name="object 9"/>
          <p:cNvSpPr txBox="1">
            <a:spLocks noGrp="1"/>
          </p:cNvSpPr>
          <p:nvPr>
            <p:ph type="title"/>
          </p:nvPr>
        </p:nvSpPr>
        <p:spPr>
          <a:xfrm>
            <a:off x="4572000" y="538098"/>
            <a:ext cx="3581399" cy="566822"/>
          </a:xfrm>
          <a:prstGeom prst="rect">
            <a:avLst/>
          </a:prstGeom>
        </p:spPr>
        <p:txBody>
          <a:bodyPr vert="horz" wrap="square" lIns="0" tIns="12700" rIns="0" bIns="0" rtlCol="0">
            <a:spAutoFit/>
          </a:bodyPr>
          <a:lstStyle/>
          <a:p>
            <a:pPr marL="12700">
              <a:lnSpc>
                <a:spcPct val="100000"/>
              </a:lnSpc>
              <a:spcBef>
                <a:spcPts val="100"/>
              </a:spcBef>
            </a:pPr>
            <a:r>
              <a:rPr lang="en-IN" sz="3600" b="1" spc="-140" dirty="0">
                <a:solidFill>
                  <a:srgbClr val="FFC000"/>
                </a:solidFill>
                <a:latin typeface="Tahoma"/>
                <a:cs typeface="Tahoma"/>
              </a:rPr>
              <a:t>GROUP_4 </a:t>
            </a:r>
            <a:endParaRPr sz="3600" b="1" dirty="0">
              <a:solidFill>
                <a:srgbClr val="FFC000"/>
              </a:solidFill>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914400" y="1315086"/>
            <a:ext cx="8912861" cy="4227824"/>
          </a:xfrm>
          <a:prstGeom prst="rect">
            <a:avLst/>
          </a:prstGeom>
        </p:spPr>
        <p:txBody>
          <a:bodyPr vert="horz" wrap="square" lIns="0" tIns="64135" rIns="0" bIns="0" rtlCol="0">
            <a:spAutoFit/>
          </a:bodyPr>
          <a:lstStyle/>
          <a:p>
            <a:pPr marL="21590">
              <a:lnSpc>
                <a:spcPct val="100000"/>
              </a:lnSpc>
              <a:spcBef>
                <a:spcPts val="505"/>
              </a:spcBef>
            </a:pPr>
            <a:r>
              <a:rPr sz="3200" spc="15" dirty="0">
                <a:solidFill>
                  <a:srgbClr val="FFC000"/>
                </a:solidFill>
                <a:latin typeface="Yu Gothic UI Semibold"/>
                <a:cs typeface="Yu Gothic UI Semibold"/>
              </a:rPr>
              <a:t>PROBLEM</a:t>
            </a:r>
            <a:r>
              <a:rPr sz="3200" spc="-40" dirty="0">
                <a:solidFill>
                  <a:srgbClr val="FFC000"/>
                </a:solidFill>
                <a:latin typeface="Yu Gothic UI Semibold"/>
                <a:cs typeface="Yu Gothic UI Semibold"/>
              </a:rPr>
              <a:t> </a:t>
            </a:r>
            <a:r>
              <a:rPr sz="3200" spc="15" dirty="0">
                <a:solidFill>
                  <a:srgbClr val="FFC000"/>
                </a:solidFill>
                <a:latin typeface="Yu Gothic UI Semibold"/>
                <a:cs typeface="Yu Gothic UI Semibold"/>
              </a:rPr>
              <a:t>STATEMENT</a:t>
            </a:r>
            <a:endParaRPr lang="en-US" sz="3200" spc="15" dirty="0">
              <a:solidFill>
                <a:srgbClr val="FFC000"/>
              </a:solidFill>
              <a:latin typeface="Yu Gothic UI Semibold"/>
              <a:cs typeface="Yu Gothic UI Semibold"/>
            </a:endParaRPr>
          </a:p>
          <a:p>
            <a:pPr marL="21590">
              <a:lnSpc>
                <a:spcPct val="100000"/>
              </a:lnSpc>
              <a:spcBef>
                <a:spcPts val="505"/>
              </a:spcBef>
            </a:pPr>
            <a:endParaRPr sz="1800" dirty="0">
              <a:latin typeface="Yu Gothic UI Semibold"/>
              <a:cs typeface="Yu Gothic UI Semibold"/>
            </a:endParaRPr>
          </a:p>
          <a:p>
            <a:pPr marL="299085" marR="5715" indent="-287020" algn="just">
              <a:lnSpc>
                <a:spcPct val="92600"/>
              </a:lnSpc>
              <a:spcBef>
                <a:spcPts val="565"/>
              </a:spcBef>
              <a:buFont typeface="Arial MT"/>
              <a:buChar char="•"/>
              <a:tabLst>
                <a:tab pos="299720" algn="l"/>
              </a:tabLst>
            </a:pPr>
            <a:r>
              <a:rPr lang="en-US" b="0" i="0" dirty="0">
                <a:effectLst/>
                <a:latin typeface="Times New Roman" panose="02020603050405020304" pitchFamily="18" charset="0"/>
                <a:cs typeface="Times New Roman" panose="02020603050405020304" pitchFamily="18" charset="0"/>
              </a:rPr>
              <a:t>The company wants to identify the different customer segments within its customer base and create targeted marketing strategies to cater to the specific needs and preferences of each segment.</a:t>
            </a:r>
          </a:p>
          <a:p>
            <a:pPr marL="299085" marR="5715" indent="-287020" algn="just">
              <a:lnSpc>
                <a:spcPct val="92600"/>
              </a:lnSpc>
              <a:spcBef>
                <a:spcPts val="565"/>
              </a:spcBef>
              <a:buFont typeface="Arial MT"/>
              <a:buChar char="•"/>
              <a:tabLst>
                <a:tab pos="299720" algn="l"/>
              </a:tabLst>
            </a:pPr>
            <a:r>
              <a:rPr lang="en-US" b="0" i="0" dirty="0">
                <a:effectLst/>
                <a:latin typeface="Times New Roman" panose="02020603050405020304" pitchFamily="18" charset="0"/>
                <a:cs typeface="Times New Roman" panose="02020603050405020304" pitchFamily="18" charset="0"/>
              </a:rPr>
              <a:t>The goal is to increase customer satisfaction, retention, and loyalty by tailoring the company's offerings to the unique needs of each group. </a:t>
            </a:r>
          </a:p>
          <a:p>
            <a:pPr marL="299085" marR="5715" indent="-287020" algn="just">
              <a:lnSpc>
                <a:spcPct val="92600"/>
              </a:lnSpc>
              <a:spcBef>
                <a:spcPts val="565"/>
              </a:spcBef>
              <a:buFont typeface="Arial MT"/>
              <a:buChar char="•"/>
              <a:tabLst>
                <a:tab pos="299720" algn="l"/>
              </a:tabLst>
            </a:pPr>
            <a:r>
              <a:rPr dirty="0">
                <a:latin typeface="Times New Roman" panose="02020603050405020304" pitchFamily="18" charset="0"/>
                <a:cs typeface="Times New Roman" panose="02020603050405020304" pitchFamily="18" charset="0"/>
              </a:rPr>
              <a:t>Identifying </a:t>
            </a:r>
            <a:r>
              <a:rPr spc="-10" dirty="0">
                <a:latin typeface="Times New Roman" panose="02020603050405020304" pitchFamily="18" charset="0"/>
                <a:cs typeface="Times New Roman" panose="02020603050405020304" pitchFamily="18" charset="0"/>
              </a:rPr>
              <a:t>target </a:t>
            </a:r>
            <a:r>
              <a:rPr dirty="0">
                <a:latin typeface="Times New Roman" panose="02020603050405020304" pitchFamily="18" charset="0"/>
                <a:cs typeface="Times New Roman" panose="02020603050405020304" pitchFamily="18" charset="0"/>
              </a:rPr>
              <a:t>customers </a:t>
            </a:r>
            <a:r>
              <a:rPr spc="-5" dirty="0">
                <a:latin typeface="Times New Roman" panose="02020603050405020304" pitchFamily="18" charset="0"/>
                <a:cs typeface="Times New Roman" panose="02020603050405020304" pitchFamily="18" charset="0"/>
              </a:rPr>
              <a:t>according </a:t>
            </a:r>
            <a:r>
              <a:rPr dirty="0">
                <a:latin typeface="Times New Roman" panose="02020603050405020304" pitchFamily="18" charset="0"/>
                <a:cs typeface="Times New Roman" panose="02020603050405020304" pitchFamily="18" charset="0"/>
              </a:rPr>
              <a:t>to their </a:t>
            </a:r>
            <a:r>
              <a:rPr spc="-5" dirty="0">
                <a:latin typeface="Times New Roman" panose="02020603050405020304" pitchFamily="18" charset="0"/>
                <a:cs typeface="Times New Roman" panose="02020603050405020304" pitchFamily="18" charset="0"/>
              </a:rPr>
              <a:t>product is </a:t>
            </a:r>
            <a:r>
              <a:rPr dirty="0">
                <a:latin typeface="Times New Roman" panose="02020603050405020304" pitchFamily="18" charset="0"/>
                <a:cs typeface="Times New Roman" panose="02020603050405020304" pitchFamily="18" charset="0"/>
              </a:rPr>
              <a:t>not an </a:t>
            </a:r>
            <a:r>
              <a:rPr spc="-10" dirty="0">
                <a:latin typeface="Times New Roman" panose="02020603050405020304" pitchFamily="18" charset="0"/>
                <a:cs typeface="Times New Roman" panose="02020603050405020304" pitchFamily="18" charset="0"/>
              </a:rPr>
              <a:t>easy </a:t>
            </a:r>
            <a:r>
              <a:rPr spc="-5" dirty="0">
                <a:latin typeface="Times New Roman" panose="02020603050405020304" pitchFamily="18" charset="0"/>
                <a:cs typeface="Times New Roman" panose="02020603050405020304" pitchFamily="18" charset="0"/>
              </a:rPr>
              <a:t>task </a:t>
            </a:r>
            <a:r>
              <a:rPr dirty="0">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creating</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inventing</a:t>
            </a:r>
            <a:r>
              <a:rPr spc="23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new</a:t>
            </a:r>
            <a:r>
              <a:rPr spc="2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products</a:t>
            </a:r>
            <a:r>
              <a:rPr spc="2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or</a:t>
            </a:r>
            <a:r>
              <a:rPr spc="2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technology</a:t>
            </a:r>
            <a:r>
              <a:rPr spc="2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2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25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business</a:t>
            </a:r>
            <a:r>
              <a:rPr spc="2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based</a:t>
            </a:r>
            <a:r>
              <a:rPr spc="2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2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Customer’s</a:t>
            </a:r>
            <a:r>
              <a:rPr spc="2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needs</a:t>
            </a:r>
            <a:r>
              <a:rPr spc="229"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2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this</a:t>
            </a:r>
            <a:endParaRPr dirty="0">
              <a:latin typeface="Times New Roman" panose="02020603050405020304" pitchFamily="18" charset="0"/>
              <a:cs typeface="Times New Roman" panose="02020603050405020304" pitchFamily="18" charset="0"/>
            </a:endParaRPr>
          </a:p>
          <a:p>
            <a:pPr marL="299085" marR="6985" algn="just">
              <a:lnSpc>
                <a:spcPts val="1989"/>
              </a:lnSpc>
              <a:spcBef>
                <a:spcPts val="15"/>
              </a:spcBef>
            </a:pPr>
            <a:r>
              <a:rPr spc="-5" dirty="0">
                <a:latin typeface="Times New Roman" panose="02020603050405020304" pitchFamily="18" charset="0"/>
                <a:cs typeface="Times New Roman" panose="02020603050405020304" pitchFamily="18" charset="0"/>
              </a:rPr>
              <a:t>day-to-day updating generation. </a:t>
            </a:r>
            <a:r>
              <a:rPr dirty="0">
                <a:latin typeface="Times New Roman" panose="02020603050405020304" pitchFamily="18" charset="0"/>
                <a:cs typeface="Times New Roman" panose="02020603050405020304" pitchFamily="18" charset="0"/>
              </a:rPr>
              <a:t>Hence, </a:t>
            </a:r>
            <a:r>
              <a:rPr spc="-5" dirty="0">
                <a:latin typeface="Times New Roman" panose="02020603050405020304" pitchFamily="18" charset="0"/>
                <a:cs typeface="Times New Roman" panose="02020603050405020304" pitchFamily="18" charset="0"/>
              </a:rPr>
              <a:t>Marketers must </a:t>
            </a:r>
            <a:r>
              <a:rPr dirty="0">
                <a:latin typeface="Times New Roman" panose="02020603050405020304" pitchFamily="18" charset="0"/>
                <a:cs typeface="Times New Roman" panose="02020603050405020304" pitchFamily="18" charset="0"/>
              </a:rPr>
              <a:t>need </a:t>
            </a:r>
            <a:r>
              <a:rPr spc="-5"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know their </a:t>
            </a:r>
            <a:r>
              <a:rPr spc="-10" dirty="0">
                <a:latin typeface="Times New Roman" panose="02020603050405020304" pitchFamily="18" charset="0"/>
                <a:cs typeface="Times New Roman" panose="02020603050405020304" pitchFamily="18" charset="0"/>
              </a:rPr>
              <a:t>customer’s </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preferences.</a:t>
            </a:r>
          </a:p>
          <a:p>
            <a:pPr marL="299085" indent="-287020" algn="just">
              <a:lnSpc>
                <a:spcPts val="1889"/>
              </a:lnSpc>
              <a:buFont typeface="Arial MT"/>
              <a:buChar char="•"/>
              <a:tabLst>
                <a:tab pos="299720" algn="l"/>
              </a:tabLst>
            </a:pPr>
            <a:r>
              <a:rPr dirty="0">
                <a:latin typeface="Times New Roman" panose="02020603050405020304" pitchFamily="18" charset="0"/>
                <a:cs typeface="Times New Roman" panose="02020603050405020304" pitchFamily="18" charset="0"/>
              </a:rPr>
              <a:t>Though</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after</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achieving</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good</a:t>
            </a:r>
            <a:r>
              <a:rPr spc="9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number</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customers</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further</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goal</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1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Business</a:t>
            </a:r>
            <a:r>
              <a:rPr spc="10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is</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p>
          <a:p>
            <a:pPr marL="299085" marR="6350" algn="just">
              <a:lnSpc>
                <a:spcPts val="1960"/>
              </a:lnSpc>
              <a:spcBef>
                <a:spcPts val="155"/>
              </a:spcBef>
            </a:pPr>
            <a:r>
              <a:rPr dirty="0">
                <a:latin typeface="Times New Roman" panose="02020603050405020304" pitchFamily="18" charset="0"/>
                <a:cs typeface="Times New Roman" panose="02020603050405020304" pitchFamily="18" charset="0"/>
              </a:rPr>
              <a:t>maintain </a:t>
            </a:r>
            <a:r>
              <a:rPr spc="-5" dirty="0">
                <a:latin typeface="Times New Roman" panose="02020603050405020304" pitchFamily="18" charset="0"/>
                <a:cs typeface="Times New Roman" panose="02020603050405020304" pitchFamily="18" charset="0"/>
              </a:rPr>
              <a:t>the customers </a:t>
            </a:r>
            <a:r>
              <a:rPr dirty="0">
                <a:latin typeface="Times New Roman" panose="02020603050405020304" pitchFamily="18" charset="0"/>
                <a:cs typeface="Times New Roman" panose="02020603050405020304" pitchFamily="18" charset="0"/>
              </a:rPr>
              <a:t>loyal to their </a:t>
            </a:r>
            <a:r>
              <a:rPr spc="-5" dirty="0">
                <a:latin typeface="Times New Roman" panose="02020603050405020304" pitchFamily="18" charset="0"/>
                <a:cs typeface="Times New Roman" panose="02020603050405020304" pitchFamily="18" charset="0"/>
              </a:rPr>
              <a:t>business, </a:t>
            </a:r>
            <a:r>
              <a:rPr dirty="0">
                <a:latin typeface="Times New Roman" panose="02020603050405020304" pitchFamily="18" charset="0"/>
                <a:cs typeface="Times New Roman" panose="02020603050405020304" pitchFamily="18" charset="0"/>
              </a:rPr>
              <a:t>this can be established </a:t>
            </a:r>
            <a:r>
              <a:rPr spc="-10" dirty="0">
                <a:latin typeface="Times New Roman" panose="02020603050405020304" pitchFamily="18" charset="0"/>
                <a:cs typeface="Times New Roman" panose="02020603050405020304" pitchFamily="18" charset="0"/>
              </a:rPr>
              <a:t>by </a:t>
            </a:r>
            <a:r>
              <a:rPr spc="-5" dirty="0">
                <a:latin typeface="Times New Roman" panose="02020603050405020304" pitchFamily="18" charset="0"/>
                <a:cs typeface="Times New Roman" panose="02020603050405020304" pitchFamily="18" charset="0"/>
              </a:rPr>
              <a:t>choosing </a:t>
            </a:r>
            <a:r>
              <a:rPr dirty="0">
                <a:latin typeface="Times New Roman" panose="02020603050405020304" pitchFamily="18" charset="0"/>
                <a:cs typeface="Times New Roman" panose="02020603050405020304" pitchFamily="18" charset="0"/>
              </a:rPr>
              <a:t>the </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profitable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customers</a:t>
            </a:r>
          </a:p>
        </p:txBody>
      </p:sp>
      <p:pic>
        <p:nvPicPr>
          <p:cNvPr id="8" name="object 8"/>
          <p:cNvPicPr/>
          <p:nvPr/>
        </p:nvPicPr>
        <p:blipFill>
          <a:blip r:embed="rId2" cstate="print"/>
          <a:stretch>
            <a:fillRect/>
          </a:stretch>
        </p:blipFill>
        <p:spPr>
          <a:xfrm>
            <a:off x="11646407" y="0"/>
            <a:ext cx="545592" cy="6857996"/>
          </a:xfrm>
          <a:prstGeom prst="rect">
            <a:avLst/>
          </a:prstGeom>
        </p:spPr>
      </p:pic>
      <p:sp>
        <p:nvSpPr>
          <p:cNvPr id="9" name="object 9"/>
          <p:cNvSpPr txBox="1"/>
          <p:nvPr/>
        </p:nvSpPr>
        <p:spPr>
          <a:xfrm>
            <a:off x="9982200" y="228600"/>
            <a:ext cx="1987724" cy="6220659"/>
          </a:xfrm>
          <a:prstGeom prst="rect">
            <a:avLst/>
          </a:prstGeom>
        </p:spPr>
        <p:txBody>
          <a:bodyPr vert="vert270" wrap="square" lIns="0" tIns="0" rIns="0" bIns="0" rtlCol="0">
            <a:spAutoFit/>
          </a:bodyPr>
          <a:lstStyle/>
          <a:p>
            <a:pPr marL="12700">
              <a:lnSpc>
                <a:spcPts val="15490"/>
              </a:lnSpc>
            </a:pPr>
            <a:r>
              <a:rPr sz="13000" dirty="0">
                <a:solidFill>
                  <a:srgbClr val="D9D9D9"/>
                </a:solidFill>
                <a:latin typeface="Tahoma"/>
                <a:cs typeface="Tahoma"/>
              </a:rPr>
              <a:t>Problem</a:t>
            </a:r>
            <a:endParaRPr sz="130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34211" y="548640"/>
            <a:ext cx="10419715" cy="5760720"/>
            <a:chOff x="934211" y="548640"/>
            <a:chExt cx="10419715" cy="5760720"/>
          </a:xfrm>
        </p:grpSpPr>
        <p:sp>
          <p:nvSpPr>
            <p:cNvPr id="3" name="object 3"/>
            <p:cNvSpPr/>
            <p:nvPr/>
          </p:nvSpPr>
          <p:spPr>
            <a:xfrm>
              <a:off x="5323332" y="1569720"/>
              <a:ext cx="6030595" cy="228600"/>
            </a:xfrm>
            <a:custGeom>
              <a:avLst/>
              <a:gdLst/>
              <a:ahLst/>
              <a:cxnLst/>
              <a:rect l="l" t="t" r="r" b="b"/>
              <a:pathLst>
                <a:path w="6030595" h="228600">
                  <a:moveTo>
                    <a:pt x="0" y="228600"/>
                  </a:moveTo>
                  <a:lnTo>
                    <a:pt x="6030468" y="228600"/>
                  </a:lnTo>
                  <a:lnTo>
                    <a:pt x="6030468" y="0"/>
                  </a:lnTo>
                  <a:lnTo>
                    <a:pt x="0" y="0"/>
                  </a:lnTo>
                  <a:lnTo>
                    <a:pt x="0" y="228600"/>
                  </a:lnTo>
                  <a:close/>
                </a:path>
              </a:pathLst>
            </a:custGeom>
            <a:solidFill>
              <a:srgbClr val="0387A6"/>
            </a:solidFill>
          </p:spPr>
          <p:txBody>
            <a:bodyPr wrap="square" lIns="0" tIns="0" rIns="0" bIns="0" rtlCol="0"/>
            <a:lstStyle/>
            <a:p>
              <a:endParaRPr/>
            </a:p>
          </p:txBody>
        </p:sp>
        <p:pic>
          <p:nvPicPr>
            <p:cNvPr id="4" name="object 4"/>
            <p:cNvPicPr/>
            <p:nvPr/>
          </p:nvPicPr>
          <p:blipFill>
            <a:blip r:embed="rId2" cstate="print"/>
            <a:stretch>
              <a:fillRect/>
            </a:stretch>
          </p:blipFill>
          <p:spPr>
            <a:xfrm>
              <a:off x="934211" y="548640"/>
              <a:ext cx="4389120" cy="5760720"/>
            </a:xfrm>
            <a:prstGeom prst="rect">
              <a:avLst/>
            </a:prstGeom>
          </p:spPr>
        </p:pic>
      </p:grpSp>
      <p:sp>
        <p:nvSpPr>
          <p:cNvPr id="5" name="object 5"/>
          <p:cNvSpPr txBox="1">
            <a:spLocks noGrp="1"/>
          </p:cNvSpPr>
          <p:nvPr>
            <p:ph type="title"/>
          </p:nvPr>
        </p:nvSpPr>
        <p:spPr>
          <a:xfrm>
            <a:off x="6096000" y="434082"/>
            <a:ext cx="4280790" cy="998350"/>
          </a:xfrm>
          <a:prstGeom prst="rect">
            <a:avLst/>
          </a:prstGeom>
        </p:spPr>
        <p:txBody>
          <a:bodyPr vert="horz" wrap="square" lIns="0" tIns="13335" rIns="0" bIns="0" rtlCol="0">
            <a:spAutoFit/>
          </a:bodyPr>
          <a:lstStyle/>
          <a:p>
            <a:pPr marL="12700">
              <a:lnSpc>
                <a:spcPct val="100000"/>
              </a:lnSpc>
              <a:spcBef>
                <a:spcPts val="105"/>
              </a:spcBef>
            </a:pPr>
            <a:r>
              <a:rPr lang="en-US" sz="3200" b="1" dirty="0">
                <a:solidFill>
                  <a:srgbClr val="FFC000"/>
                </a:solidFill>
                <a:latin typeface="Times New Roman" panose="02020603050405020304" pitchFamily="18" charset="0"/>
                <a:cs typeface="Times New Roman" panose="02020603050405020304" pitchFamily="18" charset="0"/>
              </a:rPr>
              <a:t>BUSINESS UNDERSTANDING</a:t>
            </a:r>
            <a:endParaRPr lang="en-US" sz="3200" b="1" spc="30" dirty="0">
              <a:solidFill>
                <a:srgbClr val="FFC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5615432" y="1947898"/>
            <a:ext cx="5738495" cy="3552254"/>
          </a:xfrm>
          <a:prstGeom prst="rect">
            <a:avLst/>
          </a:prstGeom>
        </p:spPr>
        <p:txBody>
          <a:bodyPr vert="horz" wrap="square" lIns="0" tIns="12700" rIns="0" bIns="0" rtlCol="0">
            <a:spAutoFit/>
          </a:bodyPr>
          <a:lstStyle/>
          <a:p>
            <a:pPr marL="12700">
              <a:lnSpc>
                <a:spcPct val="100000"/>
              </a:lnSpc>
              <a:spcBef>
                <a:spcPts val="100"/>
              </a:spcBef>
            </a:pPr>
            <a:r>
              <a:rPr sz="1800" b="1" spc="10" dirty="0">
                <a:highlight>
                  <a:srgbClr val="000000"/>
                </a:highlight>
                <a:latin typeface="Yu Gothic UI Semibold"/>
                <a:cs typeface="Yu Gothic UI Semibold"/>
              </a:rPr>
              <a:t>CUSTOMER</a:t>
            </a:r>
            <a:r>
              <a:rPr sz="1800" b="1" spc="-75" dirty="0">
                <a:solidFill>
                  <a:srgbClr val="014773"/>
                </a:solidFill>
                <a:highlight>
                  <a:srgbClr val="000000"/>
                </a:highlight>
                <a:latin typeface="Yu Gothic UI Semibold"/>
                <a:cs typeface="Yu Gothic UI Semibold"/>
              </a:rPr>
              <a:t> </a:t>
            </a:r>
            <a:r>
              <a:rPr sz="1800" b="1" spc="15" dirty="0">
                <a:highlight>
                  <a:srgbClr val="000000"/>
                </a:highlight>
                <a:latin typeface="Yu Gothic UI Semibold"/>
                <a:cs typeface="Yu Gothic UI Semibold"/>
              </a:rPr>
              <a:t>SEGMENTATION</a:t>
            </a:r>
            <a:endParaRPr sz="1800" dirty="0">
              <a:highlight>
                <a:srgbClr val="000000"/>
              </a:highlight>
              <a:latin typeface="Yu Gothic UI Semibold"/>
              <a:cs typeface="Yu Gothic UI Semibold"/>
            </a:endParaRPr>
          </a:p>
          <a:p>
            <a:pPr>
              <a:lnSpc>
                <a:spcPct val="100000"/>
              </a:lnSpc>
              <a:spcBef>
                <a:spcPts val="80"/>
              </a:spcBef>
            </a:pPr>
            <a:endParaRPr sz="1250" dirty="0">
              <a:latin typeface="Yu Gothic UI Semibold"/>
              <a:cs typeface="Yu Gothic UI Semibold"/>
            </a:endParaRPr>
          </a:p>
          <a:p>
            <a:pPr marL="299085" marR="5715" indent="-287020" algn="just">
              <a:lnSpc>
                <a:spcPct val="104400"/>
              </a:lnSpc>
              <a:spcBef>
                <a:spcPts val="5"/>
              </a:spcBef>
              <a:buFont typeface="Arial MT"/>
              <a:buChar char="•"/>
              <a:tabLst>
                <a:tab pos="299720" algn="l"/>
              </a:tabLst>
            </a:pPr>
            <a:r>
              <a:rPr sz="1600" spc="-5" dirty="0">
                <a:latin typeface="Times New Roman" panose="02020603050405020304" pitchFamily="18" charset="0"/>
                <a:cs typeface="Times New Roman" panose="02020603050405020304" pitchFamily="18" charset="0"/>
              </a:rPr>
              <a:t>In </a:t>
            </a:r>
            <a:r>
              <a:rPr sz="1600" dirty="0">
                <a:latin typeface="Times New Roman" panose="02020603050405020304" pitchFamily="18" charset="0"/>
                <a:cs typeface="Times New Roman" panose="02020603050405020304" pitchFamily="18" charset="0"/>
              </a:rPr>
              <a:t>order </a:t>
            </a:r>
            <a:r>
              <a:rPr sz="1600" spc="-5" dirty="0">
                <a:latin typeface="Times New Roman" panose="02020603050405020304" pitchFamily="18" charset="0"/>
                <a:cs typeface="Times New Roman" panose="02020603050405020304" pitchFamily="18" charset="0"/>
              </a:rPr>
              <a:t>to have a </a:t>
            </a:r>
            <a:r>
              <a:rPr sz="1600" dirty="0">
                <a:latin typeface="Times New Roman" panose="02020603050405020304" pitchFamily="18" charset="0"/>
                <a:cs typeface="Times New Roman" panose="02020603050405020304" pitchFamily="18" charset="0"/>
              </a:rPr>
              <a:t>better </a:t>
            </a:r>
            <a:r>
              <a:rPr sz="1600" spc="-5" dirty="0">
                <a:latin typeface="Times New Roman" panose="02020603050405020304" pitchFamily="18" charset="0"/>
                <a:cs typeface="Times New Roman" panose="02020603050405020304" pitchFamily="18" charset="0"/>
              </a:rPr>
              <a:t>Marketer-Customer </a:t>
            </a:r>
            <a:r>
              <a:rPr sz="1600" dirty="0">
                <a:latin typeface="Times New Roman" panose="02020603050405020304" pitchFamily="18" charset="0"/>
                <a:cs typeface="Times New Roman" panose="02020603050405020304" pitchFamily="18" charset="0"/>
              </a:rPr>
              <a:t>relationship, </a:t>
            </a:r>
            <a:r>
              <a:rPr sz="1600" spc="-5" dirty="0">
                <a:latin typeface="Times New Roman" panose="02020603050405020304" pitchFamily="18" charset="0"/>
                <a:cs typeface="Times New Roman" panose="02020603050405020304" pitchFamily="18" charset="0"/>
              </a:rPr>
              <a:t>every </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organization</a:t>
            </a:r>
            <a:r>
              <a:rPr sz="1600" spc="3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needs</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to</a:t>
            </a:r>
            <a:r>
              <a:rPr sz="1600" spc="1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perform</a:t>
            </a:r>
            <a:r>
              <a:rPr sz="1600" spc="1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Customer</a:t>
            </a:r>
            <a:r>
              <a:rPr sz="1600" spc="4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Segmentation.</a:t>
            </a:r>
            <a:endParaRPr lang="en-US" sz="1600" spc="-5" dirty="0">
              <a:latin typeface="Times New Roman" panose="02020603050405020304" pitchFamily="18" charset="0"/>
              <a:cs typeface="Times New Roman" panose="02020603050405020304" pitchFamily="18" charset="0"/>
            </a:endParaRPr>
          </a:p>
          <a:p>
            <a:pPr marL="299085" marR="5715" indent="-287020" algn="just">
              <a:lnSpc>
                <a:spcPct val="104400"/>
              </a:lnSpc>
              <a:spcBef>
                <a:spcPts val="5"/>
              </a:spcBef>
              <a:buFont typeface="Arial MT"/>
              <a:buChar char="•"/>
              <a:tabLst>
                <a:tab pos="299720" algn="l"/>
              </a:tabLst>
            </a:pPr>
            <a:endParaRPr lang="en-IN" sz="1600" b="0" i="0" spc="-5" dirty="0">
              <a:solidFill>
                <a:srgbClr val="374151"/>
              </a:solidFill>
              <a:effectLst/>
              <a:latin typeface="Times New Roman" panose="02020603050405020304" pitchFamily="18" charset="0"/>
              <a:cs typeface="Times New Roman" panose="02020603050405020304" pitchFamily="18" charset="0"/>
            </a:endParaRPr>
          </a:p>
          <a:p>
            <a:pPr marL="299085" marR="5715" indent="-287020" algn="just">
              <a:lnSpc>
                <a:spcPct val="104400"/>
              </a:lnSpc>
              <a:spcBef>
                <a:spcPts val="5"/>
              </a:spcBef>
              <a:buFont typeface="Arial MT"/>
              <a:buChar char="•"/>
              <a:tabLst>
                <a:tab pos="299720" algn="l"/>
              </a:tabLst>
            </a:pPr>
            <a:r>
              <a:rPr lang="en-US" sz="1600" b="0" i="0" dirty="0">
                <a:effectLst/>
                <a:latin typeface="Times New Roman" panose="02020603050405020304" pitchFamily="18" charset="0"/>
                <a:cs typeface="Times New Roman" panose="02020603050405020304" pitchFamily="18" charset="0"/>
              </a:rPr>
              <a:t>Analyze customer data to identify the most profitable customer groups based on factors such as purchase history, lifetime value, and profitability. Use this information to target acquisition efforts on those groups and develop acquisition strategies that align with their needs and preferences.</a:t>
            </a:r>
          </a:p>
          <a:p>
            <a:pPr marL="299085" marR="5715" indent="-287020" algn="just">
              <a:lnSpc>
                <a:spcPct val="104400"/>
              </a:lnSpc>
              <a:spcBef>
                <a:spcPts val="5"/>
              </a:spcBef>
              <a:buFont typeface="Arial MT"/>
              <a:buChar char="•"/>
              <a:tabLst>
                <a:tab pos="299720" algn="l"/>
              </a:tabLst>
            </a:pPr>
            <a:endParaRPr lang="en-US" sz="1600" spc="-5" dirty="0">
              <a:solidFill>
                <a:srgbClr val="374151"/>
              </a:solidFill>
              <a:latin typeface="Times New Roman" panose="02020603050405020304" pitchFamily="18" charset="0"/>
              <a:cs typeface="Times New Roman" panose="02020603050405020304" pitchFamily="18" charset="0"/>
            </a:endParaRPr>
          </a:p>
          <a:p>
            <a:pPr marL="299085" marR="5715" indent="-287020" algn="just">
              <a:lnSpc>
                <a:spcPct val="104400"/>
              </a:lnSpc>
              <a:spcBef>
                <a:spcPts val="5"/>
              </a:spcBef>
              <a:buFont typeface="Arial MT"/>
              <a:buChar char="•"/>
              <a:tabLst>
                <a:tab pos="299720" algn="l"/>
              </a:tabLst>
            </a:pPr>
            <a:r>
              <a:rPr sz="1600" spc="-5" dirty="0">
                <a:latin typeface="Times New Roman" panose="02020603050405020304" pitchFamily="18" charset="0"/>
                <a:cs typeface="Times New Roman" panose="02020603050405020304" pitchFamily="18" charset="0"/>
              </a:rPr>
              <a:t>Hence</a:t>
            </a:r>
            <a:r>
              <a:rPr sz="1600" dirty="0">
                <a:latin typeface="Times New Roman" panose="02020603050405020304" pitchFamily="18" charset="0"/>
                <a:cs typeface="Times New Roman" panose="02020603050405020304" pitchFamily="18" charset="0"/>
              </a:rPr>
              <a:t> better</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Customer</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Segmentation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can</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lead</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to</a:t>
            </a:r>
            <a:r>
              <a:rPr sz="160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a</a:t>
            </a:r>
            <a:r>
              <a:rPr sz="1600" dirty="0">
                <a:latin typeface="Times New Roman" panose="02020603050405020304" pitchFamily="18" charset="0"/>
                <a:cs typeface="Times New Roman" panose="02020603050405020304" pitchFamily="18" charset="0"/>
              </a:rPr>
              <a:t> better </a:t>
            </a:r>
            <a:r>
              <a:rPr sz="1600" spc="-38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Marketer-Customer relationship, which is the </a:t>
            </a:r>
            <a:r>
              <a:rPr sz="1600" spc="-10" dirty="0">
                <a:latin typeface="Times New Roman" panose="02020603050405020304" pitchFamily="18" charset="0"/>
                <a:cs typeface="Times New Roman" panose="02020603050405020304" pitchFamily="18" charset="0"/>
              </a:rPr>
              <a:t>main </a:t>
            </a:r>
            <a:r>
              <a:rPr sz="1600" dirty="0">
                <a:latin typeface="Times New Roman" panose="02020603050405020304" pitchFamily="18" charset="0"/>
                <a:cs typeface="Times New Roman" panose="02020603050405020304" pitchFamily="18" charset="0"/>
              </a:rPr>
              <a:t>criterion for </a:t>
            </a:r>
            <a:r>
              <a:rPr sz="1600" spc="5"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marketers</a:t>
            </a:r>
            <a:r>
              <a:rPr sz="1600" spc="50" dirty="0">
                <a:latin typeface="Times New Roman" panose="02020603050405020304" pitchFamily="18" charset="0"/>
                <a:cs typeface="Times New Roman" panose="02020603050405020304" pitchFamily="18" charset="0"/>
              </a:rPr>
              <a:t> </a:t>
            </a:r>
            <a:r>
              <a:rPr sz="1600" spc="-5" dirty="0">
                <a:latin typeface="Times New Roman" panose="02020603050405020304" pitchFamily="18" charset="0"/>
                <a:cs typeface="Times New Roman" panose="02020603050405020304" pitchFamily="18" charset="0"/>
              </a:rPr>
              <a:t>present</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out</a:t>
            </a:r>
            <a:r>
              <a:rPr sz="1600" spc="-5" dirty="0">
                <a:latin typeface="Times New Roman" panose="02020603050405020304" pitchFamily="18" charset="0"/>
                <a:cs typeface="Times New Roman" panose="02020603050405020304" pitchFamily="18" charset="0"/>
              </a:rPr>
              <a:t> there.</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3139" y="330200"/>
            <a:ext cx="8836661" cy="705321"/>
          </a:xfrm>
          <a:prstGeom prst="rect">
            <a:avLst/>
          </a:prstGeom>
        </p:spPr>
        <p:txBody>
          <a:bodyPr vert="horz" wrap="square" lIns="0" tIns="88900" rIns="0" bIns="0" rtlCol="0">
            <a:spAutoFit/>
          </a:bodyPr>
          <a:lstStyle/>
          <a:p>
            <a:pPr marL="12700" marR="5080">
              <a:lnSpc>
                <a:spcPts val="4750"/>
              </a:lnSpc>
              <a:spcBef>
                <a:spcPts val="700"/>
              </a:spcBef>
            </a:pPr>
            <a:r>
              <a:rPr lang="en-US" b="1" spc="35" dirty="0">
                <a:solidFill>
                  <a:srgbClr val="FFC000"/>
                </a:solidFill>
              </a:rPr>
              <a:t>Main features </a:t>
            </a:r>
            <a:r>
              <a:rPr b="1" spc="-35" dirty="0">
                <a:solidFill>
                  <a:srgbClr val="FFC000"/>
                </a:solidFill>
              </a:rPr>
              <a:t> </a:t>
            </a:r>
            <a:r>
              <a:rPr b="1" spc="45" dirty="0">
                <a:solidFill>
                  <a:srgbClr val="FFC000"/>
                </a:solidFill>
              </a:rPr>
              <a:t>of</a:t>
            </a:r>
            <a:r>
              <a:rPr b="1" spc="-40" dirty="0">
                <a:solidFill>
                  <a:srgbClr val="FFC000"/>
                </a:solidFill>
              </a:rPr>
              <a:t> </a:t>
            </a:r>
            <a:r>
              <a:rPr b="1" spc="35" dirty="0">
                <a:solidFill>
                  <a:srgbClr val="FFC000"/>
                </a:solidFill>
              </a:rPr>
              <a:t>the </a:t>
            </a:r>
            <a:r>
              <a:rPr b="1" spc="-1195" dirty="0">
                <a:solidFill>
                  <a:srgbClr val="FFC000"/>
                </a:solidFill>
              </a:rPr>
              <a:t> </a:t>
            </a:r>
            <a:r>
              <a:rPr b="1" spc="30" dirty="0">
                <a:solidFill>
                  <a:srgbClr val="FFC000"/>
                </a:solidFill>
              </a:rPr>
              <a:t>project</a:t>
            </a:r>
          </a:p>
        </p:txBody>
      </p:sp>
      <p:sp>
        <p:nvSpPr>
          <p:cNvPr id="4" name="object 4"/>
          <p:cNvSpPr txBox="1"/>
          <p:nvPr/>
        </p:nvSpPr>
        <p:spPr>
          <a:xfrm>
            <a:off x="993139" y="2000859"/>
            <a:ext cx="3350260" cy="2769235"/>
          </a:xfrm>
          <a:prstGeom prst="rect">
            <a:avLst/>
          </a:prstGeom>
        </p:spPr>
        <p:txBody>
          <a:bodyPr vert="horz" wrap="square" lIns="0" tIns="12065" rIns="0" bIns="0" rtlCol="0">
            <a:spAutoFit/>
          </a:bodyPr>
          <a:lstStyle/>
          <a:p>
            <a:pPr marL="12700" marR="114935" algn="just">
              <a:lnSpc>
                <a:spcPct val="117700"/>
              </a:lnSpc>
              <a:spcBef>
                <a:spcPts val="95"/>
              </a:spcBef>
            </a:pPr>
            <a:r>
              <a:rPr sz="1700" dirty="0">
                <a:latin typeface="Times New Roman"/>
                <a:cs typeface="Times New Roman"/>
              </a:rPr>
              <a:t>In this project, </a:t>
            </a:r>
            <a:r>
              <a:rPr sz="1700" spc="-5" dirty="0">
                <a:latin typeface="Times New Roman"/>
                <a:cs typeface="Times New Roman"/>
              </a:rPr>
              <a:t>K-means clustering is </a:t>
            </a:r>
            <a:r>
              <a:rPr sz="1700" spc="-409" dirty="0">
                <a:latin typeface="Times New Roman"/>
                <a:cs typeface="Times New Roman"/>
              </a:rPr>
              <a:t> </a:t>
            </a:r>
            <a:r>
              <a:rPr sz="1700" dirty="0">
                <a:latin typeface="Times New Roman"/>
                <a:cs typeface="Times New Roman"/>
              </a:rPr>
              <a:t>used </a:t>
            </a:r>
            <a:r>
              <a:rPr sz="1700" spc="-5" dirty="0">
                <a:latin typeface="Times New Roman"/>
                <a:cs typeface="Times New Roman"/>
              </a:rPr>
              <a:t>to </a:t>
            </a:r>
            <a:r>
              <a:rPr sz="1700" dirty="0">
                <a:latin typeface="Times New Roman"/>
                <a:cs typeface="Times New Roman"/>
              </a:rPr>
              <a:t>divide </a:t>
            </a:r>
            <a:r>
              <a:rPr sz="1700" spc="-5" dirty="0">
                <a:latin typeface="Times New Roman"/>
                <a:cs typeface="Times New Roman"/>
              </a:rPr>
              <a:t>the </a:t>
            </a:r>
            <a:r>
              <a:rPr sz="1700" dirty="0">
                <a:latin typeface="Times New Roman"/>
                <a:cs typeface="Times New Roman"/>
              </a:rPr>
              <a:t>customer data into </a:t>
            </a:r>
            <a:r>
              <a:rPr sz="1700" spc="-409" dirty="0">
                <a:latin typeface="Times New Roman"/>
                <a:cs typeface="Times New Roman"/>
              </a:rPr>
              <a:t> </a:t>
            </a:r>
            <a:r>
              <a:rPr sz="1700" dirty="0">
                <a:latin typeface="Times New Roman"/>
                <a:cs typeface="Times New Roman"/>
              </a:rPr>
              <a:t>four</a:t>
            </a:r>
            <a:r>
              <a:rPr sz="1700" spc="-20" dirty="0">
                <a:latin typeface="Times New Roman"/>
                <a:cs typeface="Times New Roman"/>
              </a:rPr>
              <a:t> </a:t>
            </a:r>
            <a:r>
              <a:rPr sz="1700" spc="-5" dirty="0">
                <a:latin typeface="Times New Roman"/>
                <a:cs typeface="Times New Roman"/>
              </a:rPr>
              <a:t>different</a:t>
            </a:r>
            <a:r>
              <a:rPr sz="1700" spc="-25" dirty="0">
                <a:latin typeface="Times New Roman"/>
                <a:cs typeface="Times New Roman"/>
              </a:rPr>
              <a:t> </a:t>
            </a:r>
            <a:r>
              <a:rPr sz="1700" dirty="0">
                <a:latin typeface="Times New Roman"/>
                <a:cs typeface="Times New Roman"/>
              </a:rPr>
              <a:t>categories</a:t>
            </a:r>
            <a:r>
              <a:rPr sz="1700" spc="-15" dirty="0">
                <a:latin typeface="Times New Roman"/>
                <a:cs typeface="Times New Roman"/>
              </a:rPr>
              <a:t> </a:t>
            </a:r>
            <a:r>
              <a:rPr sz="1700" dirty="0">
                <a:latin typeface="Times New Roman"/>
                <a:cs typeface="Times New Roman"/>
              </a:rPr>
              <a:t>based</a:t>
            </a:r>
            <a:r>
              <a:rPr sz="1700" spc="-25" dirty="0">
                <a:latin typeface="Times New Roman"/>
                <a:cs typeface="Times New Roman"/>
              </a:rPr>
              <a:t> </a:t>
            </a:r>
            <a:r>
              <a:rPr sz="1700" dirty="0">
                <a:latin typeface="Times New Roman"/>
                <a:cs typeface="Times New Roman"/>
              </a:rPr>
              <a:t>on</a:t>
            </a:r>
            <a:r>
              <a:rPr sz="1700" spc="-10" dirty="0">
                <a:latin typeface="Times New Roman"/>
                <a:cs typeface="Times New Roman"/>
              </a:rPr>
              <a:t> </a:t>
            </a:r>
            <a:r>
              <a:rPr sz="1700" spc="-5" dirty="0">
                <a:latin typeface="Times New Roman"/>
                <a:cs typeface="Times New Roman"/>
              </a:rPr>
              <a:t>the </a:t>
            </a:r>
            <a:r>
              <a:rPr sz="1700" spc="-409" dirty="0">
                <a:latin typeface="Times New Roman"/>
                <a:cs typeface="Times New Roman"/>
              </a:rPr>
              <a:t> </a:t>
            </a:r>
            <a:r>
              <a:rPr sz="1700" dirty="0">
                <a:latin typeface="Times New Roman"/>
                <a:cs typeface="Times New Roman"/>
              </a:rPr>
              <a:t>features</a:t>
            </a:r>
            <a:r>
              <a:rPr sz="1700" spc="-25" dirty="0">
                <a:latin typeface="Times New Roman"/>
                <a:cs typeface="Times New Roman"/>
              </a:rPr>
              <a:t> </a:t>
            </a:r>
            <a:r>
              <a:rPr sz="1700" dirty="0">
                <a:latin typeface="Times New Roman"/>
                <a:cs typeface="Times New Roman"/>
              </a:rPr>
              <a:t>available</a:t>
            </a:r>
            <a:r>
              <a:rPr sz="1700" spc="-10" dirty="0">
                <a:latin typeface="Times New Roman"/>
                <a:cs typeface="Times New Roman"/>
              </a:rPr>
              <a:t> </a:t>
            </a:r>
            <a:r>
              <a:rPr sz="1700" spc="-5" dirty="0">
                <a:latin typeface="Times New Roman"/>
                <a:cs typeface="Times New Roman"/>
              </a:rPr>
              <a:t>in</a:t>
            </a:r>
            <a:r>
              <a:rPr sz="1700" dirty="0">
                <a:latin typeface="Times New Roman"/>
                <a:cs typeface="Times New Roman"/>
              </a:rPr>
              <a:t> the</a:t>
            </a:r>
            <a:r>
              <a:rPr sz="1700" spc="-5" dirty="0">
                <a:latin typeface="Times New Roman"/>
                <a:cs typeface="Times New Roman"/>
              </a:rPr>
              <a:t> </a:t>
            </a:r>
            <a:r>
              <a:rPr sz="1700" dirty="0">
                <a:latin typeface="Times New Roman"/>
                <a:cs typeface="Times New Roman"/>
              </a:rPr>
              <a:t>data.</a:t>
            </a:r>
          </a:p>
          <a:p>
            <a:pPr>
              <a:lnSpc>
                <a:spcPct val="100000"/>
              </a:lnSpc>
              <a:spcBef>
                <a:spcPts val="40"/>
              </a:spcBef>
            </a:pPr>
            <a:endParaRPr sz="2050" dirty="0">
              <a:latin typeface="Times New Roman"/>
              <a:cs typeface="Times New Roman"/>
            </a:endParaRPr>
          </a:p>
          <a:p>
            <a:pPr marL="12700" marR="5080">
              <a:lnSpc>
                <a:spcPct val="117700"/>
              </a:lnSpc>
              <a:spcBef>
                <a:spcPts val="5"/>
              </a:spcBef>
            </a:pPr>
            <a:r>
              <a:rPr sz="1700" dirty="0">
                <a:latin typeface="Times New Roman"/>
                <a:cs typeface="Times New Roman"/>
              </a:rPr>
              <a:t>Each </a:t>
            </a:r>
            <a:r>
              <a:rPr sz="1700" spc="-5" dirty="0">
                <a:latin typeface="Times New Roman"/>
                <a:cs typeface="Times New Roman"/>
              </a:rPr>
              <a:t>time </a:t>
            </a:r>
            <a:r>
              <a:rPr sz="1700" spc="5" dirty="0">
                <a:latin typeface="Times New Roman"/>
                <a:cs typeface="Times New Roman"/>
              </a:rPr>
              <a:t>we </a:t>
            </a:r>
            <a:r>
              <a:rPr sz="1700" dirty="0">
                <a:latin typeface="Times New Roman"/>
                <a:cs typeface="Times New Roman"/>
              </a:rPr>
              <a:t>use </a:t>
            </a:r>
            <a:r>
              <a:rPr sz="1700" spc="-5" dirty="0">
                <a:latin typeface="Times New Roman"/>
                <a:cs typeface="Times New Roman"/>
              </a:rPr>
              <a:t>the </a:t>
            </a:r>
            <a:r>
              <a:rPr sz="1700" dirty="0">
                <a:latin typeface="Times New Roman"/>
                <a:cs typeface="Times New Roman"/>
              </a:rPr>
              <a:t>application </a:t>
            </a:r>
            <a:r>
              <a:rPr sz="1700" spc="-5" dirty="0">
                <a:latin typeface="Times New Roman"/>
                <a:cs typeface="Times New Roman"/>
              </a:rPr>
              <a:t>the </a:t>
            </a:r>
            <a:r>
              <a:rPr sz="1700" dirty="0">
                <a:latin typeface="Times New Roman"/>
                <a:cs typeface="Times New Roman"/>
              </a:rPr>
              <a:t> input</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dirty="0">
                <a:latin typeface="Times New Roman"/>
                <a:cs typeface="Times New Roman"/>
              </a:rPr>
              <a:t>used</a:t>
            </a:r>
            <a:r>
              <a:rPr sz="1700" spc="-10"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dirty="0">
                <a:latin typeface="Times New Roman"/>
                <a:cs typeface="Times New Roman"/>
              </a:rPr>
              <a:t>prediction</a:t>
            </a:r>
            <a:r>
              <a:rPr sz="1700" spc="-5" dirty="0">
                <a:latin typeface="Times New Roman"/>
                <a:cs typeface="Times New Roman"/>
              </a:rPr>
              <a:t> is stored </a:t>
            </a:r>
            <a:r>
              <a:rPr sz="1700" spc="-409" dirty="0">
                <a:latin typeface="Times New Roman"/>
                <a:cs typeface="Times New Roman"/>
              </a:rPr>
              <a:t> </a:t>
            </a:r>
            <a:r>
              <a:rPr sz="1700" spc="-5" dirty="0">
                <a:latin typeface="Times New Roman"/>
                <a:cs typeface="Times New Roman"/>
              </a:rPr>
              <a:t>in </a:t>
            </a:r>
            <a:r>
              <a:rPr sz="1700" dirty="0">
                <a:latin typeface="Times New Roman"/>
                <a:cs typeface="Times New Roman"/>
              </a:rPr>
              <a:t>a database which allows the model </a:t>
            </a:r>
            <a:r>
              <a:rPr sz="1700" spc="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train</a:t>
            </a:r>
            <a:r>
              <a:rPr sz="1700" spc="10" dirty="0">
                <a:latin typeface="Times New Roman"/>
                <a:cs typeface="Times New Roman"/>
              </a:rPr>
              <a:t> </a:t>
            </a:r>
            <a:r>
              <a:rPr sz="1700" spc="-5" dirty="0">
                <a:latin typeface="Times New Roman"/>
                <a:cs typeface="Times New Roman"/>
              </a:rPr>
              <a:t>irrespective</a:t>
            </a:r>
            <a:r>
              <a:rPr sz="1700" spc="-1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 </a:t>
            </a:r>
            <a:r>
              <a:rPr sz="1700" spc="-10" dirty="0">
                <a:latin typeface="Times New Roman"/>
                <a:cs typeface="Times New Roman"/>
              </a:rPr>
              <a:t>timeline.</a:t>
            </a:r>
            <a:endParaRPr sz="1700" dirty="0">
              <a:latin typeface="Times New Roman"/>
              <a:cs typeface="Times New Roman"/>
            </a:endParaRPr>
          </a:p>
        </p:txBody>
      </p:sp>
      <p:sp>
        <p:nvSpPr>
          <p:cNvPr id="5" name="object 5"/>
          <p:cNvSpPr txBox="1"/>
          <p:nvPr/>
        </p:nvSpPr>
        <p:spPr>
          <a:xfrm>
            <a:off x="993139" y="5049316"/>
            <a:ext cx="3110230" cy="940435"/>
          </a:xfrm>
          <a:prstGeom prst="rect">
            <a:avLst/>
          </a:prstGeom>
        </p:spPr>
        <p:txBody>
          <a:bodyPr vert="horz" wrap="square" lIns="0" tIns="12065" rIns="0" bIns="0" rtlCol="0">
            <a:spAutoFit/>
          </a:bodyPr>
          <a:lstStyle/>
          <a:p>
            <a:pPr marL="12700" marR="5080">
              <a:lnSpc>
                <a:spcPct val="117700"/>
              </a:lnSpc>
              <a:spcBef>
                <a:spcPts val="95"/>
              </a:spcBef>
            </a:pPr>
            <a:r>
              <a:rPr sz="1700" dirty="0">
                <a:latin typeface="Times New Roman"/>
                <a:cs typeface="Times New Roman"/>
              </a:rPr>
              <a:t>CRISP-DM </a:t>
            </a:r>
            <a:r>
              <a:rPr sz="1700" spc="-5" dirty="0">
                <a:latin typeface="Times New Roman"/>
                <a:cs typeface="Times New Roman"/>
              </a:rPr>
              <a:t>methodology is </a:t>
            </a:r>
            <a:r>
              <a:rPr sz="1700" dirty="0">
                <a:latin typeface="Times New Roman"/>
                <a:cs typeface="Times New Roman"/>
              </a:rPr>
              <a:t>used </a:t>
            </a:r>
            <a:r>
              <a:rPr sz="1700" spc="-5" dirty="0">
                <a:latin typeface="Times New Roman"/>
                <a:cs typeface="Times New Roman"/>
              </a:rPr>
              <a:t>in </a:t>
            </a:r>
            <a:r>
              <a:rPr sz="1700" spc="-415" dirty="0">
                <a:latin typeface="Times New Roman"/>
                <a:cs typeface="Times New Roman"/>
              </a:rPr>
              <a:t> </a:t>
            </a:r>
            <a:r>
              <a:rPr sz="1700" dirty="0">
                <a:latin typeface="Times New Roman"/>
                <a:cs typeface="Times New Roman"/>
              </a:rPr>
              <a:t>this project </a:t>
            </a:r>
            <a:r>
              <a:rPr sz="1700" spc="-5" dirty="0">
                <a:latin typeface="Times New Roman"/>
                <a:cs typeface="Times New Roman"/>
              </a:rPr>
              <a:t>to follow </a:t>
            </a:r>
            <a:r>
              <a:rPr sz="1700" dirty="0">
                <a:latin typeface="Times New Roman"/>
                <a:cs typeface="Times New Roman"/>
              </a:rPr>
              <a:t>industry </a:t>
            </a:r>
            <a:r>
              <a:rPr sz="1700" spc="5" dirty="0">
                <a:latin typeface="Times New Roman"/>
                <a:cs typeface="Times New Roman"/>
              </a:rPr>
              <a:t> </a:t>
            </a:r>
            <a:r>
              <a:rPr sz="1700" dirty="0">
                <a:latin typeface="Times New Roman"/>
                <a:cs typeface="Times New Roman"/>
              </a:rPr>
              <a:t>standards.</a:t>
            </a:r>
            <a:endParaRPr sz="1700">
              <a:latin typeface="Times New Roman"/>
              <a:cs typeface="Times New Roman"/>
            </a:endParaRPr>
          </a:p>
        </p:txBody>
      </p:sp>
      <p:sp>
        <p:nvSpPr>
          <p:cNvPr id="6" name="object 6"/>
          <p:cNvSpPr txBox="1"/>
          <p:nvPr/>
        </p:nvSpPr>
        <p:spPr>
          <a:xfrm>
            <a:off x="6553581" y="5462473"/>
            <a:ext cx="5566410" cy="1703070"/>
          </a:xfrm>
          <a:prstGeom prst="rect">
            <a:avLst/>
          </a:prstGeom>
        </p:spPr>
        <p:txBody>
          <a:bodyPr vert="horz" wrap="square" lIns="0" tIns="13335" rIns="0" bIns="0" rtlCol="0">
            <a:spAutoFit/>
          </a:bodyPr>
          <a:lstStyle/>
          <a:p>
            <a:pPr marL="12700">
              <a:lnSpc>
                <a:spcPct val="100000"/>
              </a:lnSpc>
              <a:spcBef>
                <a:spcPts val="105"/>
              </a:spcBef>
            </a:pPr>
            <a:r>
              <a:rPr sz="11000" spc="-620" dirty="0">
                <a:solidFill>
                  <a:srgbClr val="F1F1F1"/>
                </a:solidFill>
                <a:latin typeface="Tahoma"/>
                <a:cs typeface="Tahoma"/>
              </a:rPr>
              <a:t>BENEFITS</a:t>
            </a:r>
            <a:endParaRPr sz="11000">
              <a:latin typeface="Tahoma"/>
              <a:cs typeface="Tahoma"/>
            </a:endParaRPr>
          </a:p>
        </p:txBody>
      </p:sp>
      <p:sp>
        <p:nvSpPr>
          <p:cNvPr id="7" name="object 7"/>
          <p:cNvSpPr/>
          <p:nvPr/>
        </p:nvSpPr>
        <p:spPr>
          <a:xfrm>
            <a:off x="0"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0387A6"/>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4752" y="2258567"/>
            <a:ext cx="2926080" cy="228600"/>
          </a:xfrm>
          <a:custGeom>
            <a:avLst/>
            <a:gdLst/>
            <a:ahLst/>
            <a:cxnLst/>
            <a:rect l="l" t="t" r="r" b="b"/>
            <a:pathLst>
              <a:path w="2926079" h="228600">
                <a:moveTo>
                  <a:pt x="2926080" y="0"/>
                </a:moveTo>
                <a:lnTo>
                  <a:pt x="0" y="0"/>
                </a:lnTo>
                <a:lnTo>
                  <a:pt x="0" y="228600"/>
                </a:lnTo>
                <a:lnTo>
                  <a:pt x="2926080" y="228600"/>
                </a:lnTo>
                <a:lnTo>
                  <a:pt x="2926080" y="0"/>
                </a:lnTo>
                <a:close/>
              </a:path>
            </a:pathLst>
          </a:custGeom>
          <a:solidFill>
            <a:srgbClr val="0387A6"/>
          </a:solidFill>
        </p:spPr>
        <p:txBody>
          <a:bodyPr wrap="square" lIns="0" tIns="0" rIns="0" bIns="0" rtlCol="0"/>
          <a:lstStyle/>
          <a:p>
            <a:endParaRPr/>
          </a:p>
        </p:txBody>
      </p:sp>
      <p:sp>
        <p:nvSpPr>
          <p:cNvPr id="3" name="object 3"/>
          <p:cNvSpPr/>
          <p:nvPr/>
        </p:nvSpPr>
        <p:spPr>
          <a:xfrm>
            <a:off x="4636008" y="2258567"/>
            <a:ext cx="2926080" cy="228600"/>
          </a:xfrm>
          <a:custGeom>
            <a:avLst/>
            <a:gdLst/>
            <a:ahLst/>
            <a:cxnLst/>
            <a:rect l="l" t="t" r="r" b="b"/>
            <a:pathLst>
              <a:path w="2926079" h="228600">
                <a:moveTo>
                  <a:pt x="2926080" y="0"/>
                </a:moveTo>
                <a:lnTo>
                  <a:pt x="0" y="0"/>
                </a:lnTo>
                <a:lnTo>
                  <a:pt x="0" y="228600"/>
                </a:lnTo>
                <a:lnTo>
                  <a:pt x="2926080" y="228600"/>
                </a:lnTo>
                <a:lnTo>
                  <a:pt x="2926080" y="0"/>
                </a:lnTo>
                <a:close/>
              </a:path>
            </a:pathLst>
          </a:custGeom>
          <a:solidFill>
            <a:srgbClr val="0387A6"/>
          </a:solidFill>
        </p:spPr>
        <p:txBody>
          <a:bodyPr wrap="square" lIns="0" tIns="0" rIns="0" bIns="0" rtlCol="0"/>
          <a:lstStyle/>
          <a:p>
            <a:endParaRPr/>
          </a:p>
        </p:txBody>
      </p:sp>
      <p:sp>
        <p:nvSpPr>
          <p:cNvPr id="8" name="object 8"/>
          <p:cNvSpPr txBox="1">
            <a:spLocks noGrp="1"/>
          </p:cNvSpPr>
          <p:nvPr>
            <p:ph type="title"/>
          </p:nvPr>
        </p:nvSpPr>
        <p:spPr>
          <a:xfrm>
            <a:off x="1295402" y="595035"/>
            <a:ext cx="9601196" cy="659796"/>
          </a:xfrm>
          <a:prstGeom prst="rect">
            <a:avLst/>
          </a:prstGeom>
        </p:spPr>
        <p:txBody>
          <a:bodyPr vert="horz" wrap="square" lIns="0" tIns="13335" rIns="0" bIns="0" rtlCol="0">
            <a:spAutoFit/>
          </a:bodyPr>
          <a:lstStyle/>
          <a:p>
            <a:pPr marL="16510">
              <a:lnSpc>
                <a:spcPct val="100000"/>
              </a:lnSpc>
              <a:spcBef>
                <a:spcPts val="105"/>
              </a:spcBef>
            </a:pPr>
            <a:r>
              <a:rPr lang="en-US" b="1" spc="50" dirty="0">
                <a:solidFill>
                  <a:srgbClr val="FFC000"/>
                </a:solidFill>
              </a:rPr>
              <a:t>         </a:t>
            </a:r>
            <a:r>
              <a:rPr b="1" spc="50" dirty="0">
                <a:solidFill>
                  <a:srgbClr val="FFC000"/>
                </a:solidFill>
              </a:rPr>
              <a:t>DATA</a:t>
            </a:r>
            <a:r>
              <a:rPr b="1" spc="-60" dirty="0">
                <a:solidFill>
                  <a:srgbClr val="FFC000"/>
                </a:solidFill>
              </a:rPr>
              <a:t> </a:t>
            </a:r>
            <a:r>
              <a:rPr b="1" spc="40" dirty="0">
                <a:solidFill>
                  <a:srgbClr val="FFC000"/>
                </a:solidFill>
              </a:rPr>
              <a:t>UNDERSTANDING</a:t>
            </a:r>
          </a:p>
        </p:txBody>
      </p:sp>
      <p:sp>
        <p:nvSpPr>
          <p:cNvPr id="9" name="object 9"/>
          <p:cNvSpPr txBox="1"/>
          <p:nvPr/>
        </p:nvSpPr>
        <p:spPr>
          <a:xfrm>
            <a:off x="381000" y="1883054"/>
            <a:ext cx="10517669" cy="1487267"/>
          </a:xfrm>
          <a:prstGeom prst="rect">
            <a:avLst/>
          </a:prstGeom>
          <a:solidFill>
            <a:srgbClr val="FFFFFF">
              <a:alpha val="85096"/>
            </a:srgbClr>
          </a:solidFill>
        </p:spPr>
        <p:txBody>
          <a:bodyPr vert="horz" wrap="square" lIns="0" tIns="2540" rIns="0" bIns="0" rtlCol="0">
            <a:spAutoFit/>
          </a:bodyPr>
          <a:lstStyle/>
          <a:p>
            <a:pPr>
              <a:lnSpc>
                <a:spcPct val="100000"/>
              </a:lnSpc>
              <a:spcBef>
                <a:spcPts val="20"/>
              </a:spcBef>
            </a:pPr>
            <a:endParaRPr sz="2700" dirty="0">
              <a:latin typeface="Times New Roman"/>
              <a:cs typeface="Times New Roman"/>
            </a:endParaRPr>
          </a:p>
          <a:p>
            <a:pPr algn="ctr">
              <a:lnSpc>
                <a:spcPct val="100000"/>
              </a:lnSpc>
            </a:pPr>
            <a:r>
              <a:rPr sz="1800" b="1" spc="10" dirty="0">
                <a:solidFill>
                  <a:schemeClr val="bg2"/>
                </a:solidFill>
                <a:latin typeface="Yu Gothic UI Semibold"/>
                <a:cs typeface="Yu Gothic UI Semibold"/>
              </a:rPr>
              <a:t>SOURCE</a:t>
            </a:r>
            <a:endParaRPr sz="1800" dirty="0">
              <a:solidFill>
                <a:schemeClr val="bg2"/>
              </a:solidFill>
              <a:latin typeface="Yu Gothic UI Semibold"/>
              <a:cs typeface="Yu Gothic UI Semibold"/>
            </a:endParaRPr>
          </a:p>
          <a:p>
            <a:pPr marL="324485" marR="316230" indent="-2540" algn="ctr">
              <a:lnSpc>
                <a:spcPct val="101800"/>
              </a:lnSpc>
              <a:spcBef>
                <a:spcPts val="1880"/>
              </a:spcBef>
            </a:pPr>
            <a:r>
              <a:rPr lang="en-US" sz="1800" spc="-5" dirty="0">
                <a:solidFill>
                  <a:schemeClr val="bg1"/>
                </a:solidFill>
                <a:latin typeface="Times New Roman"/>
                <a:cs typeface="Times New Roman"/>
              </a:rPr>
              <a:t>We will take the customer data sets out of </a:t>
            </a:r>
            <a:r>
              <a:rPr lang="en-US" sz="1800" b="1" spc="-5" dirty="0">
                <a:solidFill>
                  <a:schemeClr val="bg1"/>
                </a:solidFill>
                <a:latin typeface="Times New Roman"/>
                <a:cs typeface="Times New Roman"/>
              </a:rPr>
              <a:t>UCI Data Inventory </a:t>
            </a:r>
            <a:r>
              <a:rPr lang="en-US" sz="1800" spc="-5" dirty="0">
                <a:solidFill>
                  <a:schemeClr val="bg1"/>
                </a:solidFill>
                <a:latin typeface="Times New Roman"/>
                <a:cs typeface="Times New Roman"/>
              </a:rPr>
              <a:t>for this project. It is a collection of data generators and databases that can be utilized for data analysis.</a:t>
            </a:r>
            <a:endParaRPr sz="1800" dirty="0">
              <a:solidFill>
                <a:schemeClr val="bg1"/>
              </a:solidFill>
              <a:latin typeface="Times New Roman"/>
              <a:cs typeface="Times New Roman"/>
            </a:endParaRPr>
          </a:p>
        </p:txBody>
      </p:sp>
      <p:sp>
        <p:nvSpPr>
          <p:cNvPr id="10" name="object 10"/>
          <p:cNvSpPr txBox="1"/>
          <p:nvPr/>
        </p:nvSpPr>
        <p:spPr>
          <a:xfrm>
            <a:off x="381000" y="3655623"/>
            <a:ext cx="10517670" cy="1249060"/>
          </a:xfrm>
          <a:prstGeom prst="rect">
            <a:avLst/>
          </a:prstGeom>
          <a:solidFill>
            <a:srgbClr val="FFFFFF">
              <a:alpha val="85096"/>
            </a:srgbClr>
          </a:solidFill>
        </p:spPr>
        <p:txBody>
          <a:bodyPr vert="horz" wrap="square" lIns="0" tIns="2540" rIns="0" bIns="0" rtlCol="0">
            <a:spAutoFit/>
          </a:bodyPr>
          <a:lstStyle/>
          <a:p>
            <a:pPr>
              <a:lnSpc>
                <a:spcPct val="100000"/>
              </a:lnSpc>
              <a:spcBef>
                <a:spcPts val="20"/>
              </a:spcBef>
            </a:pPr>
            <a:endParaRPr sz="2700" dirty="0">
              <a:latin typeface="Times New Roman"/>
              <a:cs typeface="Times New Roman"/>
            </a:endParaRPr>
          </a:p>
          <a:p>
            <a:pPr marL="3810" algn="ctr">
              <a:lnSpc>
                <a:spcPct val="100000"/>
              </a:lnSpc>
            </a:pPr>
            <a:r>
              <a:rPr sz="1800" b="1" spc="15" dirty="0">
                <a:solidFill>
                  <a:srgbClr val="014773"/>
                </a:solidFill>
                <a:latin typeface="Yu Gothic UI Semibold"/>
                <a:cs typeface="Yu Gothic UI Semibold"/>
              </a:rPr>
              <a:t>CLEANING</a:t>
            </a:r>
            <a:endParaRPr lang="en-US" b="1" dirty="0">
              <a:solidFill>
                <a:srgbClr val="014773"/>
              </a:solidFill>
              <a:latin typeface="Yu Gothic UI Semibold"/>
              <a:cs typeface="Yu Gothic UI Semibold"/>
            </a:endParaRPr>
          </a:p>
          <a:p>
            <a:pPr marL="3810" algn="ctr">
              <a:lnSpc>
                <a:spcPct val="100000"/>
              </a:lnSpc>
            </a:pPr>
            <a:r>
              <a:rPr lang="en-US" sz="1800" spc="-5" dirty="0">
                <a:solidFill>
                  <a:schemeClr val="bg1"/>
                </a:solidFill>
                <a:latin typeface="Times New Roman"/>
                <a:cs typeface="Times New Roman"/>
              </a:rPr>
              <a:t>Primary Data Sets are unstructured and contain many unwanted columns . The data will be organized and cleaned using the Python pandas module.</a:t>
            </a:r>
            <a:endParaRPr sz="1800" dirty="0">
              <a:solidFill>
                <a:schemeClr val="bg1"/>
              </a:solidFill>
              <a:latin typeface="Times New Roman"/>
              <a:cs typeface="Times New Roman"/>
            </a:endParaRPr>
          </a:p>
        </p:txBody>
      </p:sp>
      <p:sp>
        <p:nvSpPr>
          <p:cNvPr id="11" name="object 11"/>
          <p:cNvSpPr txBox="1"/>
          <p:nvPr/>
        </p:nvSpPr>
        <p:spPr>
          <a:xfrm>
            <a:off x="381000" y="5377794"/>
            <a:ext cx="10568195" cy="787973"/>
          </a:xfrm>
          <a:prstGeom prst="rect">
            <a:avLst/>
          </a:prstGeom>
          <a:solidFill>
            <a:srgbClr val="FFFFFF">
              <a:alpha val="85096"/>
            </a:srgbClr>
          </a:solidFill>
        </p:spPr>
        <p:txBody>
          <a:bodyPr vert="horz" wrap="square" lIns="0" tIns="2540" rIns="0" bIns="0" rtlCol="0">
            <a:spAutoFit/>
          </a:bodyPr>
          <a:lstStyle/>
          <a:p>
            <a:pPr marL="1270" algn="ctr">
              <a:lnSpc>
                <a:spcPct val="100000"/>
              </a:lnSpc>
            </a:pPr>
            <a:r>
              <a:rPr sz="1800" b="1" spc="15" dirty="0">
                <a:solidFill>
                  <a:srgbClr val="014773"/>
                </a:solidFill>
                <a:latin typeface="Yu Gothic UI Semibold"/>
                <a:cs typeface="Yu Gothic UI Semibold"/>
              </a:rPr>
              <a:t>ANALYSIS</a:t>
            </a:r>
            <a:endParaRPr sz="1800" dirty="0">
              <a:latin typeface="Yu Gothic UI Semibold"/>
              <a:cs typeface="Yu Gothic UI Semibold"/>
            </a:endParaRPr>
          </a:p>
          <a:p>
            <a:pPr marL="386080" marR="376555" algn="ctr">
              <a:lnSpc>
                <a:spcPct val="101800"/>
              </a:lnSpc>
              <a:spcBef>
                <a:spcPts val="1880"/>
              </a:spcBef>
            </a:pPr>
            <a:r>
              <a:rPr sz="1800" dirty="0">
                <a:solidFill>
                  <a:schemeClr val="bg1"/>
                </a:solidFill>
                <a:latin typeface="Times New Roman"/>
                <a:cs typeface="Times New Roman"/>
              </a:rPr>
              <a:t>Basic</a:t>
            </a:r>
            <a:r>
              <a:rPr sz="1800" spc="-15" dirty="0">
                <a:solidFill>
                  <a:schemeClr val="bg1"/>
                </a:solidFill>
                <a:latin typeface="Times New Roman"/>
                <a:cs typeface="Times New Roman"/>
              </a:rPr>
              <a:t> </a:t>
            </a:r>
            <a:r>
              <a:rPr sz="1800" dirty="0">
                <a:solidFill>
                  <a:schemeClr val="bg1"/>
                </a:solidFill>
                <a:latin typeface="Times New Roman"/>
                <a:cs typeface="Times New Roman"/>
              </a:rPr>
              <a:t>data</a:t>
            </a:r>
            <a:r>
              <a:rPr sz="1800" spc="-20" dirty="0">
                <a:solidFill>
                  <a:schemeClr val="bg1"/>
                </a:solidFill>
                <a:latin typeface="Times New Roman"/>
                <a:cs typeface="Times New Roman"/>
              </a:rPr>
              <a:t> </a:t>
            </a:r>
            <a:r>
              <a:rPr sz="1800" dirty="0">
                <a:solidFill>
                  <a:schemeClr val="bg1"/>
                </a:solidFill>
                <a:latin typeface="Times New Roman"/>
                <a:cs typeface="Times New Roman"/>
              </a:rPr>
              <a:t>analysis</a:t>
            </a:r>
            <a:r>
              <a:rPr sz="1800" spc="-50" dirty="0">
                <a:solidFill>
                  <a:schemeClr val="bg1"/>
                </a:solidFill>
                <a:latin typeface="Times New Roman"/>
                <a:cs typeface="Times New Roman"/>
              </a:rPr>
              <a:t> </a:t>
            </a:r>
            <a:r>
              <a:rPr sz="1800" spc="-5" dirty="0">
                <a:solidFill>
                  <a:schemeClr val="bg1"/>
                </a:solidFill>
                <a:latin typeface="Times New Roman"/>
                <a:cs typeface="Times New Roman"/>
              </a:rPr>
              <a:t>will </a:t>
            </a:r>
            <a:r>
              <a:rPr sz="1800" spc="-434" dirty="0">
                <a:solidFill>
                  <a:schemeClr val="bg1"/>
                </a:solidFill>
                <a:latin typeface="Times New Roman"/>
                <a:cs typeface="Times New Roman"/>
              </a:rPr>
              <a:t> </a:t>
            </a:r>
            <a:r>
              <a:rPr sz="1800" dirty="0">
                <a:solidFill>
                  <a:schemeClr val="bg1"/>
                </a:solidFill>
                <a:latin typeface="Times New Roman"/>
                <a:cs typeface="Times New Roman"/>
              </a:rPr>
              <a:t>be </a:t>
            </a:r>
            <a:r>
              <a:rPr sz="1800" spc="-5" dirty="0">
                <a:solidFill>
                  <a:schemeClr val="bg1"/>
                </a:solidFill>
                <a:latin typeface="Times New Roman"/>
                <a:cs typeface="Times New Roman"/>
              </a:rPr>
              <a:t>performed </a:t>
            </a:r>
            <a:r>
              <a:rPr sz="1800" dirty="0">
                <a:solidFill>
                  <a:schemeClr val="bg1"/>
                </a:solidFill>
                <a:latin typeface="Times New Roman"/>
                <a:cs typeface="Times New Roman"/>
              </a:rPr>
              <a:t>on the </a:t>
            </a:r>
            <a:r>
              <a:rPr sz="1800" spc="5" dirty="0">
                <a:solidFill>
                  <a:schemeClr val="bg1"/>
                </a:solidFill>
                <a:latin typeface="Times New Roman"/>
                <a:cs typeface="Times New Roman"/>
              </a:rPr>
              <a:t> </a:t>
            </a:r>
            <a:r>
              <a:rPr sz="1800" dirty="0">
                <a:solidFill>
                  <a:schemeClr val="bg1"/>
                </a:solidFill>
                <a:latin typeface="Times New Roman"/>
                <a:cs typeface="Times New Roman"/>
              </a:rPr>
              <a:t>structured data to find </a:t>
            </a:r>
            <a:r>
              <a:rPr sz="1800" spc="5" dirty="0">
                <a:solidFill>
                  <a:schemeClr val="bg1"/>
                </a:solidFill>
                <a:latin typeface="Times New Roman"/>
                <a:cs typeface="Times New Roman"/>
              </a:rPr>
              <a:t> </a:t>
            </a:r>
            <a:r>
              <a:rPr sz="1800" dirty="0">
                <a:solidFill>
                  <a:schemeClr val="bg1"/>
                </a:solidFill>
                <a:latin typeface="Times New Roman"/>
                <a:cs typeface="Times New Roman"/>
              </a:rPr>
              <a:t>the hidden patterns in </a:t>
            </a:r>
            <a:r>
              <a:rPr sz="1800" spc="5" dirty="0">
                <a:solidFill>
                  <a:schemeClr val="bg1"/>
                </a:solidFill>
                <a:latin typeface="Times New Roman"/>
                <a:cs typeface="Times New Roman"/>
              </a:rPr>
              <a:t> </a:t>
            </a:r>
            <a:r>
              <a:rPr sz="1800" dirty="0">
                <a:solidFill>
                  <a:schemeClr val="bg1"/>
                </a:solidFill>
                <a:latin typeface="Times New Roman"/>
                <a:cs typeface="Times New Roman"/>
              </a:rPr>
              <a:t>the</a:t>
            </a:r>
            <a:r>
              <a:rPr sz="1800" spc="-5" dirty="0">
                <a:solidFill>
                  <a:schemeClr val="bg1"/>
                </a:solidFill>
                <a:latin typeface="Times New Roman"/>
                <a:cs typeface="Times New Roman"/>
              </a:rPr>
              <a:t> </a:t>
            </a:r>
            <a:r>
              <a:rPr sz="1800" spc="-20" dirty="0">
                <a:solidFill>
                  <a:schemeClr val="bg1"/>
                </a:solidFill>
                <a:latin typeface="Times New Roman"/>
                <a:cs typeface="Times New Roman"/>
              </a:rPr>
              <a:t>data</a:t>
            </a:r>
            <a:r>
              <a:rPr sz="1800" spc="-20" dirty="0">
                <a:solidFill>
                  <a:schemeClr val="bg1"/>
                </a:solidFill>
                <a:latin typeface="Tahoma"/>
                <a:cs typeface="Tahoma"/>
              </a:rPr>
              <a:t>.</a:t>
            </a:r>
            <a:endParaRPr sz="1800" dirty="0">
              <a:solidFill>
                <a:schemeClr val="bg1"/>
              </a:solidFill>
              <a:latin typeface="Tahoma"/>
              <a:cs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36296"/>
            <a:ext cx="5257800" cy="689932"/>
          </a:xfrm>
          <a:prstGeom prst="rect">
            <a:avLst/>
          </a:prstGeom>
        </p:spPr>
        <p:txBody>
          <a:bodyPr vert="horz" wrap="square" lIns="0" tIns="12700" rIns="0" bIns="0" rtlCol="0">
            <a:spAutoFit/>
          </a:bodyPr>
          <a:lstStyle/>
          <a:p>
            <a:pPr marL="12700">
              <a:lnSpc>
                <a:spcPct val="100000"/>
              </a:lnSpc>
              <a:spcBef>
                <a:spcPts val="100"/>
              </a:spcBef>
            </a:pPr>
            <a:r>
              <a:rPr sz="4400" b="1" spc="30" dirty="0">
                <a:solidFill>
                  <a:srgbClr val="FFC000"/>
                </a:solidFill>
              </a:rPr>
              <a:t>ETL</a:t>
            </a:r>
            <a:r>
              <a:rPr sz="4400" b="1" spc="-50" dirty="0">
                <a:solidFill>
                  <a:srgbClr val="FFC000"/>
                </a:solidFill>
              </a:rPr>
              <a:t> </a:t>
            </a:r>
            <a:r>
              <a:rPr sz="4400" b="1" spc="20" dirty="0">
                <a:solidFill>
                  <a:srgbClr val="FFC000"/>
                </a:solidFill>
              </a:rPr>
              <a:t>Development</a:t>
            </a:r>
            <a:endParaRPr sz="4400" b="1" dirty="0">
              <a:solidFill>
                <a:srgbClr val="FFC000"/>
              </a:solidFill>
            </a:endParaRPr>
          </a:p>
        </p:txBody>
      </p:sp>
      <p:grpSp>
        <p:nvGrpSpPr>
          <p:cNvPr id="3" name="object 3"/>
          <p:cNvGrpSpPr/>
          <p:nvPr/>
        </p:nvGrpSpPr>
        <p:grpSpPr>
          <a:xfrm>
            <a:off x="1676400" y="1524000"/>
            <a:ext cx="8568599" cy="4450780"/>
            <a:chOff x="1676400" y="-12441"/>
            <a:chExt cx="8568599" cy="4450780"/>
          </a:xfrm>
        </p:grpSpPr>
        <p:pic>
          <p:nvPicPr>
            <p:cNvPr id="4" name="object 4"/>
            <p:cNvPicPr/>
            <p:nvPr/>
          </p:nvPicPr>
          <p:blipFill>
            <a:blip r:embed="rId2" cstate="print"/>
            <a:stretch>
              <a:fillRect/>
            </a:stretch>
          </p:blipFill>
          <p:spPr>
            <a:xfrm>
              <a:off x="1676400" y="-12441"/>
              <a:ext cx="8568599" cy="4450780"/>
            </a:xfrm>
            <a:prstGeom prst="rect">
              <a:avLst/>
            </a:prstGeom>
          </p:spPr>
        </p:pic>
        <p:pic>
          <p:nvPicPr>
            <p:cNvPr id="5" name="object 5"/>
            <p:cNvPicPr/>
            <p:nvPr/>
          </p:nvPicPr>
          <p:blipFill>
            <a:blip r:embed="rId3" cstate="print"/>
            <a:stretch>
              <a:fillRect/>
            </a:stretch>
          </p:blipFill>
          <p:spPr>
            <a:xfrm>
              <a:off x="9393935" y="2261616"/>
              <a:ext cx="673607" cy="461772"/>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462273" y="634340"/>
            <a:ext cx="4691127" cy="659796"/>
          </a:xfrm>
          <a:prstGeom prst="rect">
            <a:avLst/>
          </a:prstGeom>
        </p:spPr>
        <p:txBody>
          <a:bodyPr vert="horz" wrap="square" lIns="0" tIns="13335" rIns="0" bIns="0" rtlCol="0">
            <a:spAutoFit/>
          </a:bodyPr>
          <a:lstStyle/>
          <a:p>
            <a:pPr marL="12700">
              <a:lnSpc>
                <a:spcPct val="100000"/>
              </a:lnSpc>
              <a:spcBef>
                <a:spcPts val="105"/>
              </a:spcBef>
            </a:pPr>
            <a:r>
              <a:rPr b="1" spc="40" dirty="0">
                <a:solidFill>
                  <a:srgbClr val="FFC000"/>
                </a:solidFill>
              </a:rPr>
              <a:t>REQUIREMENTS</a:t>
            </a:r>
          </a:p>
        </p:txBody>
      </p:sp>
      <p:graphicFrame>
        <p:nvGraphicFramePr>
          <p:cNvPr id="11" name="object 8">
            <a:extLst>
              <a:ext uri="{FF2B5EF4-FFF2-40B4-BE49-F238E27FC236}">
                <a16:creationId xmlns:a16="http://schemas.microsoft.com/office/drawing/2014/main" id="{86893516-2736-1377-FAB4-DC89C870DA08}"/>
              </a:ext>
            </a:extLst>
          </p:cNvPr>
          <p:cNvGraphicFramePr>
            <a:graphicFrameLocks noGrp="1"/>
          </p:cNvGraphicFramePr>
          <p:nvPr>
            <p:ph idx="1"/>
            <p:extLst>
              <p:ext uri="{D42A27DB-BD31-4B8C-83A1-F6EECF244321}">
                <p14:modId xmlns:p14="http://schemas.microsoft.com/office/powerpoint/2010/main" val="4019572348"/>
              </p:ext>
            </p:extLst>
          </p:nvPr>
        </p:nvGraphicFramePr>
        <p:xfrm>
          <a:off x="533400" y="2057400"/>
          <a:ext cx="10970134" cy="4457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87B9-CA7D-7D9D-CD64-D7A68F0FD890}"/>
              </a:ext>
            </a:extLst>
          </p:cNvPr>
          <p:cNvSpPr>
            <a:spLocks noGrp="1"/>
          </p:cNvSpPr>
          <p:nvPr>
            <p:ph type="title"/>
          </p:nvPr>
        </p:nvSpPr>
        <p:spPr/>
        <p:txBody>
          <a:bodyPr/>
          <a:lstStyle/>
          <a:p>
            <a:endParaRPr lang="en-US"/>
          </a:p>
        </p:txBody>
      </p:sp>
      <p:pic>
        <p:nvPicPr>
          <p:cNvPr id="5" name="Content Placeholder 4" descr="A picture containing flower, plant, daisy">
            <a:extLst>
              <a:ext uri="{FF2B5EF4-FFF2-40B4-BE49-F238E27FC236}">
                <a16:creationId xmlns:a16="http://schemas.microsoft.com/office/drawing/2014/main" id="{032AC36E-D4EB-C5BC-E6F6-5F72AD4B689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143720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95</TotalTime>
  <Words>515</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Yu Gothic UI Semibold</vt:lpstr>
      <vt:lpstr>Arial</vt:lpstr>
      <vt:lpstr>Arial MT</vt:lpstr>
      <vt:lpstr>Century Gothic</vt:lpstr>
      <vt:lpstr>Tahoma</vt:lpstr>
      <vt:lpstr>Times New Roman</vt:lpstr>
      <vt:lpstr>Wingdings 3</vt:lpstr>
      <vt:lpstr>Ion</vt:lpstr>
      <vt:lpstr>Customer Segmentation</vt:lpstr>
      <vt:lpstr>GROUP_4 </vt:lpstr>
      <vt:lpstr>PowerPoint Presentation</vt:lpstr>
      <vt:lpstr>BUSINESS UNDERSTANDING</vt:lpstr>
      <vt:lpstr>Main features  of the  project</vt:lpstr>
      <vt:lpstr>         DATA UNDERSTANDING</vt:lpstr>
      <vt:lpstr>ETL Development</vt:lpstr>
      <vt:lpstr>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 reddy Desireddygari</dc:creator>
  <cp:lastModifiedBy>yadagiri anjali</cp:lastModifiedBy>
  <cp:revision>7</cp:revision>
  <dcterms:created xsi:type="dcterms:W3CDTF">2023-03-21T02:38:08Z</dcterms:created>
  <dcterms:modified xsi:type="dcterms:W3CDTF">2023-03-22T01:44:54Z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2022-10-19T00:00:00Z</vt:filetime>
  </property>
  <property fmtid="{D5CDD505-2E9C-101B-9397-08002B2CF9AE}" pid="3" name="Creator">
    <vt:lpwstr>Microsoft® PowerPoint® for Microsoft 365</vt:lpwstr>
  </property>
  <property fmtid="{D5CDD505-2E9C-101B-9397-08002B2CF9AE}" pid="4" name="LastSaved">
    <vt:filetime>2023-03-21T00:00:00Z</vt:filetime>
  </property>
</Properties>
</file>