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1" r:id="rId4"/>
    <p:sldId id="262" r:id="rId5"/>
    <p:sldId id="258" r:id="rId6"/>
    <p:sldId id="270" r:id="rId7"/>
    <p:sldId id="259" r:id="rId8"/>
    <p:sldId id="260" r:id="rId9"/>
    <p:sldId id="263" r:id="rId10"/>
    <p:sldId id="264" r:id="rId11"/>
    <p:sldId id="269"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BDC118-5B5A-442B-97FA-51C06869B70C}">
          <p14:sldIdLst>
            <p14:sldId id="256"/>
            <p14:sldId id="257"/>
            <p14:sldId id="261"/>
            <p14:sldId id="262"/>
            <p14:sldId id="258"/>
            <p14:sldId id="270"/>
            <p14:sldId id="259"/>
            <p14:sldId id="260"/>
            <p14:sldId id="263"/>
            <p14:sldId id="264"/>
            <p14:sldId id="269"/>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p:scale>
          <a:sx n="70" d="100"/>
          <a:sy n="70" d="100"/>
        </p:scale>
        <p:origin x="891"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3FF523E-3140-41AA-964E-1FDBF75173B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AAAA0F2-4B2B-4A39-B193-492F438E83C2}">
      <dgm:prSet/>
      <dgm:spPr/>
      <dgm:t>
        <a:bodyPr/>
        <a:lstStyle/>
        <a:p>
          <a:r>
            <a:rPr lang="en-US" dirty="0"/>
            <a:t>Use Natural language Inference. NLI is aimed at understanding relationships between premise and hypothesis. </a:t>
          </a:r>
        </a:p>
      </dgm:t>
    </dgm:pt>
    <dgm:pt modelId="{744F260F-D5B3-4AFE-ADED-7FDEED8A0152}" type="parTrans" cxnId="{651718A2-9EF0-4022-98DE-10B400FB4A01}">
      <dgm:prSet/>
      <dgm:spPr/>
      <dgm:t>
        <a:bodyPr/>
        <a:lstStyle/>
        <a:p>
          <a:endParaRPr lang="en-US"/>
        </a:p>
      </dgm:t>
    </dgm:pt>
    <dgm:pt modelId="{DC6E8D85-6C6A-4D24-9F44-F96D8584BF91}" type="sibTrans" cxnId="{651718A2-9EF0-4022-98DE-10B400FB4A01}">
      <dgm:prSet/>
      <dgm:spPr/>
      <dgm:t>
        <a:bodyPr/>
        <a:lstStyle/>
        <a:p>
          <a:endParaRPr lang="en-US"/>
        </a:p>
      </dgm:t>
    </dgm:pt>
    <dgm:pt modelId="{854343A7-F752-4820-83A5-FCDBE0F58367}">
      <dgm:prSet/>
      <dgm:spPr/>
      <dgm:t>
        <a:bodyPr/>
        <a:lstStyle/>
        <a:p>
          <a:r>
            <a:rPr lang="en-US"/>
            <a:t>All previous research approaches involved using ML algorithms such as SVM, Logistic Regression. Deep Learning models such as RNNs, LSTMs. </a:t>
          </a:r>
        </a:p>
      </dgm:t>
    </dgm:pt>
    <dgm:pt modelId="{4700D135-65AA-44DC-9B72-DBAE4DB47CBD}" type="parTrans" cxnId="{EA5B694C-D0B6-4668-844F-3DD82E5E91AA}">
      <dgm:prSet/>
      <dgm:spPr/>
      <dgm:t>
        <a:bodyPr/>
        <a:lstStyle/>
        <a:p>
          <a:endParaRPr lang="en-US"/>
        </a:p>
      </dgm:t>
    </dgm:pt>
    <dgm:pt modelId="{51B42658-C616-44E8-8722-15C95D47B246}" type="sibTrans" cxnId="{EA5B694C-D0B6-4668-844F-3DD82E5E91AA}">
      <dgm:prSet/>
      <dgm:spPr/>
      <dgm:t>
        <a:bodyPr/>
        <a:lstStyle/>
        <a:p>
          <a:endParaRPr lang="en-US"/>
        </a:p>
      </dgm:t>
    </dgm:pt>
    <dgm:pt modelId="{C464DE53-A00C-4A06-9F37-091D144F4CA9}">
      <dgm:prSet/>
      <dgm:spPr/>
      <dgm:t>
        <a:bodyPr/>
        <a:lstStyle/>
        <a:p>
          <a:r>
            <a:rPr lang="en-US"/>
            <a:t>There are also some instances where individual researchers have used BERT. </a:t>
          </a:r>
        </a:p>
      </dgm:t>
    </dgm:pt>
    <dgm:pt modelId="{E3B03361-5077-42F6-8A33-C5100F0922F9}" type="parTrans" cxnId="{64718EC3-A0BC-4FCE-857F-046D3AE6597B}">
      <dgm:prSet/>
      <dgm:spPr/>
      <dgm:t>
        <a:bodyPr/>
        <a:lstStyle/>
        <a:p>
          <a:endParaRPr lang="en-US"/>
        </a:p>
      </dgm:t>
    </dgm:pt>
    <dgm:pt modelId="{01961859-F031-4305-8241-3E3F421B73CB}" type="sibTrans" cxnId="{64718EC3-A0BC-4FCE-857F-046D3AE6597B}">
      <dgm:prSet/>
      <dgm:spPr/>
      <dgm:t>
        <a:bodyPr/>
        <a:lstStyle/>
        <a:p>
          <a:endParaRPr lang="en-US"/>
        </a:p>
      </dgm:t>
    </dgm:pt>
    <dgm:pt modelId="{A59245D1-9AC8-456D-86C2-037CDC84094E}">
      <dgm:prSet/>
      <dgm:spPr/>
      <dgm:t>
        <a:bodyPr/>
        <a:lstStyle/>
        <a:p>
          <a:r>
            <a:rPr lang="en-US"/>
            <a:t>We are using pretrained model RoBERTa in our project as this framework is relatively new.</a:t>
          </a:r>
        </a:p>
      </dgm:t>
    </dgm:pt>
    <dgm:pt modelId="{FCF826F9-F57C-48A0-884F-6E2831075E9E}" type="parTrans" cxnId="{661CDB50-4B75-4F1B-80A4-3741311C2580}">
      <dgm:prSet/>
      <dgm:spPr/>
      <dgm:t>
        <a:bodyPr/>
        <a:lstStyle/>
        <a:p>
          <a:endParaRPr lang="en-US"/>
        </a:p>
      </dgm:t>
    </dgm:pt>
    <dgm:pt modelId="{C8D8D45D-A385-427B-A470-31E53FA82216}" type="sibTrans" cxnId="{661CDB50-4B75-4F1B-80A4-3741311C2580}">
      <dgm:prSet/>
      <dgm:spPr/>
      <dgm:t>
        <a:bodyPr/>
        <a:lstStyle/>
        <a:p>
          <a:endParaRPr lang="en-US"/>
        </a:p>
      </dgm:t>
    </dgm:pt>
    <dgm:pt modelId="{F604D13F-D6A9-46DD-9396-2C0F73D692BE}" type="pres">
      <dgm:prSet presAssocID="{13FF523E-3140-41AA-964E-1FDBF75173B5}" presName="root" presStyleCnt="0">
        <dgm:presLayoutVars>
          <dgm:dir/>
          <dgm:resizeHandles val="exact"/>
        </dgm:presLayoutVars>
      </dgm:prSet>
      <dgm:spPr/>
    </dgm:pt>
    <dgm:pt modelId="{DA4B09E0-E233-444D-ABB8-D6ED1F33A628}" type="pres">
      <dgm:prSet presAssocID="{9AAAA0F2-4B2B-4A39-B193-492F438E83C2}" presName="compNode" presStyleCnt="0"/>
      <dgm:spPr/>
    </dgm:pt>
    <dgm:pt modelId="{16AD96F7-F1B2-4487-8998-07FEC7F9BF1C}" type="pres">
      <dgm:prSet presAssocID="{9AAAA0F2-4B2B-4A39-B193-492F438E83C2}" presName="bgRect" presStyleLbl="bgShp" presStyleIdx="0" presStyleCnt="4"/>
      <dgm:spPr/>
    </dgm:pt>
    <dgm:pt modelId="{500CA5B4-0FD5-4342-91AC-67273C121007}" type="pres">
      <dgm:prSet presAssocID="{9AAAA0F2-4B2B-4A39-B193-492F438E83C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B3012DFF-0417-4C47-BDA0-BB0083D06BD1}" type="pres">
      <dgm:prSet presAssocID="{9AAAA0F2-4B2B-4A39-B193-492F438E83C2}" presName="spaceRect" presStyleCnt="0"/>
      <dgm:spPr/>
    </dgm:pt>
    <dgm:pt modelId="{3839E4A9-7A4E-4D7F-BC32-968F7E3E73EB}" type="pres">
      <dgm:prSet presAssocID="{9AAAA0F2-4B2B-4A39-B193-492F438E83C2}" presName="parTx" presStyleLbl="revTx" presStyleIdx="0" presStyleCnt="4">
        <dgm:presLayoutVars>
          <dgm:chMax val="0"/>
          <dgm:chPref val="0"/>
        </dgm:presLayoutVars>
      </dgm:prSet>
      <dgm:spPr/>
    </dgm:pt>
    <dgm:pt modelId="{2DECE1AE-7781-478E-B97F-5FC62BA9DC45}" type="pres">
      <dgm:prSet presAssocID="{DC6E8D85-6C6A-4D24-9F44-F96D8584BF91}" presName="sibTrans" presStyleCnt="0"/>
      <dgm:spPr/>
    </dgm:pt>
    <dgm:pt modelId="{EC27EA30-B14E-497B-95A4-E5B4D40A17D5}" type="pres">
      <dgm:prSet presAssocID="{854343A7-F752-4820-83A5-FCDBE0F58367}" presName="compNode" presStyleCnt="0"/>
      <dgm:spPr/>
    </dgm:pt>
    <dgm:pt modelId="{AE9B106B-E110-4C42-A5CA-6A996A24A511}" type="pres">
      <dgm:prSet presAssocID="{854343A7-F752-4820-83A5-FCDBE0F58367}" presName="bgRect" presStyleLbl="bgShp" presStyleIdx="1" presStyleCnt="4"/>
      <dgm:spPr/>
    </dgm:pt>
    <dgm:pt modelId="{17EFE57A-1F7D-46C6-93E7-959E5D269599}" type="pres">
      <dgm:prSet presAssocID="{854343A7-F752-4820-83A5-FCDBE0F5836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A92E6F8-3A01-4288-9963-3FEB950A494A}" type="pres">
      <dgm:prSet presAssocID="{854343A7-F752-4820-83A5-FCDBE0F58367}" presName="spaceRect" presStyleCnt="0"/>
      <dgm:spPr/>
    </dgm:pt>
    <dgm:pt modelId="{A1E7F59C-8C46-4D53-9F56-404B626FD85A}" type="pres">
      <dgm:prSet presAssocID="{854343A7-F752-4820-83A5-FCDBE0F58367}" presName="parTx" presStyleLbl="revTx" presStyleIdx="1" presStyleCnt="4">
        <dgm:presLayoutVars>
          <dgm:chMax val="0"/>
          <dgm:chPref val="0"/>
        </dgm:presLayoutVars>
      </dgm:prSet>
      <dgm:spPr/>
    </dgm:pt>
    <dgm:pt modelId="{4CD8AEDF-423A-48AC-B282-53FDC6D44047}" type="pres">
      <dgm:prSet presAssocID="{51B42658-C616-44E8-8722-15C95D47B246}" presName="sibTrans" presStyleCnt="0"/>
      <dgm:spPr/>
    </dgm:pt>
    <dgm:pt modelId="{A4762069-4FE4-42FB-98A8-0C17D7930EE6}" type="pres">
      <dgm:prSet presAssocID="{C464DE53-A00C-4A06-9F37-091D144F4CA9}" presName="compNode" presStyleCnt="0"/>
      <dgm:spPr/>
    </dgm:pt>
    <dgm:pt modelId="{6063CEB6-7F7E-4B4A-8276-AFC2FB50D4BB}" type="pres">
      <dgm:prSet presAssocID="{C464DE53-A00C-4A06-9F37-091D144F4CA9}" presName="bgRect" presStyleLbl="bgShp" presStyleIdx="2" presStyleCnt="4"/>
      <dgm:spPr/>
    </dgm:pt>
    <dgm:pt modelId="{C6ECE85A-D876-4E38-A2E7-810A817C0201}" type="pres">
      <dgm:prSet presAssocID="{C464DE53-A00C-4A06-9F37-091D144F4CA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t"/>
        </a:ext>
      </dgm:extLst>
    </dgm:pt>
    <dgm:pt modelId="{F7996E2A-0349-4A11-9EE1-A442928666EB}" type="pres">
      <dgm:prSet presAssocID="{C464DE53-A00C-4A06-9F37-091D144F4CA9}" presName="spaceRect" presStyleCnt="0"/>
      <dgm:spPr/>
    </dgm:pt>
    <dgm:pt modelId="{635AD9EC-0AD9-4B80-93CA-BF689C2BA1DC}" type="pres">
      <dgm:prSet presAssocID="{C464DE53-A00C-4A06-9F37-091D144F4CA9}" presName="parTx" presStyleLbl="revTx" presStyleIdx="2" presStyleCnt="4">
        <dgm:presLayoutVars>
          <dgm:chMax val="0"/>
          <dgm:chPref val="0"/>
        </dgm:presLayoutVars>
      </dgm:prSet>
      <dgm:spPr/>
    </dgm:pt>
    <dgm:pt modelId="{3E489003-B994-4D7C-8DC3-83D425539EE0}" type="pres">
      <dgm:prSet presAssocID="{01961859-F031-4305-8241-3E3F421B73CB}" presName="sibTrans" presStyleCnt="0"/>
      <dgm:spPr/>
    </dgm:pt>
    <dgm:pt modelId="{A05D657B-DF4F-41BF-A3C9-F2462E954603}" type="pres">
      <dgm:prSet presAssocID="{A59245D1-9AC8-456D-86C2-037CDC84094E}" presName="compNode" presStyleCnt="0"/>
      <dgm:spPr/>
    </dgm:pt>
    <dgm:pt modelId="{527D8D4F-2507-4860-A07F-B426F105F3E8}" type="pres">
      <dgm:prSet presAssocID="{A59245D1-9AC8-456D-86C2-037CDC84094E}" presName="bgRect" presStyleLbl="bgShp" presStyleIdx="3" presStyleCnt="4"/>
      <dgm:spPr/>
    </dgm:pt>
    <dgm:pt modelId="{5C6911AF-2BCC-4522-8FE8-6D6F48A8941B}" type="pres">
      <dgm:prSet presAssocID="{A59245D1-9AC8-456D-86C2-037CDC84094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peat"/>
        </a:ext>
      </dgm:extLst>
    </dgm:pt>
    <dgm:pt modelId="{D54F6FC6-B21E-41EB-9EAF-A63B8CE1FBC9}" type="pres">
      <dgm:prSet presAssocID="{A59245D1-9AC8-456D-86C2-037CDC84094E}" presName="spaceRect" presStyleCnt="0"/>
      <dgm:spPr/>
    </dgm:pt>
    <dgm:pt modelId="{8CC8AD11-1A0D-4459-A589-3D0B86809BD6}" type="pres">
      <dgm:prSet presAssocID="{A59245D1-9AC8-456D-86C2-037CDC84094E}" presName="parTx" presStyleLbl="revTx" presStyleIdx="3" presStyleCnt="4">
        <dgm:presLayoutVars>
          <dgm:chMax val="0"/>
          <dgm:chPref val="0"/>
        </dgm:presLayoutVars>
      </dgm:prSet>
      <dgm:spPr/>
    </dgm:pt>
  </dgm:ptLst>
  <dgm:cxnLst>
    <dgm:cxn modelId="{DB256111-C505-4A2D-8C78-0CE001AF17B6}" type="presOf" srcId="{C464DE53-A00C-4A06-9F37-091D144F4CA9}" destId="{635AD9EC-0AD9-4B80-93CA-BF689C2BA1DC}" srcOrd="0" destOrd="0" presId="urn:microsoft.com/office/officeart/2018/2/layout/IconVerticalSolidList"/>
    <dgm:cxn modelId="{0F79E622-6BA6-45DC-977A-D9984E2CE093}" type="presOf" srcId="{854343A7-F752-4820-83A5-FCDBE0F58367}" destId="{A1E7F59C-8C46-4D53-9F56-404B626FD85A}" srcOrd="0" destOrd="0" presId="urn:microsoft.com/office/officeart/2018/2/layout/IconVerticalSolidList"/>
    <dgm:cxn modelId="{EA5B694C-D0B6-4668-844F-3DD82E5E91AA}" srcId="{13FF523E-3140-41AA-964E-1FDBF75173B5}" destId="{854343A7-F752-4820-83A5-FCDBE0F58367}" srcOrd="1" destOrd="0" parTransId="{4700D135-65AA-44DC-9B72-DBAE4DB47CBD}" sibTransId="{51B42658-C616-44E8-8722-15C95D47B246}"/>
    <dgm:cxn modelId="{661CDB50-4B75-4F1B-80A4-3741311C2580}" srcId="{13FF523E-3140-41AA-964E-1FDBF75173B5}" destId="{A59245D1-9AC8-456D-86C2-037CDC84094E}" srcOrd="3" destOrd="0" parTransId="{FCF826F9-F57C-48A0-884F-6E2831075E9E}" sibTransId="{C8D8D45D-A385-427B-A470-31E53FA82216}"/>
    <dgm:cxn modelId="{47A82C76-4E8F-4435-A7E1-CF6CCC1E5345}" type="presOf" srcId="{A59245D1-9AC8-456D-86C2-037CDC84094E}" destId="{8CC8AD11-1A0D-4459-A589-3D0B86809BD6}" srcOrd="0" destOrd="0" presId="urn:microsoft.com/office/officeart/2018/2/layout/IconVerticalSolidList"/>
    <dgm:cxn modelId="{651718A2-9EF0-4022-98DE-10B400FB4A01}" srcId="{13FF523E-3140-41AA-964E-1FDBF75173B5}" destId="{9AAAA0F2-4B2B-4A39-B193-492F438E83C2}" srcOrd="0" destOrd="0" parTransId="{744F260F-D5B3-4AFE-ADED-7FDEED8A0152}" sibTransId="{DC6E8D85-6C6A-4D24-9F44-F96D8584BF91}"/>
    <dgm:cxn modelId="{B60E15A5-C4CD-4044-86AC-E0802E3246A0}" type="presOf" srcId="{9AAAA0F2-4B2B-4A39-B193-492F438E83C2}" destId="{3839E4A9-7A4E-4D7F-BC32-968F7E3E73EB}" srcOrd="0" destOrd="0" presId="urn:microsoft.com/office/officeart/2018/2/layout/IconVerticalSolidList"/>
    <dgm:cxn modelId="{64718EC3-A0BC-4FCE-857F-046D3AE6597B}" srcId="{13FF523E-3140-41AA-964E-1FDBF75173B5}" destId="{C464DE53-A00C-4A06-9F37-091D144F4CA9}" srcOrd="2" destOrd="0" parTransId="{E3B03361-5077-42F6-8A33-C5100F0922F9}" sibTransId="{01961859-F031-4305-8241-3E3F421B73CB}"/>
    <dgm:cxn modelId="{20E5BFE6-86EE-46E9-962B-3CC4E3FD7600}" type="presOf" srcId="{13FF523E-3140-41AA-964E-1FDBF75173B5}" destId="{F604D13F-D6A9-46DD-9396-2C0F73D692BE}" srcOrd="0" destOrd="0" presId="urn:microsoft.com/office/officeart/2018/2/layout/IconVerticalSolidList"/>
    <dgm:cxn modelId="{530196DA-1371-41C4-BCF0-EDB377A14FC8}" type="presParOf" srcId="{F604D13F-D6A9-46DD-9396-2C0F73D692BE}" destId="{DA4B09E0-E233-444D-ABB8-D6ED1F33A628}" srcOrd="0" destOrd="0" presId="urn:microsoft.com/office/officeart/2018/2/layout/IconVerticalSolidList"/>
    <dgm:cxn modelId="{DD3E25BC-968A-4AE3-A633-629A5944012A}" type="presParOf" srcId="{DA4B09E0-E233-444D-ABB8-D6ED1F33A628}" destId="{16AD96F7-F1B2-4487-8998-07FEC7F9BF1C}" srcOrd="0" destOrd="0" presId="urn:microsoft.com/office/officeart/2018/2/layout/IconVerticalSolidList"/>
    <dgm:cxn modelId="{7C440DE2-07EE-48F5-8AFD-6C0CA5B77831}" type="presParOf" srcId="{DA4B09E0-E233-444D-ABB8-D6ED1F33A628}" destId="{500CA5B4-0FD5-4342-91AC-67273C121007}" srcOrd="1" destOrd="0" presId="urn:microsoft.com/office/officeart/2018/2/layout/IconVerticalSolidList"/>
    <dgm:cxn modelId="{6090ECBE-0592-4AAD-9712-A348F834E68E}" type="presParOf" srcId="{DA4B09E0-E233-444D-ABB8-D6ED1F33A628}" destId="{B3012DFF-0417-4C47-BDA0-BB0083D06BD1}" srcOrd="2" destOrd="0" presId="urn:microsoft.com/office/officeart/2018/2/layout/IconVerticalSolidList"/>
    <dgm:cxn modelId="{85946566-9A1B-4887-B3C4-469391D8AF62}" type="presParOf" srcId="{DA4B09E0-E233-444D-ABB8-D6ED1F33A628}" destId="{3839E4A9-7A4E-4D7F-BC32-968F7E3E73EB}" srcOrd="3" destOrd="0" presId="urn:microsoft.com/office/officeart/2018/2/layout/IconVerticalSolidList"/>
    <dgm:cxn modelId="{05BCEA8E-E9FA-4BCE-85D7-2978F89959D6}" type="presParOf" srcId="{F604D13F-D6A9-46DD-9396-2C0F73D692BE}" destId="{2DECE1AE-7781-478E-B97F-5FC62BA9DC45}" srcOrd="1" destOrd="0" presId="urn:microsoft.com/office/officeart/2018/2/layout/IconVerticalSolidList"/>
    <dgm:cxn modelId="{A9FC290F-8F81-4CFA-AF80-14C8FC46F35D}" type="presParOf" srcId="{F604D13F-D6A9-46DD-9396-2C0F73D692BE}" destId="{EC27EA30-B14E-497B-95A4-E5B4D40A17D5}" srcOrd="2" destOrd="0" presId="urn:microsoft.com/office/officeart/2018/2/layout/IconVerticalSolidList"/>
    <dgm:cxn modelId="{903D0206-EC20-459B-8C3B-0D7CF7691EEE}" type="presParOf" srcId="{EC27EA30-B14E-497B-95A4-E5B4D40A17D5}" destId="{AE9B106B-E110-4C42-A5CA-6A996A24A511}" srcOrd="0" destOrd="0" presId="urn:microsoft.com/office/officeart/2018/2/layout/IconVerticalSolidList"/>
    <dgm:cxn modelId="{A6F1FF83-02EB-4837-966E-163AA00B2FE6}" type="presParOf" srcId="{EC27EA30-B14E-497B-95A4-E5B4D40A17D5}" destId="{17EFE57A-1F7D-46C6-93E7-959E5D269599}" srcOrd="1" destOrd="0" presId="urn:microsoft.com/office/officeart/2018/2/layout/IconVerticalSolidList"/>
    <dgm:cxn modelId="{29A6735E-68D6-4CEB-8797-CA46522E6EF2}" type="presParOf" srcId="{EC27EA30-B14E-497B-95A4-E5B4D40A17D5}" destId="{7A92E6F8-3A01-4288-9963-3FEB950A494A}" srcOrd="2" destOrd="0" presId="urn:microsoft.com/office/officeart/2018/2/layout/IconVerticalSolidList"/>
    <dgm:cxn modelId="{95DC061C-BD0B-496A-BE4C-1154234B5484}" type="presParOf" srcId="{EC27EA30-B14E-497B-95A4-E5B4D40A17D5}" destId="{A1E7F59C-8C46-4D53-9F56-404B626FD85A}" srcOrd="3" destOrd="0" presId="urn:microsoft.com/office/officeart/2018/2/layout/IconVerticalSolidList"/>
    <dgm:cxn modelId="{8D868219-3A42-4102-84E6-D0EABED1FA5E}" type="presParOf" srcId="{F604D13F-D6A9-46DD-9396-2C0F73D692BE}" destId="{4CD8AEDF-423A-48AC-B282-53FDC6D44047}" srcOrd="3" destOrd="0" presId="urn:microsoft.com/office/officeart/2018/2/layout/IconVerticalSolidList"/>
    <dgm:cxn modelId="{18B9F74E-0DA3-4E38-BA85-A13878A33E33}" type="presParOf" srcId="{F604D13F-D6A9-46DD-9396-2C0F73D692BE}" destId="{A4762069-4FE4-42FB-98A8-0C17D7930EE6}" srcOrd="4" destOrd="0" presId="urn:microsoft.com/office/officeart/2018/2/layout/IconVerticalSolidList"/>
    <dgm:cxn modelId="{E579ECD4-E0F7-4EAB-8192-2F1708E41E24}" type="presParOf" srcId="{A4762069-4FE4-42FB-98A8-0C17D7930EE6}" destId="{6063CEB6-7F7E-4B4A-8276-AFC2FB50D4BB}" srcOrd="0" destOrd="0" presId="urn:microsoft.com/office/officeart/2018/2/layout/IconVerticalSolidList"/>
    <dgm:cxn modelId="{DE402DC3-A3D0-4665-AB67-7CE60FC54786}" type="presParOf" srcId="{A4762069-4FE4-42FB-98A8-0C17D7930EE6}" destId="{C6ECE85A-D876-4E38-A2E7-810A817C0201}" srcOrd="1" destOrd="0" presId="urn:microsoft.com/office/officeart/2018/2/layout/IconVerticalSolidList"/>
    <dgm:cxn modelId="{86D779B9-B783-42B6-A138-CD794192BE07}" type="presParOf" srcId="{A4762069-4FE4-42FB-98A8-0C17D7930EE6}" destId="{F7996E2A-0349-4A11-9EE1-A442928666EB}" srcOrd="2" destOrd="0" presId="urn:microsoft.com/office/officeart/2018/2/layout/IconVerticalSolidList"/>
    <dgm:cxn modelId="{BE779596-C1B2-43B5-A623-FE19E7C59DA2}" type="presParOf" srcId="{A4762069-4FE4-42FB-98A8-0C17D7930EE6}" destId="{635AD9EC-0AD9-4B80-93CA-BF689C2BA1DC}" srcOrd="3" destOrd="0" presId="urn:microsoft.com/office/officeart/2018/2/layout/IconVerticalSolidList"/>
    <dgm:cxn modelId="{255BB97A-466C-4565-87DC-05917183537F}" type="presParOf" srcId="{F604D13F-D6A9-46DD-9396-2C0F73D692BE}" destId="{3E489003-B994-4D7C-8DC3-83D425539EE0}" srcOrd="5" destOrd="0" presId="urn:microsoft.com/office/officeart/2018/2/layout/IconVerticalSolidList"/>
    <dgm:cxn modelId="{B760CA23-FCA6-4F17-8401-54EB41564C1E}" type="presParOf" srcId="{F604D13F-D6A9-46DD-9396-2C0F73D692BE}" destId="{A05D657B-DF4F-41BF-A3C9-F2462E954603}" srcOrd="6" destOrd="0" presId="urn:microsoft.com/office/officeart/2018/2/layout/IconVerticalSolidList"/>
    <dgm:cxn modelId="{E47DDC0C-8439-47EB-A34F-B03C19975700}" type="presParOf" srcId="{A05D657B-DF4F-41BF-A3C9-F2462E954603}" destId="{527D8D4F-2507-4860-A07F-B426F105F3E8}" srcOrd="0" destOrd="0" presId="urn:microsoft.com/office/officeart/2018/2/layout/IconVerticalSolidList"/>
    <dgm:cxn modelId="{DC1E8D75-59F6-49EF-AB2D-C2B94335DBD6}" type="presParOf" srcId="{A05D657B-DF4F-41BF-A3C9-F2462E954603}" destId="{5C6911AF-2BCC-4522-8FE8-6D6F48A8941B}" srcOrd="1" destOrd="0" presId="urn:microsoft.com/office/officeart/2018/2/layout/IconVerticalSolidList"/>
    <dgm:cxn modelId="{78E0E607-A3B8-4514-A03E-CAB8C3B613F2}" type="presParOf" srcId="{A05D657B-DF4F-41BF-A3C9-F2462E954603}" destId="{D54F6FC6-B21E-41EB-9EAF-A63B8CE1FBC9}" srcOrd="2" destOrd="0" presId="urn:microsoft.com/office/officeart/2018/2/layout/IconVerticalSolidList"/>
    <dgm:cxn modelId="{21D04D27-B04E-4D3A-86CA-3B6F5625B7B3}" type="presParOf" srcId="{A05D657B-DF4F-41BF-A3C9-F2462E954603}" destId="{8CC8AD11-1A0D-4459-A589-3D0B86809BD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D96F7-F1B2-4487-8998-07FEC7F9BF1C}">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CA5B4-0FD5-4342-91AC-67273C121007}">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39E4A9-7A4E-4D7F-BC32-968F7E3E73EB}">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dirty="0"/>
            <a:t>Use Natural language Inference. NLI is aimed at understanding relationships between premise and hypothesis. </a:t>
          </a:r>
        </a:p>
      </dsp:txBody>
      <dsp:txXfrm>
        <a:off x="1058686" y="1808"/>
        <a:ext cx="9456913" cy="916611"/>
      </dsp:txXfrm>
    </dsp:sp>
    <dsp:sp modelId="{AE9B106B-E110-4C42-A5CA-6A996A24A511}">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EFE57A-1F7D-46C6-93E7-959E5D269599}">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E7F59C-8C46-4D53-9F56-404B626FD85A}">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a:t>All previous research approaches involved using ML algorithms such as SVM, Logistic Regression. Deep Learning models such as RNNs, LSTMs. </a:t>
          </a:r>
        </a:p>
      </dsp:txBody>
      <dsp:txXfrm>
        <a:off x="1058686" y="1147573"/>
        <a:ext cx="9456913" cy="916611"/>
      </dsp:txXfrm>
    </dsp:sp>
    <dsp:sp modelId="{6063CEB6-7F7E-4B4A-8276-AFC2FB50D4BB}">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CE85A-D876-4E38-A2E7-810A817C0201}">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5AD9EC-0AD9-4B80-93CA-BF689C2BA1DC}">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a:t>There are also some instances where individual researchers have used BERT. </a:t>
          </a:r>
        </a:p>
      </dsp:txBody>
      <dsp:txXfrm>
        <a:off x="1058686" y="2293338"/>
        <a:ext cx="9456913" cy="916611"/>
      </dsp:txXfrm>
    </dsp:sp>
    <dsp:sp modelId="{527D8D4F-2507-4860-A07F-B426F105F3E8}">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6911AF-2BCC-4522-8FE8-6D6F48A8941B}">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C8AD11-1A0D-4459-A589-3D0B86809BD6}">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a:t>We are using pretrained model RoBERTa in our project as this framework is relatively new.</a:t>
          </a:r>
        </a:p>
      </dsp:txBody>
      <dsp:txXfrm>
        <a:off x="1058686" y="3439103"/>
        <a:ext cx="9456913" cy="9166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F19F7-4129-4538-AFDC-470916F13670}" type="datetimeFigureOut">
              <a:rPr lang="en-US" smtClean="0"/>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1905A-2F6D-410C-96CF-98ECA5A32561}" type="slidenum">
              <a:rPr lang="en-US" smtClean="0"/>
              <a:t>‹#›</a:t>
            </a:fld>
            <a:endParaRPr lang="en-US"/>
          </a:p>
        </p:txBody>
      </p:sp>
    </p:spTree>
    <p:extLst>
      <p:ext uri="{BB962C8B-B14F-4D97-AF65-F5344CB8AC3E}">
        <p14:creationId xmlns:p14="http://schemas.microsoft.com/office/powerpoint/2010/main" val="1403427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F1905A-2F6D-410C-96CF-98ECA5A32561}" type="slidenum">
              <a:rPr lang="en-US" smtClean="0"/>
              <a:t>10</a:t>
            </a:fld>
            <a:endParaRPr lang="en-US"/>
          </a:p>
        </p:txBody>
      </p:sp>
    </p:spTree>
    <p:extLst>
      <p:ext uri="{BB962C8B-B14F-4D97-AF65-F5344CB8AC3E}">
        <p14:creationId xmlns:p14="http://schemas.microsoft.com/office/powerpoint/2010/main" val="511302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8904-9565-D86B-E48C-F0C158202E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8A8FC6-058A-D72E-4953-87AE7AFABA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52546E-FDFB-6A80-BC4D-A893CA28E010}"/>
              </a:ext>
            </a:extLst>
          </p:cNvPr>
          <p:cNvSpPr>
            <a:spLocks noGrp="1"/>
          </p:cNvSpPr>
          <p:nvPr>
            <p:ph type="dt" sz="half" idx="10"/>
          </p:nvPr>
        </p:nvSpPr>
        <p:spPr/>
        <p:txBody>
          <a:bodyPr/>
          <a:lstStyle/>
          <a:p>
            <a:fld id="{063CAC19-D18C-4930-BA56-A3E6577BCE93}" type="datetimeFigureOut">
              <a:rPr lang="en-US" smtClean="0"/>
              <a:t>6/11/2024</a:t>
            </a:fld>
            <a:endParaRPr lang="en-US"/>
          </a:p>
        </p:txBody>
      </p:sp>
      <p:sp>
        <p:nvSpPr>
          <p:cNvPr id="5" name="Footer Placeholder 4">
            <a:extLst>
              <a:ext uri="{FF2B5EF4-FFF2-40B4-BE49-F238E27FC236}">
                <a16:creationId xmlns:a16="http://schemas.microsoft.com/office/drawing/2014/main" id="{D2509C37-9B6D-FF98-0A38-221C6F88A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F8C70-7101-ED9D-F6C2-AD4ED00B0036}"/>
              </a:ext>
            </a:extLst>
          </p:cNvPr>
          <p:cNvSpPr>
            <a:spLocks noGrp="1"/>
          </p:cNvSpPr>
          <p:nvPr>
            <p:ph type="sldNum" sz="quarter" idx="12"/>
          </p:nvPr>
        </p:nvSpPr>
        <p:spPr/>
        <p:txBody>
          <a:bodyPr/>
          <a:lstStyle/>
          <a:p>
            <a:fld id="{DBEC1D82-CE66-4CD4-BC83-2326AA64A314}" type="slidenum">
              <a:rPr lang="en-US" smtClean="0"/>
              <a:t>‹#›</a:t>
            </a:fld>
            <a:endParaRPr lang="en-US"/>
          </a:p>
        </p:txBody>
      </p:sp>
    </p:spTree>
    <p:extLst>
      <p:ext uri="{BB962C8B-B14F-4D97-AF65-F5344CB8AC3E}">
        <p14:creationId xmlns:p14="http://schemas.microsoft.com/office/powerpoint/2010/main" val="80863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D1B1-D1EE-B98E-31BB-BF082EDE8B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9D090C-AC16-3735-780E-CC039023EB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341CE-B81D-9C5D-3659-0AFBA3367F0B}"/>
              </a:ext>
            </a:extLst>
          </p:cNvPr>
          <p:cNvSpPr>
            <a:spLocks noGrp="1"/>
          </p:cNvSpPr>
          <p:nvPr>
            <p:ph type="dt" sz="half" idx="10"/>
          </p:nvPr>
        </p:nvSpPr>
        <p:spPr/>
        <p:txBody>
          <a:bodyPr/>
          <a:lstStyle/>
          <a:p>
            <a:fld id="{063CAC19-D18C-4930-BA56-A3E6577BCE93}" type="datetimeFigureOut">
              <a:rPr lang="en-US" smtClean="0"/>
              <a:t>6/11/2024</a:t>
            </a:fld>
            <a:endParaRPr lang="en-US"/>
          </a:p>
        </p:txBody>
      </p:sp>
      <p:sp>
        <p:nvSpPr>
          <p:cNvPr id="5" name="Footer Placeholder 4">
            <a:extLst>
              <a:ext uri="{FF2B5EF4-FFF2-40B4-BE49-F238E27FC236}">
                <a16:creationId xmlns:a16="http://schemas.microsoft.com/office/drawing/2014/main" id="{5F2A6BED-3CB3-7329-4174-08AF18AFD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A56FB-ADCB-92D9-BF6B-01EEC5CEFC80}"/>
              </a:ext>
            </a:extLst>
          </p:cNvPr>
          <p:cNvSpPr>
            <a:spLocks noGrp="1"/>
          </p:cNvSpPr>
          <p:nvPr>
            <p:ph type="sldNum" sz="quarter" idx="12"/>
          </p:nvPr>
        </p:nvSpPr>
        <p:spPr/>
        <p:txBody>
          <a:bodyPr/>
          <a:lstStyle/>
          <a:p>
            <a:fld id="{DBEC1D82-CE66-4CD4-BC83-2326AA64A314}" type="slidenum">
              <a:rPr lang="en-US" smtClean="0"/>
              <a:t>‹#›</a:t>
            </a:fld>
            <a:endParaRPr lang="en-US"/>
          </a:p>
        </p:txBody>
      </p:sp>
    </p:spTree>
    <p:extLst>
      <p:ext uri="{BB962C8B-B14F-4D97-AF65-F5344CB8AC3E}">
        <p14:creationId xmlns:p14="http://schemas.microsoft.com/office/powerpoint/2010/main" val="358337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4D7D25-EC6E-9ED6-1D65-720203D8FF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AF3456-4257-8A4C-2F66-3C3A206B6A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84E32-4D52-9AD5-29A8-F25424279D7A}"/>
              </a:ext>
            </a:extLst>
          </p:cNvPr>
          <p:cNvSpPr>
            <a:spLocks noGrp="1"/>
          </p:cNvSpPr>
          <p:nvPr>
            <p:ph type="dt" sz="half" idx="10"/>
          </p:nvPr>
        </p:nvSpPr>
        <p:spPr/>
        <p:txBody>
          <a:bodyPr/>
          <a:lstStyle/>
          <a:p>
            <a:fld id="{063CAC19-D18C-4930-BA56-A3E6577BCE93}" type="datetimeFigureOut">
              <a:rPr lang="en-US" smtClean="0"/>
              <a:t>6/11/2024</a:t>
            </a:fld>
            <a:endParaRPr lang="en-US"/>
          </a:p>
        </p:txBody>
      </p:sp>
      <p:sp>
        <p:nvSpPr>
          <p:cNvPr id="5" name="Footer Placeholder 4">
            <a:extLst>
              <a:ext uri="{FF2B5EF4-FFF2-40B4-BE49-F238E27FC236}">
                <a16:creationId xmlns:a16="http://schemas.microsoft.com/office/drawing/2014/main" id="{FDA2FD7E-D236-5689-7FCE-D8F876451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1E713-7AB1-0550-D9FD-DB7056134F0E}"/>
              </a:ext>
            </a:extLst>
          </p:cNvPr>
          <p:cNvSpPr>
            <a:spLocks noGrp="1"/>
          </p:cNvSpPr>
          <p:nvPr>
            <p:ph type="sldNum" sz="quarter" idx="12"/>
          </p:nvPr>
        </p:nvSpPr>
        <p:spPr/>
        <p:txBody>
          <a:bodyPr/>
          <a:lstStyle/>
          <a:p>
            <a:fld id="{DBEC1D82-CE66-4CD4-BC83-2326AA64A314}" type="slidenum">
              <a:rPr lang="en-US" smtClean="0"/>
              <a:t>‹#›</a:t>
            </a:fld>
            <a:endParaRPr lang="en-US"/>
          </a:p>
        </p:txBody>
      </p:sp>
    </p:spTree>
    <p:extLst>
      <p:ext uri="{BB962C8B-B14F-4D97-AF65-F5344CB8AC3E}">
        <p14:creationId xmlns:p14="http://schemas.microsoft.com/office/powerpoint/2010/main" val="161949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3D8E-85E0-BBBD-B54D-3E23F3E81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6B26BC-2871-5A91-32EE-80E24142C0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5843AB-AAE6-58FE-957B-0C82522BABBE}"/>
              </a:ext>
            </a:extLst>
          </p:cNvPr>
          <p:cNvSpPr>
            <a:spLocks noGrp="1"/>
          </p:cNvSpPr>
          <p:nvPr>
            <p:ph type="dt" sz="half" idx="10"/>
          </p:nvPr>
        </p:nvSpPr>
        <p:spPr/>
        <p:txBody>
          <a:bodyPr/>
          <a:lstStyle/>
          <a:p>
            <a:fld id="{063CAC19-D18C-4930-BA56-A3E6577BCE93}" type="datetimeFigureOut">
              <a:rPr lang="en-US" smtClean="0"/>
              <a:t>6/11/2024</a:t>
            </a:fld>
            <a:endParaRPr lang="en-US"/>
          </a:p>
        </p:txBody>
      </p:sp>
      <p:sp>
        <p:nvSpPr>
          <p:cNvPr id="5" name="Footer Placeholder 4">
            <a:extLst>
              <a:ext uri="{FF2B5EF4-FFF2-40B4-BE49-F238E27FC236}">
                <a16:creationId xmlns:a16="http://schemas.microsoft.com/office/drawing/2014/main" id="{33AB8693-9B8F-78EA-9D48-AC964E6E2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30C4D-A16A-BE1E-0DBE-4FE77223C9FE}"/>
              </a:ext>
            </a:extLst>
          </p:cNvPr>
          <p:cNvSpPr>
            <a:spLocks noGrp="1"/>
          </p:cNvSpPr>
          <p:nvPr>
            <p:ph type="sldNum" sz="quarter" idx="12"/>
          </p:nvPr>
        </p:nvSpPr>
        <p:spPr/>
        <p:txBody>
          <a:bodyPr/>
          <a:lstStyle/>
          <a:p>
            <a:fld id="{DBEC1D82-CE66-4CD4-BC83-2326AA64A314}" type="slidenum">
              <a:rPr lang="en-US" smtClean="0"/>
              <a:t>‹#›</a:t>
            </a:fld>
            <a:endParaRPr lang="en-US"/>
          </a:p>
        </p:txBody>
      </p:sp>
    </p:spTree>
    <p:extLst>
      <p:ext uri="{BB962C8B-B14F-4D97-AF65-F5344CB8AC3E}">
        <p14:creationId xmlns:p14="http://schemas.microsoft.com/office/powerpoint/2010/main" val="205896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E2FB-D487-4253-F1BC-59CA26F3A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2D4173-3702-2E53-3E7B-639B094A65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67822F-C8E7-2581-46B7-ADEE11AD7BC1}"/>
              </a:ext>
            </a:extLst>
          </p:cNvPr>
          <p:cNvSpPr>
            <a:spLocks noGrp="1"/>
          </p:cNvSpPr>
          <p:nvPr>
            <p:ph type="dt" sz="half" idx="10"/>
          </p:nvPr>
        </p:nvSpPr>
        <p:spPr/>
        <p:txBody>
          <a:bodyPr/>
          <a:lstStyle/>
          <a:p>
            <a:fld id="{063CAC19-D18C-4930-BA56-A3E6577BCE93}" type="datetimeFigureOut">
              <a:rPr lang="en-US" smtClean="0"/>
              <a:t>6/11/2024</a:t>
            </a:fld>
            <a:endParaRPr lang="en-US"/>
          </a:p>
        </p:txBody>
      </p:sp>
      <p:sp>
        <p:nvSpPr>
          <p:cNvPr id="5" name="Footer Placeholder 4">
            <a:extLst>
              <a:ext uri="{FF2B5EF4-FFF2-40B4-BE49-F238E27FC236}">
                <a16:creationId xmlns:a16="http://schemas.microsoft.com/office/drawing/2014/main" id="{CFD1111E-1BFF-41B8-43C3-43B3919D5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E79CF-D86B-3F27-A02D-4DE585924F3A}"/>
              </a:ext>
            </a:extLst>
          </p:cNvPr>
          <p:cNvSpPr>
            <a:spLocks noGrp="1"/>
          </p:cNvSpPr>
          <p:nvPr>
            <p:ph type="sldNum" sz="quarter" idx="12"/>
          </p:nvPr>
        </p:nvSpPr>
        <p:spPr/>
        <p:txBody>
          <a:bodyPr/>
          <a:lstStyle/>
          <a:p>
            <a:fld id="{DBEC1D82-CE66-4CD4-BC83-2326AA64A314}" type="slidenum">
              <a:rPr lang="en-US" smtClean="0"/>
              <a:t>‹#›</a:t>
            </a:fld>
            <a:endParaRPr lang="en-US"/>
          </a:p>
        </p:txBody>
      </p:sp>
    </p:spTree>
    <p:extLst>
      <p:ext uri="{BB962C8B-B14F-4D97-AF65-F5344CB8AC3E}">
        <p14:creationId xmlns:p14="http://schemas.microsoft.com/office/powerpoint/2010/main" val="196874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38EA-AE4E-6F17-EAF1-E6AD1C6E24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44472-7071-78DE-F3E6-1DEABD188B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48F493-A64B-944F-60BC-970DE48637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A1A2C0-9CEE-972C-0643-3EFB32E2C445}"/>
              </a:ext>
            </a:extLst>
          </p:cNvPr>
          <p:cNvSpPr>
            <a:spLocks noGrp="1"/>
          </p:cNvSpPr>
          <p:nvPr>
            <p:ph type="dt" sz="half" idx="10"/>
          </p:nvPr>
        </p:nvSpPr>
        <p:spPr/>
        <p:txBody>
          <a:bodyPr/>
          <a:lstStyle/>
          <a:p>
            <a:fld id="{063CAC19-D18C-4930-BA56-A3E6577BCE93}" type="datetimeFigureOut">
              <a:rPr lang="en-US" smtClean="0"/>
              <a:t>6/11/2024</a:t>
            </a:fld>
            <a:endParaRPr lang="en-US"/>
          </a:p>
        </p:txBody>
      </p:sp>
      <p:sp>
        <p:nvSpPr>
          <p:cNvPr id="6" name="Footer Placeholder 5">
            <a:extLst>
              <a:ext uri="{FF2B5EF4-FFF2-40B4-BE49-F238E27FC236}">
                <a16:creationId xmlns:a16="http://schemas.microsoft.com/office/drawing/2014/main" id="{071382A1-1CD0-6A4B-0965-B4330DDB7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8F235-4E87-A9DF-F06D-FB48582162ED}"/>
              </a:ext>
            </a:extLst>
          </p:cNvPr>
          <p:cNvSpPr>
            <a:spLocks noGrp="1"/>
          </p:cNvSpPr>
          <p:nvPr>
            <p:ph type="sldNum" sz="quarter" idx="12"/>
          </p:nvPr>
        </p:nvSpPr>
        <p:spPr/>
        <p:txBody>
          <a:bodyPr/>
          <a:lstStyle/>
          <a:p>
            <a:fld id="{DBEC1D82-CE66-4CD4-BC83-2326AA64A314}" type="slidenum">
              <a:rPr lang="en-US" smtClean="0"/>
              <a:t>‹#›</a:t>
            </a:fld>
            <a:endParaRPr lang="en-US"/>
          </a:p>
        </p:txBody>
      </p:sp>
    </p:spTree>
    <p:extLst>
      <p:ext uri="{BB962C8B-B14F-4D97-AF65-F5344CB8AC3E}">
        <p14:creationId xmlns:p14="http://schemas.microsoft.com/office/powerpoint/2010/main" val="159694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232C-8F38-D176-2419-52EFD16B4B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61D130-DE62-6200-6680-CF4A95A897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EEB54A-8B32-9491-A1FE-67C371042C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05B1B-EF69-AF24-2B02-010534ED1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06319D-57D6-2ECA-72CD-DB7272DB3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C2DAD3-936A-2C3D-ABE1-BCF569223137}"/>
              </a:ext>
            </a:extLst>
          </p:cNvPr>
          <p:cNvSpPr>
            <a:spLocks noGrp="1"/>
          </p:cNvSpPr>
          <p:nvPr>
            <p:ph type="dt" sz="half" idx="10"/>
          </p:nvPr>
        </p:nvSpPr>
        <p:spPr/>
        <p:txBody>
          <a:bodyPr/>
          <a:lstStyle/>
          <a:p>
            <a:fld id="{063CAC19-D18C-4930-BA56-A3E6577BCE93}" type="datetimeFigureOut">
              <a:rPr lang="en-US" smtClean="0"/>
              <a:t>6/11/2024</a:t>
            </a:fld>
            <a:endParaRPr lang="en-US"/>
          </a:p>
        </p:txBody>
      </p:sp>
      <p:sp>
        <p:nvSpPr>
          <p:cNvPr id="8" name="Footer Placeholder 7">
            <a:extLst>
              <a:ext uri="{FF2B5EF4-FFF2-40B4-BE49-F238E27FC236}">
                <a16:creationId xmlns:a16="http://schemas.microsoft.com/office/drawing/2014/main" id="{A0E26162-102E-F209-6A05-084552E8E0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3E1165-0F4A-D37A-4C85-7F14069EA9B8}"/>
              </a:ext>
            </a:extLst>
          </p:cNvPr>
          <p:cNvSpPr>
            <a:spLocks noGrp="1"/>
          </p:cNvSpPr>
          <p:nvPr>
            <p:ph type="sldNum" sz="quarter" idx="12"/>
          </p:nvPr>
        </p:nvSpPr>
        <p:spPr/>
        <p:txBody>
          <a:bodyPr/>
          <a:lstStyle/>
          <a:p>
            <a:fld id="{DBEC1D82-CE66-4CD4-BC83-2326AA64A314}" type="slidenum">
              <a:rPr lang="en-US" smtClean="0"/>
              <a:t>‹#›</a:t>
            </a:fld>
            <a:endParaRPr lang="en-US"/>
          </a:p>
        </p:txBody>
      </p:sp>
    </p:spTree>
    <p:extLst>
      <p:ext uri="{BB962C8B-B14F-4D97-AF65-F5344CB8AC3E}">
        <p14:creationId xmlns:p14="http://schemas.microsoft.com/office/powerpoint/2010/main" val="247475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6A5A-2D8A-775B-2988-ACC239F4A8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F76264-B844-2346-ED89-A86689E19E85}"/>
              </a:ext>
            </a:extLst>
          </p:cNvPr>
          <p:cNvSpPr>
            <a:spLocks noGrp="1"/>
          </p:cNvSpPr>
          <p:nvPr>
            <p:ph type="dt" sz="half" idx="10"/>
          </p:nvPr>
        </p:nvSpPr>
        <p:spPr/>
        <p:txBody>
          <a:bodyPr/>
          <a:lstStyle/>
          <a:p>
            <a:fld id="{063CAC19-D18C-4930-BA56-A3E6577BCE93}" type="datetimeFigureOut">
              <a:rPr lang="en-US" smtClean="0"/>
              <a:t>6/11/2024</a:t>
            </a:fld>
            <a:endParaRPr lang="en-US"/>
          </a:p>
        </p:txBody>
      </p:sp>
      <p:sp>
        <p:nvSpPr>
          <p:cNvPr id="4" name="Footer Placeholder 3">
            <a:extLst>
              <a:ext uri="{FF2B5EF4-FFF2-40B4-BE49-F238E27FC236}">
                <a16:creationId xmlns:a16="http://schemas.microsoft.com/office/drawing/2014/main" id="{AA5479EE-3EA0-E42F-9791-5277D1A765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654DBD-176C-19F1-47B1-CD62FD445363}"/>
              </a:ext>
            </a:extLst>
          </p:cNvPr>
          <p:cNvSpPr>
            <a:spLocks noGrp="1"/>
          </p:cNvSpPr>
          <p:nvPr>
            <p:ph type="sldNum" sz="quarter" idx="12"/>
          </p:nvPr>
        </p:nvSpPr>
        <p:spPr/>
        <p:txBody>
          <a:bodyPr/>
          <a:lstStyle/>
          <a:p>
            <a:fld id="{DBEC1D82-CE66-4CD4-BC83-2326AA64A314}" type="slidenum">
              <a:rPr lang="en-US" smtClean="0"/>
              <a:t>‹#›</a:t>
            </a:fld>
            <a:endParaRPr lang="en-US"/>
          </a:p>
        </p:txBody>
      </p:sp>
    </p:spTree>
    <p:extLst>
      <p:ext uri="{BB962C8B-B14F-4D97-AF65-F5344CB8AC3E}">
        <p14:creationId xmlns:p14="http://schemas.microsoft.com/office/powerpoint/2010/main" val="939399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11DD36-26D0-0522-8FAE-39EA8F9C4DF1}"/>
              </a:ext>
            </a:extLst>
          </p:cNvPr>
          <p:cNvSpPr>
            <a:spLocks noGrp="1"/>
          </p:cNvSpPr>
          <p:nvPr>
            <p:ph type="dt" sz="half" idx="10"/>
          </p:nvPr>
        </p:nvSpPr>
        <p:spPr/>
        <p:txBody>
          <a:bodyPr/>
          <a:lstStyle/>
          <a:p>
            <a:fld id="{063CAC19-D18C-4930-BA56-A3E6577BCE93}" type="datetimeFigureOut">
              <a:rPr lang="en-US" smtClean="0"/>
              <a:t>6/11/2024</a:t>
            </a:fld>
            <a:endParaRPr lang="en-US"/>
          </a:p>
        </p:txBody>
      </p:sp>
      <p:sp>
        <p:nvSpPr>
          <p:cNvPr id="3" name="Footer Placeholder 2">
            <a:extLst>
              <a:ext uri="{FF2B5EF4-FFF2-40B4-BE49-F238E27FC236}">
                <a16:creationId xmlns:a16="http://schemas.microsoft.com/office/drawing/2014/main" id="{C4B468AA-ABCA-9E8D-0C99-95D5C0FAA1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B7C4FD-ABF4-5309-C438-9F7949F885A7}"/>
              </a:ext>
            </a:extLst>
          </p:cNvPr>
          <p:cNvSpPr>
            <a:spLocks noGrp="1"/>
          </p:cNvSpPr>
          <p:nvPr>
            <p:ph type="sldNum" sz="quarter" idx="12"/>
          </p:nvPr>
        </p:nvSpPr>
        <p:spPr/>
        <p:txBody>
          <a:bodyPr/>
          <a:lstStyle/>
          <a:p>
            <a:fld id="{DBEC1D82-CE66-4CD4-BC83-2326AA64A314}" type="slidenum">
              <a:rPr lang="en-US" smtClean="0"/>
              <a:t>‹#›</a:t>
            </a:fld>
            <a:endParaRPr lang="en-US"/>
          </a:p>
        </p:txBody>
      </p:sp>
    </p:spTree>
    <p:extLst>
      <p:ext uri="{BB962C8B-B14F-4D97-AF65-F5344CB8AC3E}">
        <p14:creationId xmlns:p14="http://schemas.microsoft.com/office/powerpoint/2010/main" val="219617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B6C6-CA79-7FBE-08C0-CAA7E3D50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29000-4E3D-9FF3-9167-5B3AFD839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EBFC3F-12E6-65E9-BBBB-9F27B43C0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11DB4-AC98-2A02-7190-81BA46E5833D}"/>
              </a:ext>
            </a:extLst>
          </p:cNvPr>
          <p:cNvSpPr>
            <a:spLocks noGrp="1"/>
          </p:cNvSpPr>
          <p:nvPr>
            <p:ph type="dt" sz="half" idx="10"/>
          </p:nvPr>
        </p:nvSpPr>
        <p:spPr/>
        <p:txBody>
          <a:bodyPr/>
          <a:lstStyle/>
          <a:p>
            <a:fld id="{063CAC19-D18C-4930-BA56-A3E6577BCE93}" type="datetimeFigureOut">
              <a:rPr lang="en-US" smtClean="0"/>
              <a:t>6/11/2024</a:t>
            </a:fld>
            <a:endParaRPr lang="en-US"/>
          </a:p>
        </p:txBody>
      </p:sp>
      <p:sp>
        <p:nvSpPr>
          <p:cNvPr id="6" name="Footer Placeholder 5">
            <a:extLst>
              <a:ext uri="{FF2B5EF4-FFF2-40B4-BE49-F238E27FC236}">
                <a16:creationId xmlns:a16="http://schemas.microsoft.com/office/drawing/2014/main" id="{39EB7A98-283E-73A8-06A2-7E67D50188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3DD38-0F16-4864-B03C-4010D3CB415A}"/>
              </a:ext>
            </a:extLst>
          </p:cNvPr>
          <p:cNvSpPr>
            <a:spLocks noGrp="1"/>
          </p:cNvSpPr>
          <p:nvPr>
            <p:ph type="sldNum" sz="quarter" idx="12"/>
          </p:nvPr>
        </p:nvSpPr>
        <p:spPr/>
        <p:txBody>
          <a:bodyPr/>
          <a:lstStyle/>
          <a:p>
            <a:fld id="{DBEC1D82-CE66-4CD4-BC83-2326AA64A314}" type="slidenum">
              <a:rPr lang="en-US" smtClean="0"/>
              <a:t>‹#›</a:t>
            </a:fld>
            <a:endParaRPr lang="en-US"/>
          </a:p>
        </p:txBody>
      </p:sp>
    </p:spTree>
    <p:extLst>
      <p:ext uri="{BB962C8B-B14F-4D97-AF65-F5344CB8AC3E}">
        <p14:creationId xmlns:p14="http://schemas.microsoft.com/office/powerpoint/2010/main" val="330804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9CA4-7FE0-33DA-A1CF-70076E151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64D37-09F5-DA92-7AC1-2A5FB3995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2DE889-35B0-20E0-20C0-836C8AE654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608EE-8507-4FC2-AB33-5D2534812E63}"/>
              </a:ext>
            </a:extLst>
          </p:cNvPr>
          <p:cNvSpPr>
            <a:spLocks noGrp="1"/>
          </p:cNvSpPr>
          <p:nvPr>
            <p:ph type="dt" sz="half" idx="10"/>
          </p:nvPr>
        </p:nvSpPr>
        <p:spPr/>
        <p:txBody>
          <a:bodyPr/>
          <a:lstStyle/>
          <a:p>
            <a:fld id="{063CAC19-D18C-4930-BA56-A3E6577BCE93}" type="datetimeFigureOut">
              <a:rPr lang="en-US" smtClean="0"/>
              <a:t>6/11/2024</a:t>
            </a:fld>
            <a:endParaRPr lang="en-US"/>
          </a:p>
        </p:txBody>
      </p:sp>
      <p:sp>
        <p:nvSpPr>
          <p:cNvPr id="6" name="Footer Placeholder 5">
            <a:extLst>
              <a:ext uri="{FF2B5EF4-FFF2-40B4-BE49-F238E27FC236}">
                <a16:creationId xmlns:a16="http://schemas.microsoft.com/office/drawing/2014/main" id="{0126A58F-E6D4-E972-739E-E4CC19899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5EF5DB-A06B-7901-6AE7-47CCD0A76BEA}"/>
              </a:ext>
            </a:extLst>
          </p:cNvPr>
          <p:cNvSpPr>
            <a:spLocks noGrp="1"/>
          </p:cNvSpPr>
          <p:nvPr>
            <p:ph type="sldNum" sz="quarter" idx="12"/>
          </p:nvPr>
        </p:nvSpPr>
        <p:spPr/>
        <p:txBody>
          <a:bodyPr/>
          <a:lstStyle/>
          <a:p>
            <a:fld id="{DBEC1D82-CE66-4CD4-BC83-2326AA64A314}" type="slidenum">
              <a:rPr lang="en-US" smtClean="0"/>
              <a:t>‹#›</a:t>
            </a:fld>
            <a:endParaRPr lang="en-US"/>
          </a:p>
        </p:txBody>
      </p:sp>
    </p:spTree>
    <p:extLst>
      <p:ext uri="{BB962C8B-B14F-4D97-AF65-F5344CB8AC3E}">
        <p14:creationId xmlns:p14="http://schemas.microsoft.com/office/powerpoint/2010/main" val="324170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B6E23-3AE6-4E19-1AC2-A7BDFAA18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22A7BD-181E-8E08-D352-DA20AE905B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32FA6-B9AB-0DE9-23FD-DD805FBC2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3CAC19-D18C-4930-BA56-A3E6577BCE93}" type="datetimeFigureOut">
              <a:rPr lang="en-US" smtClean="0"/>
              <a:t>6/11/2024</a:t>
            </a:fld>
            <a:endParaRPr lang="en-US"/>
          </a:p>
        </p:txBody>
      </p:sp>
      <p:sp>
        <p:nvSpPr>
          <p:cNvPr id="5" name="Footer Placeholder 4">
            <a:extLst>
              <a:ext uri="{FF2B5EF4-FFF2-40B4-BE49-F238E27FC236}">
                <a16:creationId xmlns:a16="http://schemas.microsoft.com/office/drawing/2014/main" id="{86BE1B18-7871-A134-0069-E0E4811606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2EE856-E8A1-E955-C4DA-26E066DBD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EC1D82-CE66-4CD4-BC83-2326AA64A314}" type="slidenum">
              <a:rPr lang="en-US" smtClean="0"/>
              <a:t>‹#›</a:t>
            </a:fld>
            <a:endParaRPr lang="en-US"/>
          </a:p>
        </p:txBody>
      </p:sp>
    </p:spTree>
    <p:extLst>
      <p:ext uri="{BB962C8B-B14F-4D97-AF65-F5344CB8AC3E}">
        <p14:creationId xmlns:p14="http://schemas.microsoft.com/office/powerpoint/2010/main" val="3376702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clanthology.org/W10-2914.pdf" TargetMode="External"/><Relationship Id="rId2" Type="http://schemas.openxmlformats.org/officeDocument/2006/relationships/hyperlink" Target="https://www1.cs.columbia.edu/~julia/papers/teppermanetal06.pdf" TargetMode="Externa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hyperlink" Target="https://medium.com/analytics-vidhya/evolving-with-bert-introduction-to-roberta-5174ec0e7c82"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clanthology.org/W10-2914.pdf" TargetMode="External"/><Relationship Id="rId2" Type="http://schemas.openxmlformats.org/officeDocument/2006/relationships/hyperlink" Target="https://www1.cs.columbia.edu/~julia/papers/teppermanetal06.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omaSudheerPuppala/SarcasticDataset_TeamD" TargetMode="External"/><Relationship Id="rId2" Type="http://schemas.openxmlformats.org/officeDocument/2006/relationships/hyperlink" Target="https://www.kaggle.com/datasets/nikhiljohnk/tweets-with-sarcasm-and-iron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30EE5-C7D2-1FEE-51F7-E5AEE8875FA7}"/>
              </a:ext>
            </a:extLst>
          </p:cNvPr>
          <p:cNvSpPr>
            <a:spLocks noGrp="1"/>
          </p:cNvSpPr>
          <p:nvPr>
            <p:ph type="ctrTitle"/>
          </p:nvPr>
        </p:nvSpPr>
        <p:spPr>
          <a:xfrm>
            <a:off x="2197101" y="735283"/>
            <a:ext cx="4978399" cy="3165045"/>
          </a:xfrm>
        </p:spPr>
        <p:txBody>
          <a:bodyPr anchor="b">
            <a:normAutofit/>
          </a:bodyPr>
          <a:lstStyle/>
          <a:p>
            <a:pPr algn="l"/>
            <a:r>
              <a:rPr lang="en-US" sz="5200" dirty="0"/>
              <a:t>Sarcasm Detection</a:t>
            </a:r>
          </a:p>
        </p:txBody>
      </p:sp>
      <p:sp>
        <p:nvSpPr>
          <p:cNvPr id="3" name="Subtitle 2">
            <a:extLst>
              <a:ext uri="{FF2B5EF4-FFF2-40B4-BE49-F238E27FC236}">
                <a16:creationId xmlns:a16="http://schemas.microsoft.com/office/drawing/2014/main" id="{5414ED3C-D07E-5F47-6403-3FD0DB6B0CBC}"/>
              </a:ext>
            </a:extLst>
          </p:cNvPr>
          <p:cNvSpPr>
            <a:spLocks noGrp="1"/>
          </p:cNvSpPr>
          <p:nvPr>
            <p:ph type="subTitle" idx="1"/>
          </p:nvPr>
        </p:nvSpPr>
        <p:spPr>
          <a:xfrm>
            <a:off x="2197101" y="4078423"/>
            <a:ext cx="4978399" cy="2058657"/>
          </a:xfrm>
        </p:spPr>
        <p:txBody>
          <a:bodyPr>
            <a:normAutofit/>
          </a:bodyPr>
          <a:lstStyle/>
          <a:p>
            <a:pPr algn="l"/>
            <a:r>
              <a:rPr lang="en-US"/>
              <a:t>By </a:t>
            </a:r>
            <a:br>
              <a:rPr lang="en-US"/>
            </a:br>
            <a:r>
              <a:rPr lang="en-US"/>
              <a:t>Srilakshmi Pyarsani</a:t>
            </a:r>
            <a:br>
              <a:rPr lang="en-US"/>
            </a:br>
            <a:r>
              <a:rPr lang="en-US"/>
              <a:t>Soma Sudheer Puppala</a:t>
            </a:r>
          </a:p>
          <a:p>
            <a:pPr algn="l"/>
            <a:r>
              <a:rPr lang="en-US"/>
              <a:t>Team D</a:t>
            </a:r>
          </a:p>
        </p:txBody>
      </p:sp>
      <p:pic>
        <p:nvPicPr>
          <p:cNvPr id="13" name="Graphic 12" descr="Tongue Face with Solid Fill">
            <a:extLst>
              <a:ext uri="{FF2B5EF4-FFF2-40B4-BE49-F238E27FC236}">
                <a16:creationId xmlns:a16="http://schemas.microsoft.com/office/drawing/2014/main" id="{01A2133A-986B-E50F-8FA0-7115C1E09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5" name="Graphic 14" descr="Tongue Face with Solid Fill">
            <a:extLst>
              <a:ext uri="{FF2B5EF4-FFF2-40B4-BE49-F238E27FC236}">
                <a16:creationId xmlns:a16="http://schemas.microsoft.com/office/drawing/2014/main" id="{6EFFAEDC-2B93-4B01-BE88-D8619611CE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423201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3EC348-54F1-3E37-E5E2-D9A73E287E8D}"/>
              </a:ext>
            </a:extLst>
          </p:cNvPr>
          <p:cNvSpPr>
            <a:spLocks noGrp="1"/>
          </p:cNvSpPr>
          <p:nvPr>
            <p:ph type="title"/>
          </p:nvPr>
        </p:nvSpPr>
        <p:spPr>
          <a:xfrm>
            <a:off x="841248" y="256032"/>
            <a:ext cx="10506456" cy="1014984"/>
          </a:xfrm>
        </p:spPr>
        <p:txBody>
          <a:bodyPr anchor="b">
            <a:normAutofit/>
          </a:bodyPr>
          <a:lstStyle/>
          <a:p>
            <a:r>
              <a:rPr lang="en-US" sz="3600" dirty="0"/>
              <a:t>Our Approach</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90837DF3-D41F-6F58-A359-22F2DB5CA133}"/>
              </a:ext>
            </a:extLst>
          </p:cNvPr>
          <p:cNvGraphicFramePr>
            <a:graphicFrameLocks noGrp="1"/>
          </p:cNvGraphicFramePr>
          <p:nvPr>
            <p:ph idx="1"/>
            <p:extLst>
              <p:ext uri="{D42A27DB-BD31-4B8C-83A1-F6EECF244321}">
                <p14:modId xmlns:p14="http://schemas.microsoft.com/office/powerpoint/2010/main" val="425968228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61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4C9B97-9DA3-EDCF-7693-DC5CE4A6BB1B}"/>
              </a:ext>
            </a:extLst>
          </p:cNvPr>
          <p:cNvSpPr>
            <a:spLocks noGrp="1"/>
          </p:cNvSpPr>
          <p:nvPr>
            <p:ph type="title"/>
          </p:nvPr>
        </p:nvSpPr>
        <p:spPr>
          <a:xfrm>
            <a:off x="371094" y="1161288"/>
            <a:ext cx="3438144" cy="1239012"/>
          </a:xfrm>
        </p:spPr>
        <p:txBody>
          <a:bodyPr anchor="ctr">
            <a:normAutofit/>
          </a:bodyPr>
          <a:lstStyle/>
          <a:p>
            <a:r>
              <a:rPr lang="en-US" sz="3600" dirty="0" err="1"/>
              <a:t>RoBERTa</a:t>
            </a:r>
            <a:r>
              <a:rPr lang="en-US" sz="3600" dirty="0"/>
              <a:t> Architecture</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41B0CE3-F6F8-EB28-0E94-D6E499CA3DEE}"/>
              </a:ext>
            </a:extLst>
          </p:cNvPr>
          <p:cNvSpPr>
            <a:spLocks noGrp="1"/>
          </p:cNvSpPr>
          <p:nvPr>
            <p:ph idx="1"/>
          </p:nvPr>
        </p:nvSpPr>
        <p:spPr>
          <a:xfrm>
            <a:off x="371094" y="2718054"/>
            <a:ext cx="3438906" cy="3207258"/>
          </a:xfrm>
        </p:spPr>
        <p:txBody>
          <a:bodyPr anchor="t">
            <a:normAutofit/>
          </a:bodyPr>
          <a:lstStyle/>
          <a:p>
            <a:r>
              <a:rPr lang="en-US" sz="1700"/>
              <a:t>RoBERTa is derived from BERT which is used in understanding context in language.</a:t>
            </a:r>
          </a:p>
          <a:p>
            <a:r>
              <a:rPr lang="en-US" sz="1700"/>
              <a:t>More optimized than BERT, RoBERTa stands for Robustly Optimized Bidirectional Transformers approach. </a:t>
            </a:r>
          </a:p>
          <a:p>
            <a:endParaRPr lang="en-US" sz="1700"/>
          </a:p>
        </p:txBody>
      </p:sp>
      <p:pic>
        <p:nvPicPr>
          <p:cNvPr id="4" name="Picture 2" descr="The RoBERTa model architecture. | Download Scientific Diagram">
            <a:extLst>
              <a:ext uri="{FF2B5EF4-FFF2-40B4-BE49-F238E27FC236}">
                <a16:creationId xmlns:a16="http://schemas.microsoft.com/office/drawing/2014/main" id="{63C35C20-7F12-D929-886D-F9430AFDF0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343881"/>
            <a:ext cx="6922008" cy="427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53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E0071-0F58-9CE8-4F80-33FA7304D419}"/>
              </a:ext>
            </a:extLst>
          </p:cNvPr>
          <p:cNvSpPr>
            <a:spLocks noGrp="1"/>
          </p:cNvSpPr>
          <p:nvPr>
            <p:ph type="title"/>
          </p:nvPr>
        </p:nvSpPr>
        <p:spPr>
          <a:xfrm>
            <a:off x="804672" y="802955"/>
            <a:ext cx="4977976" cy="1454051"/>
          </a:xfrm>
        </p:spPr>
        <p:txBody>
          <a:bodyPr>
            <a:normAutofit/>
          </a:bodyPr>
          <a:lstStyle/>
          <a:p>
            <a:r>
              <a:rPr lang="en-US" sz="3600" dirty="0">
                <a:solidFill>
                  <a:schemeClr val="tx2"/>
                </a:solidFill>
              </a:rPr>
              <a:t>Conclusion</a:t>
            </a:r>
          </a:p>
        </p:txBody>
      </p:sp>
      <p:sp>
        <p:nvSpPr>
          <p:cNvPr id="4" name="Content Placeholder 3">
            <a:extLst>
              <a:ext uri="{FF2B5EF4-FFF2-40B4-BE49-F238E27FC236}">
                <a16:creationId xmlns:a16="http://schemas.microsoft.com/office/drawing/2014/main" id="{35BCC5F7-0E4D-3152-C69C-8ED0376FC34D}"/>
              </a:ext>
            </a:extLst>
          </p:cNvPr>
          <p:cNvSpPr>
            <a:spLocks noGrp="1"/>
          </p:cNvSpPr>
          <p:nvPr>
            <p:ph idx="1"/>
          </p:nvPr>
        </p:nvSpPr>
        <p:spPr>
          <a:xfrm>
            <a:off x="804672" y="2421682"/>
            <a:ext cx="4977578" cy="3639289"/>
          </a:xfrm>
        </p:spPr>
        <p:txBody>
          <a:bodyPr anchor="ctr">
            <a:normAutofit/>
          </a:bodyPr>
          <a:lstStyle/>
          <a:p>
            <a:pPr marL="0" indent="0">
              <a:buNone/>
            </a:pPr>
            <a:r>
              <a:rPr lang="en-US" sz="1800" dirty="0">
                <a:solidFill>
                  <a:schemeClr val="tx2"/>
                </a:solidFill>
              </a:rPr>
              <a:t>"Sarcasm Detection" project effectively tackles the challenge of identifying sarcasm in text, a key issue in digital communication that can lead to misunderstandings. Utilizing a comprehensive dataset from Kaggle. This research not only advances the field of natural language processing but also improves the functionality of systems in sentiment analysis and social media monitoring, highlighting the importance of contextual awareness in artificial intelligence.</a:t>
            </a:r>
          </a:p>
        </p:txBody>
      </p:sp>
      <p:grpSp>
        <p:nvGrpSpPr>
          <p:cNvPr id="24" name="Group 2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5" name="Freeform: Shape 2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Graphic 29" descr="Devil Face Outline">
            <a:extLst>
              <a:ext uri="{FF2B5EF4-FFF2-40B4-BE49-F238E27FC236}">
                <a16:creationId xmlns:a16="http://schemas.microsoft.com/office/drawing/2014/main" id="{2FE5251C-D455-3F5B-23F3-64CCF3142C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39123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7D5D8-74A5-8AB0-8B27-F43D721D84FC}"/>
              </a:ext>
            </a:extLst>
          </p:cNvPr>
          <p:cNvSpPr>
            <a:spLocks noGrp="1"/>
          </p:cNvSpPr>
          <p:nvPr>
            <p:ph type="title"/>
          </p:nvPr>
        </p:nvSpPr>
        <p:spPr>
          <a:xfrm>
            <a:off x="761803" y="350196"/>
            <a:ext cx="4646904" cy="1624520"/>
          </a:xfrm>
        </p:spPr>
        <p:txBody>
          <a:bodyPr anchor="ctr">
            <a:normAutofit/>
          </a:bodyPr>
          <a:lstStyle/>
          <a:p>
            <a:r>
              <a:rPr lang="en-US" sz="3600" dirty="0"/>
              <a:t>References</a:t>
            </a:r>
            <a:r>
              <a:rPr lang="en-US" sz="4000" dirty="0"/>
              <a:t>:</a:t>
            </a:r>
          </a:p>
        </p:txBody>
      </p:sp>
      <p:sp>
        <p:nvSpPr>
          <p:cNvPr id="3" name="Content Placeholder 2">
            <a:extLst>
              <a:ext uri="{FF2B5EF4-FFF2-40B4-BE49-F238E27FC236}">
                <a16:creationId xmlns:a16="http://schemas.microsoft.com/office/drawing/2014/main" id="{DF591DC6-D23C-00FB-7298-5456655908AC}"/>
              </a:ext>
            </a:extLst>
          </p:cNvPr>
          <p:cNvSpPr>
            <a:spLocks noGrp="1"/>
          </p:cNvSpPr>
          <p:nvPr>
            <p:ph idx="1"/>
          </p:nvPr>
        </p:nvSpPr>
        <p:spPr>
          <a:xfrm>
            <a:off x="761802" y="2743200"/>
            <a:ext cx="4646905" cy="3613149"/>
          </a:xfrm>
        </p:spPr>
        <p:txBody>
          <a:bodyPr anchor="ctr">
            <a:normAutofit/>
          </a:bodyPr>
          <a:lstStyle/>
          <a:p>
            <a:r>
              <a:rPr lang="en-US" sz="2000" dirty="0">
                <a:hlinkClick r:id="rId2">
                  <a:extLst>
                    <a:ext uri="{A12FA001-AC4F-418D-AE19-62706E023703}">
                      <ahyp:hlinkClr xmlns:ahyp="http://schemas.microsoft.com/office/drawing/2018/hyperlinkcolor" val="tx"/>
                    </a:ext>
                  </a:extLst>
                </a:hlinkClick>
              </a:rPr>
              <a:t>(Teppermanetal06.pdf (columbia.edu)</a:t>
            </a:r>
            <a:endParaRPr lang="en-US" sz="2000" dirty="0"/>
          </a:p>
          <a:p>
            <a:pPr marL="0" indent="0">
              <a:buNone/>
            </a:pPr>
            <a:endParaRPr lang="en-US" sz="2000" dirty="0"/>
          </a:p>
          <a:p>
            <a:r>
              <a:rPr lang="en-US" sz="2000" dirty="0">
                <a:hlinkClick r:id="rId3">
                  <a:extLst>
                    <a:ext uri="{A12FA001-AC4F-418D-AE19-62706E023703}">
                      <ahyp:hlinkClr xmlns:ahyp="http://schemas.microsoft.com/office/drawing/2018/hyperlinkcolor" val="tx"/>
                    </a:ext>
                  </a:extLst>
                </a:hlinkClick>
              </a:rPr>
              <a:t>W10-2914.pdf (aclanthology.org)</a:t>
            </a:r>
            <a:endParaRPr lang="en-US" sz="2000" dirty="0"/>
          </a:p>
          <a:p>
            <a:endParaRPr lang="en-US" sz="2000" dirty="0"/>
          </a:p>
          <a:p>
            <a:r>
              <a:rPr lang="en-US" sz="2000" dirty="0">
                <a:hlinkClick r:id="rId4">
                  <a:extLst>
                    <a:ext uri="{A12FA001-AC4F-418D-AE19-62706E023703}">
                      <ahyp:hlinkClr xmlns:ahyp="http://schemas.microsoft.com/office/drawing/2018/hyperlinkcolor" val="tx"/>
                    </a:ext>
                  </a:extLst>
                </a:hlinkClick>
              </a:rPr>
              <a:t>Evolving with BERT: Introduction to </a:t>
            </a:r>
            <a:r>
              <a:rPr lang="en-US" sz="2000" dirty="0" err="1">
                <a:hlinkClick r:id="rId4">
                  <a:extLst>
                    <a:ext uri="{A12FA001-AC4F-418D-AE19-62706E023703}">
                      <ahyp:hlinkClr xmlns:ahyp="http://schemas.microsoft.com/office/drawing/2018/hyperlinkcolor" val="tx"/>
                    </a:ext>
                  </a:extLst>
                </a:hlinkClick>
              </a:rPr>
              <a:t>RoBERTa</a:t>
            </a:r>
            <a:r>
              <a:rPr lang="en-US" sz="2000" dirty="0">
                <a:hlinkClick r:id="rId4">
                  <a:extLst>
                    <a:ext uri="{A12FA001-AC4F-418D-AE19-62706E023703}">
                      <ahyp:hlinkClr xmlns:ahyp="http://schemas.microsoft.com/office/drawing/2018/hyperlinkcolor" val="tx"/>
                    </a:ext>
                  </a:extLst>
                </a:hlinkClick>
              </a:rPr>
              <a:t> | by Aastha Singh | Analytics Vidhya | Medium</a:t>
            </a:r>
            <a:endParaRPr lang="en-US" sz="2000" dirty="0"/>
          </a:p>
          <a:p>
            <a:endParaRPr lang="en-US" sz="2000" dirty="0"/>
          </a:p>
          <a:p>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A6D68D84-15BC-D210-DEE2-033DB12C4FF9}"/>
              </a:ext>
            </a:extLst>
          </p:cNvPr>
          <p:cNvPicPr>
            <a:picLocks noChangeAspect="1"/>
          </p:cNvPicPr>
          <p:nvPr/>
        </p:nvPicPr>
        <p:blipFill rotWithShape="1">
          <a:blip r:embed="rId5"/>
          <a:srcRect l="23256" r="17343" b="-2"/>
          <a:stretch/>
        </p:blipFill>
        <p:spPr>
          <a:xfrm>
            <a:off x="6096000" y="1"/>
            <a:ext cx="6102825" cy="6858000"/>
          </a:xfrm>
          <a:prstGeom prst="rect">
            <a:avLst/>
          </a:prstGeom>
        </p:spPr>
      </p:pic>
    </p:spTree>
    <p:extLst>
      <p:ext uri="{BB962C8B-B14F-4D97-AF65-F5344CB8AC3E}">
        <p14:creationId xmlns:p14="http://schemas.microsoft.com/office/powerpoint/2010/main" val="2383714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57985-593B-511D-7AF5-389485078B86}"/>
              </a:ext>
            </a:extLst>
          </p:cNvPr>
          <p:cNvSpPr>
            <a:spLocks noGrp="1"/>
          </p:cNvSpPr>
          <p:nvPr>
            <p:ph type="title"/>
          </p:nvPr>
        </p:nvSpPr>
        <p:spPr>
          <a:xfrm>
            <a:off x="804672" y="2875760"/>
            <a:ext cx="4805996" cy="1297115"/>
          </a:xfrm>
        </p:spPr>
        <p:txBody>
          <a:bodyPr vert="horz" lIns="91440" tIns="45720" rIns="91440" bIns="45720" rtlCol="0" anchor="t">
            <a:normAutofit/>
          </a:bodyPr>
          <a:lstStyle/>
          <a:p>
            <a:r>
              <a:rPr lang="en-US" sz="3600" kern="1200" dirty="0">
                <a:solidFill>
                  <a:schemeClr val="tx2"/>
                </a:solidFill>
                <a:latin typeface="+mj-lt"/>
                <a:ea typeface="+mj-ea"/>
                <a:cs typeface="+mj-cs"/>
              </a:rPr>
              <a:t>Questions</a:t>
            </a:r>
            <a:r>
              <a:rPr lang="en-US" sz="4000" kern="1200" dirty="0">
                <a:solidFill>
                  <a:schemeClr val="tx2"/>
                </a:solidFill>
                <a:latin typeface="+mj-lt"/>
                <a:ea typeface="+mj-ea"/>
                <a:cs typeface="+mj-cs"/>
              </a:rPr>
              <a:t>?</a:t>
            </a:r>
          </a:p>
        </p:txBody>
      </p:sp>
      <p:grpSp>
        <p:nvGrpSpPr>
          <p:cNvPr id="15" name="Group 14">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1" name="Freeform: Shape 20">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Graphic 7" descr="Question mark">
            <a:extLst>
              <a:ext uri="{FF2B5EF4-FFF2-40B4-BE49-F238E27FC236}">
                <a16:creationId xmlns:a16="http://schemas.microsoft.com/office/drawing/2014/main" id="{F673B889-5A23-500D-04C2-CF4CB55186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229413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807F0-D995-24C1-ECEF-B94D132340B7}"/>
              </a:ext>
            </a:extLst>
          </p:cNvPr>
          <p:cNvSpPr>
            <a:spLocks noGrp="1"/>
          </p:cNvSpPr>
          <p:nvPr>
            <p:ph type="title"/>
          </p:nvPr>
        </p:nvSpPr>
        <p:spPr>
          <a:xfrm>
            <a:off x="859263" y="2903056"/>
            <a:ext cx="4805996" cy="1297115"/>
          </a:xfrm>
        </p:spPr>
        <p:txBody>
          <a:bodyPr vert="horz" lIns="91440" tIns="45720" rIns="91440" bIns="45720" rtlCol="0" anchor="t">
            <a:normAutofit/>
          </a:bodyPr>
          <a:lstStyle/>
          <a:p>
            <a:r>
              <a:rPr lang="en-US" sz="3600" kern="1200" dirty="0">
                <a:solidFill>
                  <a:schemeClr val="tx2"/>
                </a:solidFill>
                <a:latin typeface="+mj-lt"/>
                <a:ea typeface="+mj-ea"/>
                <a:cs typeface="+mj-cs"/>
              </a:rPr>
              <a:t>Thank you</a:t>
            </a:r>
          </a:p>
        </p:txBody>
      </p:sp>
      <p:grpSp>
        <p:nvGrpSpPr>
          <p:cNvPr id="15" name="Group 14">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6" name="Freeform: Shape 15">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Graphic 7" descr="Smiling Face with No Fill">
            <a:extLst>
              <a:ext uri="{FF2B5EF4-FFF2-40B4-BE49-F238E27FC236}">
                <a16:creationId xmlns:a16="http://schemas.microsoft.com/office/drawing/2014/main" id="{342C0118-CE08-85B8-E0AA-F84FB0D6DE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265173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erson laughing in front of a poster&#10;&#10;Description automatically generated">
            <a:extLst>
              <a:ext uri="{FF2B5EF4-FFF2-40B4-BE49-F238E27FC236}">
                <a16:creationId xmlns:a16="http://schemas.microsoft.com/office/drawing/2014/main" id="{0C82D965-9641-7423-F1D2-B400E0B9B820}"/>
              </a:ext>
            </a:extLst>
          </p:cNvPr>
          <p:cNvPicPr>
            <a:picLocks noChangeAspect="1"/>
          </p:cNvPicPr>
          <p:nvPr/>
        </p:nvPicPr>
        <p:blipFill rotWithShape="1">
          <a:blip r:embed="rId2">
            <a:extLst>
              <a:ext uri="{28A0092B-C50C-407E-A947-70E740481C1C}">
                <a14:useLocalDpi xmlns:a14="http://schemas.microsoft.com/office/drawing/2010/main" val="0"/>
              </a:ext>
            </a:extLst>
          </a:blip>
          <a:srcRect l="4038" t="7560" r="4530" b="-2"/>
          <a:stretch/>
        </p:blipFill>
        <p:spPr>
          <a:xfrm rot="10800000" flipV="1">
            <a:off x="3523488" y="10"/>
            <a:ext cx="8668512" cy="6857990"/>
          </a:xfrm>
          <a:prstGeom prst="rect">
            <a:avLst/>
          </a:prstGeom>
        </p:spPr>
      </p:pic>
      <p:sp>
        <p:nvSpPr>
          <p:cNvPr id="32" name="Rectangle 3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ubtitle 9">
            <a:extLst>
              <a:ext uri="{FF2B5EF4-FFF2-40B4-BE49-F238E27FC236}">
                <a16:creationId xmlns:a16="http://schemas.microsoft.com/office/drawing/2014/main" id="{21177FD6-0F61-29A0-BF30-74D3712E25CE}"/>
              </a:ext>
            </a:extLst>
          </p:cNvPr>
          <p:cNvSpPr>
            <a:spLocks noGrp="1"/>
          </p:cNvSpPr>
          <p:nvPr>
            <p:ph type="subTitle" idx="1"/>
          </p:nvPr>
        </p:nvSpPr>
        <p:spPr>
          <a:xfrm>
            <a:off x="477981" y="1269243"/>
            <a:ext cx="3977640" cy="3063921"/>
          </a:xfrm>
        </p:spPr>
        <p:txBody>
          <a:bodyPr>
            <a:normAutofit lnSpcReduction="10000"/>
          </a:bodyPr>
          <a:lstStyle/>
          <a:p>
            <a:pPr algn="just"/>
            <a:r>
              <a:rPr lang="en-US" sz="1800" dirty="0"/>
              <a:t>Sarcasm is a form of verbal irony that is intended to mock or convey contempt. It's characterized by the use of tone, exaggerated expressions, or clear discrepancies between what is said and what is meant. Unlike straightforward statements, sarcasm often involves a contrast between literal and intended meaning, where the speaker says something but means another, often the opposite. This can be used for humor, criticism, or just playful teasing.</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AutoShape 2" descr="A Tribute to Matthew Perry: Rest in Peace - TokoPyramid">
            <a:extLst>
              <a:ext uri="{FF2B5EF4-FFF2-40B4-BE49-F238E27FC236}">
                <a16:creationId xmlns:a16="http://schemas.microsoft.com/office/drawing/2014/main" id="{E2873EBE-2D94-8611-54A5-4C4B4224C18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3822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DD6A61-A889-ABE0-5BC9-9C0C140C1DC3}"/>
              </a:ext>
            </a:extLst>
          </p:cNvPr>
          <p:cNvSpPr>
            <a:spLocks noGrp="1"/>
          </p:cNvSpPr>
          <p:nvPr>
            <p:ph type="title" idx="4294967295"/>
          </p:nvPr>
        </p:nvSpPr>
        <p:spPr>
          <a:xfrm>
            <a:off x="836676" y="863681"/>
            <a:ext cx="10515600" cy="1325563"/>
          </a:xfrm>
        </p:spPr>
        <p:txBody>
          <a:bodyPr vert="horz" lIns="91440" tIns="45720" rIns="91440" bIns="45720" rtlCol="0" anchor="ctr">
            <a:normAutofit/>
          </a:bodyPr>
          <a:lstStyle/>
          <a:p>
            <a:r>
              <a:rPr lang="en-US" sz="3600" kern="1200" dirty="0">
                <a:solidFill>
                  <a:schemeClr val="tx1"/>
                </a:solidFill>
                <a:latin typeface="+mj-lt"/>
                <a:ea typeface="+mj-ea"/>
                <a:cs typeface="+mj-cs"/>
              </a:rPr>
              <a:t>Problem Statement</a:t>
            </a:r>
          </a:p>
        </p:txBody>
      </p:sp>
      <p:sp>
        <p:nvSpPr>
          <p:cNvPr id="3" name="Content Placeholder 2">
            <a:extLst>
              <a:ext uri="{FF2B5EF4-FFF2-40B4-BE49-F238E27FC236}">
                <a16:creationId xmlns:a16="http://schemas.microsoft.com/office/drawing/2014/main" id="{2B6A0A0D-EB0F-0325-C4E3-E1CC1A64468D}"/>
              </a:ext>
            </a:extLst>
          </p:cNvPr>
          <p:cNvSpPr>
            <a:spLocks/>
          </p:cNvSpPr>
          <p:nvPr/>
        </p:nvSpPr>
        <p:spPr>
          <a:xfrm>
            <a:off x="836676" y="2325769"/>
            <a:ext cx="9934328" cy="1685716"/>
          </a:xfrm>
          <a:prstGeom prst="rect">
            <a:avLst/>
          </a:prstGeom>
        </p:spPr>
        <p:txBody>
          <a:bodyPr>
            <a:normAutofit/>
          </a:bodyPr>
          <a:lstStyle/>
          <a:p>
            <a:pPr defTabSz="859536">
              <a:spcAft>
                <a:spcPts val="600"/>
              </a:spcAft>
            </a:pPr>
            <a:r>
              <a:rPr lang="en-US" sz="2256" kern="1200" dirty="0">
                <a:solidFill>
                  <a:schemeClr val="tx1"/>
                </a:solidFill>
                <a:latin typeface="+mn-lt"/>
                <a:ea typeface="+mn-ea"/>
                <a:cs typeface="+mn-cs"/>
              </a:rPr>
              <a:t>In this digital communications era, There is lot of textual data that gets processed in the automated systems for sentimental analysis, content moderation, and customer feedback. These systems often ignore the inherent sarcasm present in the text data, which can lead to misinterpretations.</a:t>
            </a:r>
            <a:endParaRPr lang="en-US" sz="2400" dirty="0"/>
          </a:p>
        </p:txBody>
      </p:sp>
      <p:sp>
        <p:nvSpPr>
          <p:cNvPr id="6" name="Title 1">
            <a:extLst>
              <a:ext uri="{FF2B5EF4-FFF2-40B4-BE49-F238E27FC236}">
                <a16:creationId xmlns:a16="http://schemas.microsoft.com/office/drawing/2014/main" id="{36EC4F6B-6A21-437A-DAF6-F57D81137817}"/>
              </a:ext>
            </a:extLst>
          </p:cNvPr>
          <p:cNvSpPr txBox="1">
            <a:spLocks/>
          </p:cNvSpPr>
          <p:nvPr/>
        </p:nvSpPr>
        <p:spPr>
          <a:xfrm>
            <a:off x="861076" y="4057441"/>
            <a:ext cx="9909928" cy="932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59536">
              <a:spcAft>
                <a:spcPts val="600"/>
              </a:spcAft>
            </a:pPr>
            <a:r>
              <a:rPr lang="en-US" sz="3600" kern="1200" dirty="0">
                <a:solidFill>
                  <a:schemeClr val="tx1"/>
                </a:solidFill>
                <a:latin typeface="+mj-lt"/>
                <a:ea typeface="+mj-ea"/>
                <a:cs typeface="+mj-cs"/>
              </a:rPr>
              <a:t>Objective</a:t>
            </a:r>
            <a:endParaRPr lang="en-US" sz="4000" dirty="0"/>
          </a:p>
        </p:txBody>
      </p:sp>
      <p:sp>
        <p:nvSpPr>
          <p:cNvPr id="7" name="Content Placeholder 2">
            <a:extLst>
              <a:ext uri="{FF2B5EF4-FFF2-40B4-BE49-F238E27FC236}">
                <a16:creationId xmlns:a16="http://schemas.microsoft.com/office/drawing/2014/main" id="{18F24C96-C4C4-0FF7-ABD6-22CC0D88A91D}"/>
              </a:ext>
            </a:extLst>
          </p:cNvPr>
          <p:cNvSpPr txBox="1">
            <a:spLocks/>
          </p:cNvSpPr>
          <p:nvPr/>
        </p:nvSpPr>
        <p:spPr>
          <a:xfrm>
            <a:off x="836676" y="5035759"/>
            <a:ext cx="9934328" cy="1685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59536">
              <a:spcBef>
                <a:spcPts val="940"/>
              </a:spcBef>
              <a:buNone/>
            </a:pPr>
            <a:r>
              <a:rPr lang="en-US" sz="2256" kern="1200" dirty="0">
                <a:solidFill>
                  <a:schemeClr val="tx1"/>
                </a:solidFill>
                <a:latin typeface="+mn-lt"/>
                <a:ea typeface="+mn-ea"/>
                <a:cs typeface="+mn-cs"/>
              </a:rPr>
              <a:t>Main objective is to create an ML model that solve the above problem by detecting the inherent sarcasm present in the textual data.</a:t>
            </a:r>
            <a:endParaRPr lang="en-US" sz="2400" dirty="0"/>
          </a:p>
        </p:txBody>
      </p:sp>
    </p:spTree>
    <p:extLst>
      <p:ext uri="{BB962C8B-B14F-4D97-AF65-F5344CB8AC3E}">
        <p14:creationId xmlns:p14="http://schemas.microsoft.com/office/powerpoint/2010/main" val="392064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C6619-562F-AB29-A843-A8A1C95651AE}"/>
              </a:ext>
            </a:extLst>
          </p:cNvPr>
          <p:cNvSpPr>
            <a:spLocks noGrp="1"/>
          </p:cNvSpPr>
          <p:nvPr>
            <p:ph type="title"/>
          </p:nvPr>
        </p:nvSpPr>
        <p:spPr>
          <a:xfrm>
            <a:off x="838200" y="365125"/>
            <a:ext cx="5558489" cy="1325563"/>
          </a:xfrm>
        </p:spPr>
        <p:txBody>
          <a:bodyPr>
            <a:normAutofit/>
          </a:bodyPr>
          <a:lstStyle/>
          <a:p>
            <a:r>
              <a:rPr lang="en-US" sz="3600" b="1" dirty="0"/>
              <a:t>Literature Review</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9DE83FE-FE21-B8DC-20BA-550F3796BECB}"/>
              </a:ext>
            </a:extLst>
          </p:cNvPr>
          <p:cNvSpPr>
            <a:spLocks noGrp="1"/>
          </p:cNvSpPr>
          <p:nvPr>
            <p:ph idx="1"/>
          </p:nvPr>
        </p:nvSpPr>
        <p:spPr>
          <a:xfrm>
            <a:off x="467362" y="1825625"/>
            <a:ext cx="5929328" cy="4351338"/>
          </a:xfrm>
        </p:spPr>
        <p:txBody>
          <a:bodyPr>
            <a:noAutofit/>
          </a:bodyPr>
          <a:lstStyle/>
          <a:p>
            <a:pPr marL="0" indent="0">
              <a:buNone/>
            </a:pPr>
            <a:r>
              <a:rPr lang="en-US" sz="1600" b="1" dirty="0"/>
              <a:t>Early Approaches</a:t>
            </a:r>
          </a:p>
          <a:p>
            <a:pPr>
              <a:buFont typeface="Arial" panose="020B0604020202020204" pitchFamily="34" charset="0"/>
              <a:buChar char="•"/>
            </a:pPr>
            <a:r>
              <a:rPr lang="en-US" sz="1600" b="1" dirty="0"/>
              <a:t>Rule-based Techniques:</a:t>
            </a:r>
            <a:r>
              <a:rPr lang="en-US" sz="1600" dirty="0"/>
              <a:t> Initial methods relied on manually crafted rules to identify sarcasm based on linguistic cues such as hyperbole, punctuation, and sentiment contradictions.</a:t>
            </a:r>
          </a:p>
          <a:p>
            <a:pPr>
              <a:buFont typeface="Arial" panose="020B0604020202020204" pitchFamily="34" charset="0"/>
              <a:buChar char="•"/>
            </a:pPr>
            <a:r>
              <a:rPr lang="en-US" sz="1600" b="1" dirty="0"/>
              <a:t>Examples:</a:t>
            </a:r>
            <a:r>
              <a:rPr lang="en-US" sz="1600" dirty="0"/>
              <a:t> </a:t>
            </a:r>
            <a:r>
              <a:rPr lang="en-US" sz="1600" dirty="0" err="1"/>
              <a:t>Tepperman</a:t>
            </a:r>
            <a:r>
              <a:rPr lang="en-US" sz="1600" dirty="0"/>
              <a:t> et al. (2006) employed prosodic features from speech for sarcasm detection, demonstrating the complexity of detecting sarcasm without contextual cues.</a:t>
            </a:r>
          </a:p>
          <a:p>
            <a:pPr marL="0" indent="0">
              <a:buNone/>
            </a:pPr>
            <a:r>
              <a:rPr lang="en-US" sz="1600" dirty="0">
                <a:hlinkClick r:id="rId2">
                  <a:extLst>
                    <a:ext uri="{A12FA001-AC4F-418D-AE19-62706E023703}">
                      <ahyp:hlinkClr xmlns:ahyp="http://schemas.microsoft.com/office/drawing/2018/hyperlinkcolor" val="tx"/>
                    </a:ext>
                  </a:extLst>
                </a:hlinkClick>
              </a:rPr>
              <a:t>(Teppermanetal06.pdf (columbia.edu)</a:t>
            </a:r>
            <a:endParaRPr lang="en-US" sz="1600" dirty="0"/>
          </a:p>
          <a:p>
            <a:pPr marL="0" indent="0">
              <a:buNone/>
            </a:pPr>
            <a:endParaRPr lang="en-US" sz="1600" dirty="0"/>
          </a:p>
          <a:p>
            <a:pPr marL="0" indent="0">
              <a:buNone/>
            </a:pPr>
            <a:r>
              <a:rPr lang="en-US" sz="1600" b="1" dirty="0"/>
              <a:t>Machine Learning Approaches</a:t>
            </a:r>
          </a:p>
          <a:p>
            <a:r>
              <a:rPr lang="en-US" sz="1600" b="1" dirty="0"/>
              <a:t>Feature-based Models: </a:t>
            </a:r>
            <a:r>
              <a:rPr lang="en-US" sz="1600" dirty="0"/>
              <a:t>Researchers experimented with various linguistic features (lexical, syntactic, semantic) using traditional classifiers like SVMs and logistic regression.</a:t>
            </a:r>
          </a:p>
          <a:p>
            <a:r>
              <a:rPr lang="en-US" sz="1600" b="1" dirty="0"/>
              <a:t>Significant Study: Davidov et al.</a:t>
            </a:r>
            <a:r>
              <a:rPr lang="en-US" sz="1600" dirty="0"/>
              <a:t> (2010) used a combination of n-grams, emoticons, and punctuation as features to train SVMs, achieving promising results on Twitter datasets.</a:t>
            </a:r>
          </a:p>
          <a:p>
            <a:pPr marL="0" indent="0">
              <a:buNone/>
            </a:pPr>
            <a:r>
              <a:rPr lang="en-US" sz="1600" dirty="0">
                <a:hlinkClick r:id="rId3">
                  <a:extLst>
                    <a:ext uri="{A12FA001-AC4F-418D-AE19-62706E023703}">
                      <ahyp:hlinkClr xmlns:ahyp="http://schemas.microsoft.com/office/drawing/2018/hyperlinkcolor" val="tx"/>
                    </a:ext>
                  </a:extLst>
                </a:hlinkClick>
              </a:rPr>
              <a:t>W10-2914.pdf (aclanthology.org)</a:t>
            </a:r>
            <a:endParaRPr lang="en-US" sz="1600"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3" name="Straight Connector 22">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740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Freeform: Shape 44">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Freeform: Shape 4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A30EE5-C7D2-1FEE-51F7-E5AEE8875FA7}"/>
              </a:ext>
            </a:extLst>
          </p:cNvPr>
          <p:cNvSpPr>
            <a:spLocks noGrp="1"/>
          </p:cNvSpPr>
          <p:nvPr>
            <p:ph type="title"/>
          </p:nvPr>
        </p:nvSpPr>
        <p:spPr>
          <a:xfrm>
            <a:off x="621792" y="1161288"/>
            <a:ext cx="3602736" cy="4526280"/>
          </a:xfrm>
        </p:spPr>
        <p:txBody>
          <a:bodyPr>
            <a:normAutofit/>
          </a:bodyPr>
          <a:lstStyle/>
          <a:p>
            <a:r>
              <a:rPr lang="en-US" sz="3600" b="1" dirty="0"/>
              <a:t>Dataset Information:</a:t>
            </a:r>
          </a:p>
        </p:txBody>
      </p:sp>
      <p:sp>
        <p:nvSpPr>
          <p:cNvPr id="44" name="Rectangle 4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5414ED3C-D07E-5F47-6403-3FD0DB6B0CBC}"/>
              </a:ext>
            </a:extLst>
          </p:cNvPr>
          <p:cNvSpPr>
            <a:spLocks noGrp="1"/>
          </p:cNvSpPr>
          <p:nvPr>
            <p:ph idx="1"/>
          </p:nvPr>
        </p:nvSpPr>
        <p:spPr>
          <a:xfrm>
            <a:off x="5008729" y="689211"/>
            <a:ext cx="6823880" cy="5663821"/>
          </a:xfrm>
        </p:spPr>
        <p:txBody>
          <a:bodyPr anchor="ctr">
            <a:normAutofit lnSpcReduction="10000"/>
          </a:bodyPr>
          <a:lstStyle/>
          <a:p>
            <a:pPr marL="0" marR="0" lvl="0" indent="0"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effectLst/>
                <a:latin typeface="Arial" panose="020B0604020202020204" pitchFamily="34" charset="0"/>
              </a:rPr>
              <a:t>Source:</a:t>
            </a:r>
            <a:r>
              <a:rPr kumimoji="0" lang="en-US" altLang="en-US" sz="1200" b="0" i="0" u="none" strike="noStrike" cap="none" normalizeH="0" baseline="0" dirty="0">
                <a:ln>
                  <a:noFill/>
                </a:ln>
                <a:effectLst/>
                <a:latin typeface="Arial" panose="020B0604020202020204" pitchFamily="34" charset="0"/>
              </a:rPr>
              <a:t> Kaggle</a:t>
            </a:r>
            <a:r>
              <a:rPr lang="en-US" altLang="en-US" sz="1200" dirty="0">
                <a:latin typeface="Arial" panose="020B0604020202020204" pitchFamily="34" charset="0"/>
              </a:rPr>
              <a:t>(</a:t>
            </a:r>
            <a:r>
              <a:rPr lang="en-US" sz="1200" dirty="0">
                <a:latin typeface="Arial" panose="020B0604020202020204" pitchFamily="34" charset="0"/>
                <a:hlinkClick r:id="rId2">
                  <a:extLst>
                    <a:ext uri="{A12FA001-AC4F-418D-AE19-62706E023703}">
                      <ahyp:hlinkClr xmlns:ahyp="http://schemas.microsoft.com/office/drawing/2018/hyperlinkcolor" val="tx"/>
                    </a:ext>
                  </a:extLst>
                </a:hlinkClick>
              </a:rPr>
              <a:t>Tweets with Sarcasm and Irony (kaggle.com)</a:t>
            </a:r>
            <a:endParaRPr lang="en-US" sz="1200"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lang="en-US" sz="1200"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lang="en-US" altLang="en-US" sz="1200" dirty="0">
                <a:latin typeface="Arial" panose="020B0604020202020204" pitchFamily="34" charset="0"/>
              </a:rPr>
              <a:t>Team </a:t>
            </a:r>
            <a:r>
              <a:rPr lang="en-US" altLang="en-US" sz="1200" dirty="0" err="1">
                <a:latin typeface="Arial" panose="020B0604020202020204" pitchFamily="34" charset="0"/>
              </a:rPr>
              <a:t>Github</a:t>
            </a:r>
            <a:r>
              <a:rPr lang="en-US" altLang="en-US" sz="1200" dirty="0">
                <a:latin typeface="Arial" panose="020B0604020202020204" pitchFamily="34" charset="0"/>
              </a:rPr>
              <a:t> link: </a:t>
            </a:r>
            <a:r>
              <a:rPr lang="en-US" sz="1200" dirty="0" err="1">
                <a:latin typeface="Arial" panose="020B0604020202020204" pitchFamily="34" charset="0"/>
                <a:hlinkClick r:id="rId3">
                  <a:extLst>
                    <a:ext uri="{A12FA001-AC4F-418D-AE19-62706E023703}">
                      <ahyp:hlinkClr xmlns:ahyp="http://schemas.microsoft.com/office/drawing/2018/hyperlinkcolor" val="tx"/>
                    </a:ext>
                  </a:extLst>
                </a:hlinkClick>
              </a:rPr>
              <a:t>SarcasticDataset_TeamD</a:t>
            </a:r>
            <a:endParaRPr lang="en-US" sz="1200"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lang="en-US" sz="1200"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effectLst/>
                <a:latin typeface="Arial" panose="020B0604020202020204" pitchFamily="34" charset="0"/>
              </a:rPr>
              <a:t>Content:</a:t>
            </a:r>
            <a:r>
              <a:rPr kumimoji="0" lang="en-US" altLang="en-US" sz="1200" b="0" i="0" u="none" strike="noStrike" cap="none" normalizeH="0" baseline="0" dirty="0">
                <a:ln>
                  <a:noFill/>
                </a:ln>
                <a:effectLst/>
                <a:latin typeface="Arial" panose="020B0604020202020204" pitchFamily="34" charset="0"/>
              </a:rPr>
              <a:t> The dataset comprises two sets of tweets intended for training and testing a machine learning model for sarcasm detection. Each tweet is categorized, allowing models to learn and predict sarcastic versus non-sarcastic content.</a:t>
            </a:r>
          </a:p>
          <a:p>
            <a:pPr marL="0" marR="0" lvl="0" indent="0"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effectLst/>
                <a:latin typeface="Arial" panose="020B0604020202020204" pitchFamily="34" charset="0"/>
              </a:rPr>
              <a:t>Volume and Structure:</a:t>
            </a:r>
            <a:endParaRPr kumimoji="0" lang="en-US" altLang="en-US"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200" b="1" i="0" u="none" strike="noStrike" cap="none" normalizeH="0" baseline="0" dirty="0">
                <a:ln>
                  <a:noFill/>
                </a:ln>
                <a:effectLst/>
                <a:latin typeface="Arial" panose="020B0604020202020204" pitchFamily="34" charset="0"/>
              </a:rPr>
              <a:t>Training Dataset:</a:t>
            </a:r>
            <a:r>
              <a:rPr kumimoji="0" lang="en-US" altLang="en-US" sz="1200" b="0" i="0" u="none" strike="noStrike" cap="none" normalizeH="0" baseline="0" dirty="0">
                <a:ln>
                  <a:noFill/>
                </a:ln>
                <a:effectLst/>
                <a:latin typeface="Arial" panose="020B0604020202020204" pitchFamily="34" charset="0"/>
              </a:rPr>
              <a:t> Contains 81,408 entries.</a:t>
            </a:r>
          </a:p>
          <a:p>
            <a:pPr marL="457200" marR="0" lvl="1" indent="0" defTabSz="914400" rtl="0" eaLnBrk="0" fontAlgn="base" latinLnBrk="0" hangingPunct="0">
              <a:spcBef>
                <a:spcPct val="0"/>
              </a:spcBef>
              <a:spcAft>
                <a:spcPts val="600"/>
              </a:spcAft>
              <a:buClrTx/>
              <a:buSzTx/>
              <a:buFontTx/>
              <a:buChar char="•"/>
              <a:tabLst/>
            </a:pPr>
            <a:r>
              <a:rPr kumimoji="0" lang="en-US" altLang="en-US" sz="1200" b="1" i="0" u="none" strike="noStrike" cap="none" normalizeH="0" baseline="0" dirty="0">
                <a:ln>
                  <a:noFill/>
                </a:ln>
                <a:effectLst/>
                <a:latin typeface="Arial" panose="020B0604020202020204" pitchFamily="34" charset="0"/>
              </a:rPr>
              <a:t>Columns:</a:t>
            </a:r>
            <a:endParaRPr kumimoji="0" lang="en-US" altLang="en-US" sz="1200" b="0" i="0" u="none" strike="noStrike" cap="none" normalizeH="0" baseline="0" dirty="0">
              <a:ln>
                <a:noFill/>
              </a:ln>
              <a:effectLst/>
              <a:latin typeface="Arial" panose="020B0604020202020204" pitchFamily="34" charset="0"/>
            </a:endParaRPr>
          </a:p>
          <a:p>
            <a:pPr marL="914400" marR="0" lvl="2"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Unicode MS"/>
              </a:rPr>
              <a:t>tweets</a:t>
            </a:r>
            <a:r>
              <a:rPr kumimoji="0" lang="en-US" altLang="en-US" sz="1200" b="0" i="0" u="none" strike="noStrike" cap="none" normalizeH="0" baseline="0" dirty="0">
                <a:ln>
                  <a:noFill/>
                </a:ln>
                <a:effectLst/>
              </a:rPr>
              <a:t>: Text of the tweet.</a:t>
            </a:r>
          </a:p>
          <a:p>
            <a:pPr marL="914400" marR="0" lvl="2" indent="0" defTabSz="914400" rtl="0" eaLnBrk="0" fontAlgn="base" latinLnBrk="0" hangingPunct="0">
              <a:spcBef>
                <a:spcPct val="0"/>
              </a:spcBef>
              <a:spcAft>
                <a:spcPts val="600"/>
              </a:spcAft>
              <a:buClrTx/>
              <a:buSzTx/>
              <a:buNone/>
              <a:tabLst/>
            </a:pPr>
            <a:endParaRPr kumimoji="0" lang="en-US" altLang="en-US" sz="1200" b="0" i="0" u="none" strike="noStrike" cap="none" normalizeH="0" baseline="0" dirty="0">
              <a:ln>
                <a:noFill/>
              </a:ln>
              <a:effectLst/>
              <a:latin typeface="Arial" panose="020B0604020202020204" pitchFamily="34" charset="0"/>
            </a:endParaRPr>
          </a:p>
          <a:p>
            <a:pPr marL="914400" marR="0" lvl="2"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Unicode MS"/>
              </a:rPr>
              <a:t>class</a:t>
            </a:r>
            <a:r>
              <a:rPr kumimoji="0" lang="en-US" altLang="en-US" sz="1200" b="0" i="0" u="none" strike="noStrike" cap="none" normalizeH="0" baseline="0" dirty="0">
                <a:ln>
                  <a:noFill/>
                </a:ln>
                <a:effectLst/>
              </a:rPr>
              <a:t>: Categorization of the tweet </a:t>
            </a:r>
          </a:p>
          <a:p>
            <a:pPr marL="914400" marR="0" lvl="2" indent="0" defTabSz="914400" rtl="0" eaLnBrk="0" fontAlgn="base" latinLnBrk="0" hangingPunct="0">
              <a:spcBef>
                <a:spcPct val="0"/>
              </a:spcBef>
              <a:spcAft>
                <a:spcPts val="600"/>
              </a:spcAft>
              <a:buClrTx/>
              <a:buSzTx/>
              <a:buFontTx/>
              <a:buChar char="•"/>
              <a:tabLst/>
            </a:pPr>
            <a:r>
              <a:rPr lang="en-US" sz="1200" b="0" i="0" dirty="0">
                <a:effectLst/>
                <a:highlight>
                  <a:srgbClr val="FFFFFF"/>
                </a:highlight>
                <a:latin typeface="inherit"/>
              </a:rPr>
              <a:t>Irony</a:t>
            </a:r>
          </a:p>
          <a:p>
            <a:pPr marL="914400" marR="0" lvl="2" indent="0" defTabSz="914400" rtl="0" eaLnBrk="0" fontAlgn="base" latinLnBrk="0" hangingPunct="0">
              <a:spcBef>
                <a:spcPct val="0"/>
              </a:spcBef>
              <a:spcAft>
                <a:spcPts val="600"/>
              </a:spcAft>
              <a:buClrTx/>
              <a:buSzTx/>
              <a:buFontTx/>
              <a:buChar char="•"/>
              <a:tabLst/>
            </a:pPr>
            <a:r>
              <a:rPr lang="en-US" sz="1200" b="0" i="0" dirty="0">
                <a:effectLst/>
                <a:highlight>
                  <a:srgbClr val="FFFFFF"/>
                </a:highlight>
                <a:latin typeface="inherit"/>
              </a:rPr>
              <a:t>Sarcasm</a:t>
            </a:r>
            <a:endParaRPr lang="en-US" sz="1200" dirty="0">
              <a:highlight>
                <a:srgbClr val="FFFFFF"/>
              </a:highlight>
              <a:latin typeface="inherit"/>
            </a:endParaRPr>
          </a:p>
          <a:p>
            <a:pPr marL="914400" marR="0" lvl="2" indent="0" defTabSz="914400" rtl="0" eaLnBrk="0" fontAlgn="base" latinLnBrk="0" hangingPunct="0">
              <a:spcBef>
                <a:spcPct val="0"/>
              </a:spcBef>
              <a:spcAft>
                <a:spcPts val="600"/>
              </a:spcAft>
              <a:buClrTx/>
              <a:buSzTx/>
              <a:buFontTx/>
              <a:buChar char="•"/>
              <a:tabLst/>
            </a:pPr>
            <a:r>
              <a:rPr lang="en-US" sz="1200" b="0" i="0" dirty="0">
                <a:effectLst/>
                <a:highlight>
                  <a:srgbClr val="FFFFFF"/>
                </a:highlight>
                <a:latin typeface="inherit"/>
              </a:rPr>
              <a:t>Regular</a:t>
            </a:r>
            <a:endParaRPr lang="en-US" sz="1200" dirty="0">
              <a:highlight>
                <a:srgbClr val="FFFFFF"/>
              </a:highlight>
              <a:latin typeface="inherit"/>
            </a:endParaRPr>
          </a:p>
          <a:p>
            <a:pPr marL="914400" marR="0" lvl="2" indent="0" defTabSz="914400" rtl="0" eaLnBrk="0" fontAlgn="base" latinLnBrk="0" hangingPunct="0">
              <a:spcBef>
                <a:spcPct val="0"/>
              </a:spcBef>
              <a:spcAft>
                <a:spcPts val="600"/>
              </a:spcAft>
              <a:buClrTx/>
              <a:buSzTx/>
              <a:buFontTx/>
              <a:buChar char="•"/>
              <a:tabLst/>
            </a:pPr>
            <a:r>
              <a:rPr lang="en-US" sz="1200" b="0" i="0" dirty="0">
                <a:effectLst/>
                <a:highlight>
                  <a:srgbClr val="FFFFFF"/>
                </a:highlight>
                <a:latin typeface="inherit"/>
              </a:rPr>
              <a:t>Figurative (both irony and sarcasm)</a:t>
            </a:r>
          </a:p>
          <a:p>
            <a:pPr marL="914400" marR="0" lvl="2" indent="0" defTabSz="914400" rtl="0" eaLnBrk="0" fontAlgn="base" latinLnBrk="0" hangingPunct="0">
              <a:spcBef>
                <a:spcPct val="0"/>
              </a:spcBef>
              <a:spcAft>
                <a:spcPts val="600"/>
              </a:spcAft>
              <a:buClrTx/>
              <a:buSzTx/>
              <a:buNone/>
              <a:tabLst/>
            </a:pPr>
            <a:endParaRPr kumimoji="0" lang="en-US" altLang="en-US"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200" b="1" i="0" u="none" strike="noStrike" cap="none" normalizeH="0" baseline="0" dirty="0">
                <a:ln>
                  <a:noFill/>
                </a:ln>
                <a:effectLst/>
                <a:latin typeface="Arial" panose="020B0604020202020204" pitchFamily="34" charset="0"/>
              </a:rPr>
              <a:t>Testing Dataset:</a:t>
            </a:r>
            <a:r>
              <a:rPr kumimoji="0" lang="en-US" altLang="en-US" sz="1200" b="0" i="0" u="none" strike="noStrike" cap="none" normalizeH="0" baseline="0" dirty="0">
                <a:ln>
                  <a:noFill/>
                </a:ln>
                <a:effectLst/>
                <a:latin typeface="Arial" panose="020B0604020202020204" pitchFamily="34" charset="0"/>
              </a:rPr>
              <a:t> Contains 8,128 entries with a small number of missing values.</a:t>
            </a:r>
          </a:p>
          <a:p>
            <a:pPr marL="457200" marR="0" lvl="1" indent="0" defTabSz="914400" rtl="0" eaLnBrk="0" fontAlgn="base" latinLnBrk="0" hangingPunct="0">
              <a:spcBef>
                <a:spcPct val="0"/>
              </a:spcBef>
              <a:spcAft>
                <a:spcPts val="600"/>
              </a:spcAft>
              <a:buClrTx/>
              <a:buSzTx/>
              <a:buFontTx/>
              <a:buChar char="•"/>
              <a:tabLst/>
            </a:pPr>
            <a:r>
              <a:rPr kumimoji="0" lang="en-US" altLang="en-US" sz="1200" b="1" i="0" u="none" strike="noStrike" cap="none" normalizeH="0" baseline="0" dirty="0">
                <a:ln>
                  <a:noFill/>
                </a:ln>
                <a:effectLst/>
                <a:latin typeface="Arial" panose="020B0604020202020204" pitchFamily="34" charset="0"/>
              </a:rPr>
              <a:t>Columns:</a:t>
            </a:r>
            <a:endParaRPr kumimoji="0" lang="en-US" altLang="en-US" sz="1200" b="0" i="0" u="none" strike="noStrike" cap="none" normalizeH="0" baseline="0" dirty="0">
              <a:ln>
                <a:noFill/>
              </a:ln>
              <a:effectLst/>
              <a:latin typeface="Arial" panose="020B0604020202020204" pitchFamily="34" charset="0"/>
            </a:endParaRPr>
          </a:p>
          <a:p>
            <a:pPr marL="914400" marR="0" lvl="2"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Unicode MS"/>
              </a:rPr>
              <a:t>tweets</a:t>
            </a:r>
            <a:r>
              <a:rPr kumimoji="0" lang="en-US" altLang="en-US" sz="1200" b="0" i="0" u="none" strike="noStrike" cap="none" normalizeH="0" baseline="0" dirty="0">
                <a:ln>
                  <a:noFill/>
                </a:ln>
                <a:effectLst/>
              </a:rPr>
              <a:t>: Text of the tweet.</a:t>
            </a:r>
            <a:endParaRPr kumimoji="0" lang="en-US" altLang="en-US" sz="1200" b="0" i="0" u="none" strike="noStrike" cap="none" normalizeH="0" baseline="0" dirty="0">
              <a:ln>
                <a:noFill/>
              </a:ln>
              <a:effectLst/>
              <a:latin typeface="Arial" panose="020B0604020202020204" pitchFamily="34" charset="0"/>
            </a:endParaRPr>
          </a:p>
          <a:p>
            <a:pPr marL="914400" marR="0" lvl="2"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Unicode MS"/>
              </a:rPr>
              <a:t>class</a:t>
            </a:r>
            <a:r>
              <a:rPr kumimoji="0" lang="en-US" altLang="en-US" sz="1200" b="0" i="0" u="none" strike="noStrike" cap="none" normalizeH="0" baseline="0" dirty="0">
                <a:ln>
                  <a:noFill/>
                </a:ln>
                <a:effectLst/>
              </a:rPr>
              <a:t>: Categorization of the tweet.</a:t>
            </a:r>
            <a:endParaRPr kumimoji="0" lang="en-US" altLang="en-US"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effectLst/>
                <a:latin typeface="Arial" panose="020B0604020202020204" pitchFamily="34" charset="0"/>
              </a:rPr>
              <a:t>Usage:</a:t>
            </a:r>
            <a:r>
              <a:rPr kumimoji="0" lang="en-US" altLang="en-US" sz="1200" b="0" i="0" u="none" strike="noStrike" cap="none" normalizeH="0" baseline="0" dirty="0">
                <a:ln>
                  <a:noFill/>
                </a:ln>
                <a:effectLst/>
                <a:latin typeface="Arial" panose="020B0604020202020204" pitchFamily="34" charset="0"/>
              </a:rPr>
              <a:t> This dataset is used to train and validate models that can automatically detect sarcasm in textual content, which is a common challenge in the field of Natural Language Processing (NLP). The ability to accurately detect sarcasm can enhance the performance of systems involved in sentiment analysis, social media monitoring, and interactive assistants.</a:t>
            </a:r>
          </a:p>
        </p:txBody>
      </p:sp>
    </p:spTree>
    <p:extLst>
      <p:ext uri="{BB962C8B-B14F-4D97-AF65-F5344CB8AC3E}">
        <p14:creationId xmlns:p14="http://schemas.microsoft.com/office/powerpoint/2010/main" val="849404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990B45-99C3-4831-93D0-B3277AC8808C}"/>
              </a:ext>
            </a:extLst>
          </p:cNvPr>
          <p:cNvPicPr>
            <a:picLocks noGrp="1" noChangeAspect="1"/>
          </p:cNvPicPr>
          <p:nvPr>
            <p:ph idx="1"/>
          </p:nvPr>
        </p:nvPicPr>
        <p:blipFill>
          <a:blip r:embed="rId2"/>
          <a:stretch>
            <a:fillRect/>
          </a:stretch>
        </p:blipFill>
        <p:spPr>
          <a:xfrm>
            <a:off x="-33278" y="0"/>
            <a:ext cx="12275320" cy="6999852"/>
          </a:xfrm>
        </p:spPr>
      </p:pic>
    </p:spTree>
    <p:extLst>
      <p:ext uri="{BB962C8B-B14F-4D97-AF65-F5344CB8AC3E}">
        <p14:creationId xmlns:p14="http://schemas.microsoft.com/office/powerpoint/2010/main" val="368490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CBBC45-E4C7-234A-7F40-BD42E3E2B111}"/>
              </a:ext>
            </a:extLst>
          </p:cNvPr>
          <p:cNvSpPr>
            <a:spLocks noGrp="1"/>
          </p:cNvSpPr>
          <p:nvPr>
            <p:ph type="title"/>
          </p:nvPr>
        </p:nvSpPr>
        <p:spPr>
          <a:xfrm>
            <a:off x="621792" y="1161288"/>
            <a:ext cx="3602736" cy="4526280"/>
          </a:xfrm>
        </p:spPr>
        <p:txBody>
          <a:bodyPr>
            <a:normAutofit/>
          </a:bodyPr>
          <a:lstStyle/>
          <a:p>
            <a:r>
              <a:rPr lang="en-US" sz="3600" b="1" dirty="0"/>
              <a:t>Preprocessing</a:t>
            </a:r>
          </a:p>
        </p:txBody>
      </p:sp>
      <p:sp>
        <p:nvSpPr>
          <p:cNvPr id="31" name="Rectangle 3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1">
            <a:extLst>
              <a:ext uri="{FF2B5EF4-FFF2-40B4-BE49-F238E27FC236}">
                <a16:creationId xmlns:a16="http://schemas.microsoft.com/office/drawing/2014/main" id="{826F5D2D-CA61-52D8-6893-B1278FFF77C9}"/>
              </a:ext>
            </a:extLst>
          </p:cNvPr>
          <p:cNvSpPr>
            <a:spLocks noGrp="1" noChangeArrowheads="1"/>
          </p:cNvSpPr>
          <p:nvPr>
            <p:ph idx="1"/>
          </p:nvPr>
        </p:nvSpPr>
        <p:spPr bwMode="auto">
          <a:xfrm>
            <a:off x="5434149" y="932688"/>
            <a:ext cx="5916603" cy="499262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700" b="1" i="0" u="none" strike="noStrike" cap="none" normalizeH="0" baseline="0">
                <a:ln>
                  <a:noFill/>
                </a:ln>
                <a:effectLst/>
                <a:latin typeface="Arial" panose="020B0604020202020204" pitchFamily="34" charset="0"/>
              </a:rPr>
              <a:t>Data Cleaning Steps</a:t>
            </a:r>
            <a:r>
              <a:rPr kumimoji="0" lang="en-US" altLang="en-US" sz="17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None/>
              <a:tabLst/>
            </a:pPr>
            <a:endParaRPr kumimoji="0" lang="en-US" altLang="en-US" sz="17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Noise Removal – #Hashtags</a:t>
            </a: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Handling Missing Values: </a:t>
            </a: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Normalizing Text: </a:t>
            </a: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Expanding Contractions</a:t>
            </a:r>
          </a:p>
          <a:p>
            <a:pPr marL="0" marR="0" lvl="0" indent="0" defTabSz="914400" rtl="0" eaLnBrk="0" fontAlgn="base" latinLnBrk="0" hangingPunct="0">
              <a:spcBef>
                <a:spcPct val="0"/>
              </a:spcBef>
              <a:spcAft>
                <a:spcPts val="600"/>
              </a:spcAft>
              <a:buClrTx/>
              <a:buSzTx/>
              <a:buNone/>
              <a:tabLst/>
            </a:pPr>
            <a:endParaRPr kumimoji="0" lang="en-US" altLang="en-US" sz="1700"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700" b="1" i="0" u="none" strike="noStrike" cap="none" normalizeH="0" baseline="0">
                <a:ln>
                  <a:noFill/>
                </a:ln>
                <a:effectLst/>
                <a:latin typeface="Arial" panose="020B0604020202020204" pitchFamily="34" charset="0"/>
              </a:rPr>
              <a:t>Data Preprocessing Steps</a:t>
            </a:r>
            <a:r>
              <a:rPr kumimoji="0" lang="en-US" altLang="en-US" sz="17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Tokenization </a:t>
            </a: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Removing Stop Words</a:t>
            </a: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Stemming</a:t>
            </a:r>
          </a:p>
          <a:p>
            <a:pPr marL="0" marR="0" lvl="0" indent="0" defTabSz="914400" rtl="0" eaLnBrk="0" fontAlgn="base" latinLnBrk="0" hangingPunct="0">
              <a:spcBef>
                <a:spcPct val="0"/>
              </a:spcBef>
              <a:spcAft>
                <a:spcPts val="600"/>
              </a:spcAft>
              <a:buClrTx/>
              <a:buSzTx/>
              <a:buNone/>
              <a:tabLst/>
            </a:pPr>
            <a:endParaRPr lang="en-US" altLang="en-US" sz="170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lang="en-US" altLang="en-US" sz="1700" b="1">
                <a:latin typeface="Arial" panose="020B0604020202020204" pitchFamily="34" charset="0"/>
              </a:rPr>
              <a:t>Feature Engineering: </a:t>
            </a: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Text length</a:t>
            </a:r>
          </a:p>
          <a:p>
            <a:pPr marL="0" marR="0" lvl="0" indent="0" defTabSz="914400" rtl="0" eaLnBrk="0" fontAlgn="base" latinLnBrk="0" hangingPunct="0">
              <a:spcBef>
                <a:spcPct val="0"/>
              </a:spcBef>
              <a:spcAft>
                <a:spcPts val="600"/>
              </a:spcAft>
              <a:buClrTx/>
              <a:buSzTx/>
              <a:buNone/>
              <a:tabLst/>
            </a:pPr>
            <a:r>
              <a:rPr lang="en-US" altLang="en-US" sz="1700">
                <a:latin typeface="Arial" panose="020B0604020202020204" pitchFamily="34" charset="0"/>
              </a:rPr>
              <a:t>Word count</a:t>
            </a:r>
            <a:r>
              <a:rPr kumimoji="0" lang="en-US" altLang="en-US" sz="1700" i="0" u="none" strike="noStrike" cap="none" normalizeH="0" baseline="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None/>
              <a:tabLst/>
            </a:pPr>
            <a:endParaRPr kumimoji="0" lang="en-US" altLang="en-US" sz="170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endParaRPr kumimoji="0" lang="en-US" altLang="en-US" sz="170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368790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CF5FAC-33C7-4FB2-8DF4-A0CFCE854771}"/>
              </a:ext>
            </a:extLst>
          </p:cNvPr>
          <p:cNvSpPr>
            <a:spLocks noGrp="1"/>
          </p:cNvSpPr>
          <p:nvPr>
            <p:ph type="ctrTitle"/>
          </p:nvPr>
        </p:nvSpPr>
        <p:spPr>
          <a:xfrm>
            <a:off x="2103121" y="310343"/>
            <a:ext cx="7985759" cy="868823"/>
          </a:xfrm>
        </p:spPr>
        <p:txBody>
          <a:bodyPr vert="horz" lIns="91440" tIns="45720" rIns="91440" bIns="45720" rtlCol="0" anchor="ctr">
            <a:normAutofit/>
          </a:bodyPr>
          <a:lstStyle/>
          <a:p>
            <a:r>
              <a:rPr lang="en-US" sz="3600" b="1" kern="1200" dirty="0">
                <a:latin typeface="+mj-lt"/>
                <a:ea typeface="+mj-ea"/>
                <a:cs typeface="+mj-cs"/>
              </a:rPr>
              <a:t>EDA</a:t>
            </a:r>
            <a:endParaRPr lang="en-US" sz="4000" kern="1200" dirty="0">
              <a:latin typeface="+mj-lt"/>
              <a:ea typeface="+mj-ea"/>
              <a:cs typeface="+mj-cs"/>
            </a:endParaRPr>
          </a:p>
        </p:txBody>
      </p:sp>
      <p:sp>
        <p:nvSpPr>
          <p:cNvPr id="39" name="Rectangle: Rounded Corners 3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9" name="Picture 8">
            <a:extLst>
              <a:ext uri="{FF2B5EF4-FFF2-40B4-BE49-F238E27FC236}">
                <a16:creationId xmlns:a16="http://schemas.microsoft.com/office/drawing/2014/main" id="{4B86493C-A2A6-1183-1C08-D08EB5324618}"/>
              </a:ext>
            </a:extLst>
          </p:cNvPr>
          <p:cNvPicPr>
            <a:picLocks noChangeAspect="1"/>
          </p:cNvPicPr>
          <p:nvPr/>
        </p:nvPicPr>
        <p:blipFill>
          <a:blip r:embed="rId2"/>
          <a:stretch>
            <a:fillRect/>
          </a:stretch>
        </p:blipFill>
        <p:spPr>
          <a:xfrm>
            <a:off x="320040" y="3090631"/>
            <a:ext cx="3703320" cy="2194217"/>
          </a:xfrm>
          <a:prstGeom prst="rect">
            <a:avLst/>
          </a:prstGeom>
        </p:spPr>
      </p:pic>
      <p:pic>
        <p:nvPicPr>
          <p:cNvPr id="5" name="Picture 4">
            <a:extLst>
              <a:ext uri="{FF2B5EF4-FFF2-40B4-BE49-F238E27FC236}">
                <a16:creationId xmlns:a16="http://schemas.microsoft.com/office/drawing/2014/main" id="{523FA3F1-3ABF-D9A6-DC51-0EBCDD44657B}"/>
              </a:ext>
            </a:extLst>
          </p:cNvPr>
          <p:cNvPicPr>
            <a:picLocks noChangeAspect="1"/>
          </p:cNvPicPr>
          <p:nvPr/>
        </p:nvPicPr>
        <p:blipFill>
          <a:blip r:embed="rId3"/>
          <a:stretch>
            <a:fillRect/>
          </a:stretch>
        </p:blipFill>
        <p:spPr>
          <a:xfrm>
            <a:off x="4244340" y="3113777"/>
            <a:ext cx="3703320" cy="2147925"/>
          </a:xfrm>
          <a:prstGeom prst="rect">
            <a:avLst/>
          </a:prstGeom>
        </p:spPr>
      </p:pic>
      <p:pic>
        <p:nvPicPr>
          <p:cNvPr id="7" name="Picture 6">
            <a:extLst>
              <a:ext uri="{FF2B5EF4-FFF2-40B4-BE49-F238E27FC236}">
                <a16:creationId xmlns:a16="http://schemas.microsoft.com/office/drawing/2014/main" id="{B5CE0E89-759C-1525-96C5-7A00CB13C050}"/>
              </a:ext>
            </a:extLst>
          </p:cNvPr>
          <p:cNvPicPr>
            <a:picLocks noChangeAspect="1"/>
          </p:cNvPicPr>
          <p:nvPr/>
        </p:nvPicPr>
        <p:blipFill>
          <a:blip r:embed="rId4"/>
          <a:stretch>
            <a:fillRect/>
          </a:stretch>
        </p:blipFill>
        <p:spPr>
          <a:xfrm>
            <a:off x="8165592" y="3118406"/>
            <a:ext cx="3703320" cy="2138668"/>
          </a:xfrm>
          <a:prstGeom prst="rect">
            <a:avLst/>
          </a:prstGeom>
        </p:spPr>
      </p:pic>
    </p:spTree>
    <p:extLst>
      <p:ext uri="{BB962C8B-B14F-4D97-AF65-F5344CB8AC3E}">
        <p14:creationId xmlns:p14="http://schemas.microsoft.com/office/powerpoint/2010/main" val="374463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D74D8-EBCA-3E8B-4B02-FD0D7B0CE03F}"/>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3600" b="1" dirty="0"/>
              <a:t>EDA</a:t>
            </a:r>
            <a:endParaRPr lang="en-US" sz="4000" b="1" dirty="0"/>
          </a:p>
        </p:txBody>
      </p:sp>
      <p:sp>
        <p:nvSpPr>
          <p:cNvPr id="21" name="Rectangle: Rounded Corners 20">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5" name="Content Placeholder 4">
            <a:extLst>
              <a:ext uri="{FF2B5EF4-FFF2-40B4-BE49-F238E27FC236}">
                <a16:creationId xmlns:a16="http://schemas.microsoft.com/office/drawing/2014/main" id="{1574EFDD-2482-66F9-DEAD-EB9EA0DA9335}"/>
              </a:ext>
            </a:extLst>
          </p:cNvPr>
          <p:cNvPicPr>
            <a:picLocks noGrp="1" noChangeAspect="1"/>
          </p:cNvPicPr>
          <p:nvPr>
            <p:ph idx="1"/>
          </p:nvPr>
        </p:nvPicPr>
        <p:blipFill>
          <a:blip r:embed="rId2"/>
          <a:stretch>
            <a:fillRect/>
          </a:stretch>
        </p:blipFill>
        <p:spPr>
          <a:xfrm>
            <a:off x="385572" y="2760728"/>
            <a:ext cx="5596128" cy="2854024"/>
          </a:xfrm>
          <a:prstGeom prst="rect">
            <a:avLst/>
          </a:prstGeom>
        </p:spPr>
      </p:pic>
      <p:pic>
        <p:nvPicPr>
          <p:cNvPr id="7" name="Picture 6">
            <a:extLst>
              <a:ext uri="{FF2B5EF4-FFF2-40B4-BE49-F238E27FC236}">
                <a16:creationId xmlns:a16="http://schemas.microsoft.com/office/drawing/2014/main" id="{06182685-B9EC-1B84-EDF2-8AF12AB109AA}"/>
              </a:ext>
            </a:extLst>
          </p:cNvPr>
          <p:cNvPicPr>
            <a:picLocks noChangeAspect="1"/>
          </p:cNvPicPr>
          <p:nvPr/>
        </p:nvPicPr>
        <p:blipFill>
          <a:blip r:embed="rId3"/>
          <a:stretch>
            <a:fillRect/>
          </a:stretch>
        </p:blipFill>
        <p:spPr>
          <a:xfrm>
            <a:off x="6210302" y="2781714"/>
            <a:ext cx="5596128" cy="2812052"/>
          </a:xfrm>
          <a:prstGeom prst="rect">
            <a:avLst/>
          </a:prstGeom>
        </p:spPr>
      </p:pic>
    </p:spTree>
    <p:extLst>
      <p:ext uri="{BB962C8B-B14F-4D97-AF65-F5344CB8AC3E}">
        <p14:creationId xmlns:p14="http://schemas.microsoft.com/office/powerpoint/2010/main" val="353101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382</TotalTime>
  <Words>742</Words>
  <Application>Microsoft Office PowerPoint</Application>
  <PresentationFormat>Widescreen</PresentationFormat>
  <Paragraphs>80</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Arial Unicode MS</vt:lpstr>
      <vt:lpstr>Avenir Next LT Pro</vt:lpstr>
      <vt:lpstr>Calibri</vt:lpstr>
      <vt:lpstr>inherit</vt:lpstr>
      <vt:lpstr>Office Theme</vt:lpstr>
      <vt:lpstr>Sarcasm Detection</vt:lpstr>
      <vt:lpstr>PowerPoint Presentation</vt:lpstr>
      <vt:lpstr>Problem Statement</vt:lpstr>
      <vt:lpstr>Literature Review</vt:lpstr>
      <vt:lpstr>Dataset Information:</vt:lpstr>
      <vt:lpstr>PowerPoint Presentation</vt:lpstr>
      <vt:lpstr>Preprocessing</vt:lpstr>
      <vt:lpstr>EDA</vt:lpstr>
      <vt:lpstr>EDA</vt:lpstr>
      <vt:lpstr>Our Approach</vt:lpstr>
      <vt:lpstr>RoBERTa Architecture</vt:lpstr>
      <vt:lpstr>Conclusion</vt:lpstr>
      <vt:lpstr>References: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Sarcasm Detection</dc:title>
  <dc:creator>Srilakshmi Pyarsani</dc:creator>
  <cp:lastModifiedBy>Srilakshmi Pyarsani</cp:lastModifiedBy>
  <cp:revision>5</cp:revision>
  <dcterms:created xsi:type="dcterms:W3CDTF">2024-06-11T13:19:34Z</dcterms:created>
  <dcterms:modified xsi:type="dcterms:W3CDTF">2024-06-11T19:41:36Z</dcterms:modified>
</cp:coreProperties>
</file>