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PT Sans Narrow"/>
      <p:regular r:id="rId38"/>
      <p:bold r:id="rId39"/>
    </p:embeddedFont>
    <p:embeddedFont>
      <p:font typeface="Lato"/>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font" Target="fonts/PTSansNarrow-bold.fntdata"/><Relationship Id="rId18" Type="http://schemas.openxmlformats.org/officeDocument/2006/relationships/slide" Target="slides/slide13.xml"/><Relationship Id="rId42" Type="http://schemas.openxmlformats.org/officeDocument/2006/relationships/font" Target="fonts/Lato-italic.fntdata"/><Relationship Id="rId21" Type="http://schemas.openxmlformats.org/officeDocument/2006/relationships/slide" Target="slides/slide16.xml"/><Relationship Id="rId47" Type="http://schemas.openxmlformats.org/officeDocument/2006/relationships/font" Target="fonts/OpenSans-boldItalic.fntdata"/><Relationship Id="rId34" Type="http://schemas.openxmlformats.org/officeDocument/2006/relationships/font" Target="fonts/Roboto-regular.fntdata"/><Relationship Id="rId50"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Lato-regular.fntdata"/><Relationship Id="rId24" Type="http://schemas.openxmlformats.org/officeDocument/2006/relationships/slide" Target="slides/slide19.xml"/><Relationship Id="rId45" Type="http://schemas.openxmlformats.org/officeDocument/2006/relationships/font" Target="fonts/OpenSans-bold.fntdata"/><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font" Target="fonts/Roboto-boldItalic.fntdata"/><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font" Target="fonts/Roboto-italic.fntdata"/><Relationship Id="rId49" Type="http://schemas.openxmlformats.org/officeDocument/2006/relationships/customXml" Target="../customXml/item2.xml"/><Relationship Id="rId44" Type="http://schemas.openxmlformats.org/officeDocument/2006/relationships/font" Target="fonts/OpenSans-regular.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Lato-bold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Roboto-bold.fntdata"/><Relationship Id="rId14" Type="http://schemas.openxmlformats.org/officeDocument/2006/relationships/slide" Target="slides/slide9.xml"/><Relationship Id="rId48" Type="http://schemas.openxmlformats.org/officeDocument/2006/relationships/customXml" Target="../customXml/item1.xml"/><Relationship Id="rId8" Type="http://schemas.openxmlformats.org/officeDocument/2006/relationships/slide" Target="slides/slide3.xml"/><Relationship Id="rId3" Type="http://schemas.openxmlformats.org/officeDocument/2006/relationships/presProps" Target="presProps.xml"/><Relationship Id="rId46" Type="http://schemas.openxmlformats.org/officeDocument/2006/relationships/font" Target="fonts/OpenSans-italic.fntdata"/><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font" Target="fonts/PTSansNarrow-regular.fntdata"/><Relationship Id="rId20" Type="http://schemas.openxmlformats.org/officeDocument/2006/relationships/slide" Target="slides/slide15.xml"/><Relationship Id="rId41" Type="http://schemas.openxmlformats.org/officeDocument/2006/relationships/font" Target="fonts/Lato-bold.fntdata"/><Relationship Id="rId1" Type="http://schemas.openxmlformats.org/officeDocument/2006/relationships/theme" Target="theme/theme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657b1144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657b1144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657b114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657b114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657b1144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657b1144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657b114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657b114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657b1144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657b1144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657b1144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657b1144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657b1144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657b1144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657b1144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657b1144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657b1144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657b1144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657b1144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657b1144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293eb1555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293eb1555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657b1144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657b1144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5657b1144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5657b1144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657b1144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657b1144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5657b114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5657b114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657b1144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657b1144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5657b1144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5657b1144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657b1144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657b1144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657b1144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5657b1144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657b1144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657b1144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293eb1555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293eb1555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657b11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657b11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6557a25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6557a25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657b114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657b114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657b1144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657b1144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657b114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657b114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657b11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657b11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xenonstack.com/insights/data-catalo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sap.com/india/products/master-data-governanc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image" Target="../media/image6.jpg"/><Relationship Id="rId5"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Data Governance</a:t>
            </a:r>
            <a:endParaRPr/>
          </a:p>
        </p:txBody>
      </p:sp>
      <p:sp>
        <p:nvSpPr>
          <p:cNvPr id="67" name="Google Shape;67;p13"/>
          <p:cNvSpPr txBox="1"/>
          <p:nvPr>
            <p:ph idx="1" type="subTitle"/>
          </p:nvPr>
        </p:nvSpPr>
        <p:spPr>
          <a:xfrm>
            <a:off x="3778400" y="3054050"/>
            <a:ext cx="3470700" cy="1057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GB"/>
              <a:t>Presented By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Shamimatul Jannat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Adapting the data</a:t>
            </a:r>
            <a:endParaRPr/>
          </a:p>
        </p:txBody>
      </p:sp>
      <p:sp>
        <p:nvSpPr>
          <p:cNvPr id="128" name="Google Shape;128;p22"/>
          <p:cNvSpPr txBox="1"/>
          <p:nvPr>
            <p:ph idx="1" type="body"/>
          </p:nvPr>
        </p:nvSpPr>
        <p:spPr>
          <a:xfrm>
            <a:off x="3125300" y="1567550"/>
            <a:ext cx="3263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2"/>
          <p:cNvPicPr preferRelativeResize="0"/>
          <p:nvPr/>
        </p:nvPicPr>
        <p:blipFill>
          <a:blip r:embed="rId3">
            <a:alphaModFix/>
          </a:blip>
          <a:stretch>
            <a:fillRect/>
          </a:stretch>
        </p:blipFill>
        <p:spPr>
          <a:xfrm>
            <a:off x="2265400" y="1383925"/>
            <a:ext cx="4450175" cy="325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adopt data governance?</a:t>
            </a:r>
            <a:endParaRPr/>
          </a:p>
        </p:txBody>
      </p:sp>
      <p:sp>
        <p:nvSpPr>
          <p:cNvPr id="135" name="Google Shape;135;p23"/>
          <p:cNvSpPr txBox="1"/>
          <p:nvPr>
            <p:ph idx="1" type="body"/>
          </p:nvPr>
        </p:nvSpPr>
        <p:spPr>
          <a:xfrm>
            <a:off x="511525" y="1259475"/>
            <a:ext cx="85206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AutoNum type="arabicPeriod"/>
            </a:pPr>
            <a:r>
              <a:rPr lang="en-GB" sz="1400"/>
              <a:t>Find where the improvement is needed in the system</a:t>
            </a:r>
            <a:endParaRPr sz="1400"/>
          </a:p>
          <a:p>
            <a:pPr indent="-317500" lvl="0" marL="457200" rtl="0" algn="l">
              <a:lnSpc>
                <a:spcPct val="150000"/>
              </a:lnSpc>
              <a:spcBef>
                <a:spcPts val="0"/>
              </a:spcBef>
              <a:spcAft>
                <a:spcPts val="0"/>
              </a:spcAft>
              <a:buSzPts val="1400"/>
              <a:buAutoNum type="arabicPeriod"/>
            </a:pPr>
            <a:r>
              <a:rPr lang="en-GB" sz="1400"/>
              <a:t>Choose a small portion of data to apply, then apply on all</a:t>
            </a:r>
            <a:endParaRPr sz="1400"/>
          </a:p>
          <a:p>
            <a:pPr indent="-304800" lvl="0" marL="457200" rtl="0" algn="l">
              <a:lnSpc>
                <a:spcPct val="150000"/>
              </a:lnSpc>
              <a:spcBef>
                <a:spcPts val="0"/>
              </a:spcBef>
              <a:spcAft>
                <a:spcPts val="0"/>
              </a:spcAft>
              <a:buSzPts val="1200"/>
              <a:buAutoNum type="arabicPeriod"/>
            </a:pPr>
            <a:r>
              <a:rPr lang="en-GB" sz="1400"/>
              <a:t>D</a:t>
            </a:r>
            <a:r>
              <a:rPr lang="en-GB" sz="1400"/>
              <a:t>efine roles, responsibilities, and processes for different teams</a:t>
            </a:r>
            <a:endParaRPr sz="1400"/>
          </a:p>
          <a:p>
            <a:pPr indent="-285750" lvl="1" marL="914400" rtl="0" algn="l">
              <a:spcBef>
                <a:spcPts val="0"/>
              </a:spcBef>
              <a:spcAft>
                <a:spcPts val="0"/>
              </a:spcAft>
              <a:buSzPts val="900"/>
              <a:buChar char="○"/>
            </a:pPr>
            <a:r>
              <a:rPr lang="en-GB" sz="1300"/>
              <a:t>Understanding data</a:t>
            </a:r>
            <a:endParaRPr sz="1300"/>
          </a:p>
          <a:p>
            <a:pPr indent="-285750" lvl="1" marL="914400" rtl="0" algn="l">
              <a:spcBef>
                <a:spcPts val="0"/>
              </a:spcBef>
              <a:spcAft>
                <a:spcPts val="0"/>
              </a:spcAft>
              <a:buSzPts val="900"/>
              <a:buChar char="○"/>
            </a:pPr>
            <a:r>
              <a:rPr lang="en-GB" sz="1300"/>
              <a:t>Cleaning the data</a:t>
            </a:r>
            <a:endParaRPr sz="1300"/>
          </a:p>
          <a:p>
            <a:pPr indent="-285750" lvl="1" marL="914400" rtl="0" algn="l">
              <a:spcBef>
                <a:spcPts val="0"/>
              </a:spcBef>
              <a:spcAft>
                <a:spcPts val="0"/>
              </a:spcAft>
              <a:buSzPts val="900"/>
              <a:buChar char="○"/>
            </a:pPr>
            <a:r>
              <a:rPr lang="en-GB" sz="1300"/>
              <a:t>Data transformation or enrichment</a:t>
            </a:r>
            <a:endParaRPr sz="1300"/>
          </a:p>
          <a:p>
            <a:pPr indent="-285750" lvl="1" marL="914400" rtl="0" algn="l">
              <a:lnSpc>
                <a:spcPct val="150000"/>
              </a:lnSpc>
              <a:spcBef>
                <a:spcPts val="0"/>
              </a:spcBef>
              <a:spcAft>
                <a:spcPts val="0"/>
              </a:spcAft>
              <a:buSzPts val="900"/>
              <a:buChar char="○"/>
            </a:pPr>
            <a:r>
              <a:rPr lang="en-GB" sz="1300"/>
              <a:t>Monitoring</a:t>
            </a:r>
            <a:endParaRPr sz="1300"/>
          </a:p>
          <a:p>
            <a:pPr indent="-317500" lvl="0" marL="457200" rtl="0" algn="l">
              <a:lnSpc>
                <a:spcPct val="150000"/>
              </a:lnSpc>
              <a:spcBef>
                <a:spcPts val="0"/>
              </a:spcBef>
              <a:spcAft>
                <a:spcPts val="0"/>
              </a:spcAft>
              <a:buSzPts val="1400"/>
              <a:buAutoNum type="arabicPeriod"/>
            </a:pPr>
            <a:r>
              <a:rPr lang="en-GB" sz="1400"/>
              <a:t>Integrity of data</a:t>
            </a:r>
            <a:endParaRPr sz="1400"/>
          </a:p>
          <a:p>
            <a:pPr indent="-304800" lvl="0" marL="457200" rtl="0" algn="l">
              <a:lnSpc>
                <a:spcPct val="115000"/>
              </a:lnSpc>
              <a:spcBef>
                <a:spcPts val="0"/>
              </a:spcBef>
              <a:spcAft>
                <a:spcPts val="0"/>
              </a:spcAft>
              <a:buSzPts val="1200"/>
              <a:buAutoNum type="arabicPeriod"/>
            </a:pPr>
            <a:r>
              <a:rPr lang="en-GB" sz="1400"/>
              <a:t>Organization must change the culture of the organization to be master data-based rather than transaction data-based</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Good practices of data governance</a:t>
            </a:r>
            <a:endParaRPr/>
          </a:p>
        </p:txBody>
      </p:sp>
      <p:sp>
        <p:nvSpPr>
          <p:cNvPr id="141" name="Google Shape;141;p24"/>
          <p:cNvSpPr txBox="1"/>
          <p:nvPr>
            <p:ph idx="1" type="body"/>
          </p:nvPr>
        </p:nvSpPr>
        <p:spPr>
          <a:xfrm>
            <a:off x="1687200" y="1982000"/>
            <a:ext cx="4322100" cy="246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4"/>
          <p:cNvPicPr preferRelativeResize="0"/>
          <p:nvPr/>
        </p:nvPicPr>
        <p:blipFill>
          <a:blip r:embed="rId3">
            <a:alphaModFix/>
          </a:blip>
          <a:stretch>
            <a:fillRect/>
          </a:stretch>
        </p:blipFill>
        <p:spPr>
          <a:xfrm>
            <a:off x="1301324" y="1567550"/>
            <a:ext cx="6105376" cy="30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Good practices of data governance</a:t>
            </a:r>
            <a:endParaRPr/>
          </a:p>
        </p:txBody>
      </p:sp>
      <p:sp>
        <p:nvSpPr>
          <p:cNvPr id="148" name="Google Shape;148;p25"/>
          <p:cNvSpPr txBox="1"/>
          <p:nvPr>
            <p:ph idx="1" type="body"/>
          </p:nvPr>
        </p:nvSpPr>
        <p:spPr>
          <a:xfrm>
            <a:off x="698725" y="1674849"/>
            <a:ext cx="8368200" cy="3078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Target big start with small</a:t>
            </a:r>
            <a:endParaRPr sz="1500"/>
          </a:p>
          <a:p>
            <a:pPr indent="-323850" lvl="0" marL="457200" rtl="0" algn="l">
              <a:spcBef>
                <a:spcPts val="0"/>
              </a:spcBef>
              <a:spcAft>
                <a:spcPts val="0"/>
              </a:spcAft>
              <a:buSzPts val="1500"/>
              <a:buChar char="●"/>
            </a:pPr>
            <a:r>
              <a:rPr lang="en-GB" sz="1500"/>
              <a:t>To choose data stewardship wisely</a:t>
            </a:r>
            <a:endParaRPr sz="1500"/>
          </a:p>
          <a:p>
            <a:pPr indent="-323850" lvl="0" marL="457200" rtl="0" algn="l">
              <a:spcBef>
                <a:spcPts val="0"/>
              </a:spcBef>
              <a:spcAft>
                <a:spcPts val="0"/>
              </a:spcAft>
              <a:buSzPts val="1500"/>
              <a:buChar char="●"/>
            </a:pPr>
            <a:r>
              <a:rPr lang="en-GB" sz="1500"/>
              <a:t>Data governance and quality are integrated</a:t>
            </a:r>
            <a:endParaRPr sz="1500"/>
          </a:p>
          <a:p>
            <a:pPr indent="-323850" lvl="0" marL="457200" rtl="0" algn="l">
              <a:spcBef>
                <a:spcPts val="0"/>
              </a:spcBef>
              <a:spcAft>
                <a:spcPts val="0"/>
              </a:spcAft>
              <a:buSzPts val="1500"/>
              <a:buChar char="●"/>
            </a:pPr>
            <a:r>
              <a:rPr lang="en-GB" sz="1500"/>
              <a:t> Data quality and reliability checks</a:t>
            </a:r>
            <a:endParaRPr sz="1500"/>
          </a:p>
          <a:p>
            <a:pPr indent="-323850" lvl="0" marL="457200" rtl="0" algn="l">
              <a:spcBef>
                <a:spcPts val="0"/>
              </a:spcBef>
              <a:spcAft>
                <a:spcPts val="0"/>
              </a:spcAft>
              <a:buSzPts val="1500"/>
              <a:buChar char="●"/>
            </a:pPr>
            <a:r>
              <a:rPr lang="en-GB" sz="1500"/>
              <a:t> Test your governance for big data</a:t>
            </a:r>
            <a:endParaRPr sz="1500"/>
          </a:p>
          <a:p>
            <a:pPr indent="0" lvl="0" marL="457200" rtl="0" algn="l">
              <a:spcBef>
                <a:spcPts val="1200"/>
              </a:spcBef>
              <a:spcAft>
                <a:spcPts val="1200"/>
              </a:spcAft>
              <a:buNone/>
            </a:pPr>
            <a:r>
              <a:t/>
            </a:r>
            <a:endParaRPr b="1" sz="1500">
              <a:solidFill>
                <a:srgbClr val="394559"/>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Governance Tools</a:t>
            </a:r>
            <a:endParaRPr/>
          </a:p>
        </p:txBody>
      </p:sp>
      <p:sp>
        <p:nvSpPr>
          <p:cNvPr id="154" name="Google Shape;154;p26"/>
          <p:cNvSpPr txBox="1"/>
          <p:nvPr>
            <p:ph idx="1" type="body"/>
          </p:nvPr>
        </p:nvSpPr>
        <p:spPr>
          <a:xfrm>
            <a:off x="2264625" y="1694775"/>
            <a:ext cx="3219300" cy="188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6"/>
          <p:cNvPicPr preferRelativeResize="0"/>
          <p:nvPr/>
        </p:nvPicPr>
        <p:blipFill>
          <a:blip r:embed="rId3">
            <a:alphaModFix/>
          </a:blip>
          <a:stretch>
            <a:fillRect/>
          </a:stretch>
        </p:blipFill>
        <p:spPr>
          <a:xfrm>
            <a:off x="1568975" y="1656350"/>
            <a:ext cx="6409026" cy="263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 for data governance</a:t>
            </a:r>
            <a:endParaRPr/>
          </a:p>
        </p:txBody>
      </p:sp>
      <p:sp>
        <p:nvSpPr>
          <p:cNvPr id="161" name="Google Shape;161;p27"/>
          <p:cNvSpPr txBox="1"/>
          <p:nvPr>
            <p:ph idx="1" type="body"/>
          </p:nvPr>
        </p:nvSpPr>
        <p:spPr>
          <a:xfrm>
            <a:off x="666950" y="1289075"/>
            <a:ext cx="7555200" cy="2648100"/>
          </a:xfrm>
          <a:prstGeom prst="rect">
            <a:avLst/>
          </a:prstGeom>
        </p:spPr>
        <p:txBody>
          <a:bodyPr anchorCtr="0" anchor="t" bIns="91425" lIns="91425" spcFirstLastPara="1" rIns="91425" wrap="square" tIns="91425">
            <a:normAutofit/>
          </a:bodyPr>
          <a:lstStyle/>
          <a:p>
            <a:pPr indent="-323850" lvl="0" marL="457200" rtl="0" algn="l">
              <a:spcBef>
                <a:spcPts val="1100"/>
              </a:spcBef>
              <a:spcAft>
                <a:spcPts val="0"/>
              </a:spcAft>
              <a:buSzPts val="1500"/>
              <a:buChar char="●"/>
            </a:pPr>
            <a:r>
              <a:rPr lang="en-GB" sz="1500"/>
              <a:t>Apache Atlas</a:t>
            </a:r>
            <a:endParaRPr sz="1500"/>
          </a:p>
          <a:p>
            <a:pPr indent="-323850" lvl="0" marL="457200" rtl="0" algn="l">
              <a:spcBef>
                <a:spcPts val="0"/>
              </a:spcBef>
              <a:spcAft>
                <a:spcPts val="0"/>
              </a:spcAft>
              <a:buSzPts val="1500"/>
              <a:buChar char="●"/>
            </a:pPr>
            <a:r>
              <a:rPr lang="en-GB" sz="1500"/>
              <a:t>SAP Master Data Governance</a:t>
            </a:r>
            <a:endParaRPr sz="1500"/>
          </a:p>
          <a:p>
            <a:pPr indent="-323850" lvl="0" marL="457200" rtl="0" algn="l">
              <a:spcBef>
                <a:spcPts val="0"/>
              </a:spcBef>
              <a:spcAft>
                <a:spcPts val="0"/>
              </a:spcAft>
              <a:buSzPts val="1500"/>
              <a:buChar char="●"/>
            </a:pPr>
            <a:r>
              <a:rPr lang="en-GB" sz="1500"/>
              <a:t>Alation Data Catalog</a:t>
            </a:r>
            <a:endParaRPr sz="1500"/>
          </a:p>
          <a:p>
            <a:pPr indent="-323850" lvl="0" marL="457200" rtl="0" algn="l">
              <a:spcBef>
                <a:spcPts val="0"/>
              </a:spcBef>
              <a:spcAft>
                <a:spcPts val="0"/>
              </a:spcAft>
              <a:buSzPts val="1500"/>
              <a:buChar char="●"/>
            </a:pPr>
            <a:r>
              <a:rPr lang="en-GB" sz="1500"/>
              <a:t>Informatica</a:t>
            </a:r>
            <a:endParaRPr sz="1500"/>
          </a:p>
          <a:p>
            <a:pPr indent="-323850" lvl="0" marL="457200" rtl="0" algn="l">
              <a:spcBef>
                <a:spcPts val="0"/>
              </a:spcBef>
              <a:spcAft>
                <a:spcPts val="0"/>
              </a:spcAft>
              <a:buSzPts val="1500"/>
              <a:buChar char="●"/>
            </a:pPr>
            <a:r>
              <a:rPr lang="en-GB" sz="1500"/>
              <a:t>IBM Watson</a:t>
            </a:r>
            <a:endParaRPr sz="1500"/>
          </a:p>
          <a:p>
            <a:pPr indent="-323850" lvl="0" marL="457200" rtl="0" algn="l">
              <a:spcBef>
                <a:spcPts val="0"/>
              </a:spcBef>
              <a:spcAft>
                <a:spcPts val="0"/>
              </a:spcAft>
              <a:buSzPts val="1500"/>
              <a:buChar char="●"/>
            </a:pPr>
            <a:r>
              <a:rPr lang="en-GB" sz="1500"/>
              <a:t>Collibra</a:t>
            </a:r>
            <a:endParaRPr sz="1500"/>
          </a:p>
          <a:p>
            <a:pPr indent="0" lvl="0" marL="0" rtl="0" algn="l">
              <a:spcBef>
                <a:spcPts val="11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Apache Atlas</a:t>
            </a:r>
            <a:r>
              <a:rPr lang="en-GB" sz="1500">
                <a:solidFill>
                  <a:srgbClr val="394559"/>
                </a:solidFill>
                <a:highlight>
                  <a:srgbClr val="FFFFFF"/>
                </a:highlight>
              </a:rPr>
              <a:t> </a:t>
            </a:r>
            <a:endParaRPr/>
          </a:p>
        </p:txBody>
      </p:sp>
      <p:sp>
        <p:nvSpPr>
          <p:cNvPr id="167" name="Google Shape;16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Apache Atlas is the governance and metadata framework for Hadoop. It supports several Hadoop components to manage metadata in a central repository. The metadata events are captured and stored in the metadata store then these metadata events can be classified using tags. These tags can be further used to enforce security policies by Apache Ranger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Alation Data Catalog</a:t>
            </a:r>
            <a:endParaRPr sz="3300"/>
          </a:p>
        </p:txBody>
      </p:sp>
      <p:sp>
        <p:nvSpPr>
          <p:cNvPr id="173" name="Google Shape;17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latin typeface="Roboto"/>
                <a:ea typeface="Roboto"/>
                <a:cs typeface="Roboto"/>
                <a:sym typeface="Roboto"/>
              </a:rPr>
              <a:t>Alation data catalog provides users with a single source of reference for the multiple data sources which helps in discovering and finding the data which users need. Alation </a:t>
            </a:r>
            <a:r>
              <a:rPr lang="en-GB" sz="1500">
                <a:uFill>
                  <a:noFill/>
                </a:uFill>
                <a:latin typeface="Roboto"/>
                <a:ea typeface="Roboto"/>
                <a:cs typeface="Roboto"/>
                <a:sym typeface="Roboto"/>
                <a:hlinkClick r:id="rId3"/>
              </a:rPr>
              <a:t>data catalog</a:t>
            </a:r>
            <a:r>
              <a:rPr lang="en-GB" sz="1500">
                <a:latin typeface="Roboto"/>
                <a:ea typeface="Roboto"/>
                <a:cs typeface="Roboto"/>
                <a:sym typeface="Roboto"/>
              </a:rPr>
              <a:t> helps in automating governance tasks, like updating data dictionaries and educating users on good governance practices, providing collaboration features for sharing information.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uFill>
                  <a:noFill/>
                </a:uFill>
                <a:hlinkClick r:id="rId3"/>
              </a:rPr>
              <a:t>SAP Master Data Governance</a:t>
            </a:r>
            <a:r>
              <a:rPr lang="en-GB"/>
              <a:t> </a:t>
            </a:r>
            <a:endParaRPr/>
          </a:p>
        </p:txBody>
      </p:sp>
      <p:sp>
        <p:nvSpPr>
          <p:cNvPr id="179" name="Google Shape;17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GB" sz="1500">
                <a:latin typeface="Roboto"/>
                <a:ea typeface="Roboto"/>
                <a:cs typeface="Roboto"/>
                <a:sym typeface="Roboto"/>
              </a:rPr>
              <a:t>It is a repository-oriented Data Governance tool designed to support an enterprise to meet needs like data quality and data policy management. An organization can identify and manage critical data assets by using metadata and glossary terms used to establish data policies and rules, define data ownership, and easily trace data lineage.</a:t>
            </a:r>
            <a:endParaRPr sz="1500">
              <a:latin typeface="Roboto"/>
              <a:ea typeface="Roboto"/>
              <a:cs typeface="Roboto"/>
              <a:sym typeface="Roboto"/>
            </a:endParaRPr>
          </a:p>
          <a:p>
            <a:pPr indent="0" lvl="0" marL="457200" rtl="0" algn="l">
              <a:spcBef>
                <a:spcPts val="11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Normalization</a:t>
            </a:r>
            <a:endParaRPr/>
          </a:p>
        </p:txBody>
      </p:sp>
      <p:sp>
        <p:nvSpPr>
          <p:cNvPr id="185" name="Google Shape;185;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It is a database design technique that reduces </a:t>
            </a:r>
            <a:endParaRPr sz="1500"/>
          </a:p>
          <a:p>
            <a:pPr indent="-317500" lvl="0" marL="457200" rtl="0" algn="l">
              <a:spcBef>
                <a:spcPts val="1200"/>
              </a:spcBef>
              <a:spcAft>
                <a:spcPts val="0"/>
              </a:spcAft>
              <a:buSzPts val="1400"/>
              <a:buChar char="●"/>
            </a:pPr>
            <a:r>
              <a:rPr lang="en-GB" sz="1400"/>
              <a:t>Data redundancy</a:t>
            </a:r>
            <a:endParaRPr sz="1400"/>
          </a:p>
          <a:p>
            <a:pPr indent="-317500" lvl="0" marL="457200" rtl="0" algn="l">
              <a:spcBef>
                <a:spcPts val="0"/>
              </a:spcBef>
              <a:spcAft>
                <a:spcPts val="0"/>
              </a:spcAft>
              <a:buSzPts val="1400"/>
              <a:buChar char="●"/>
            </a:pPr>
            <a:r>
              <a:rPr lang="en-GB" sz="1400"/>
              <a:t> And eliminates undesirable characteristics. Like</a:t>
            </a:r>
            <a:endParaRPr sz="1400"/>
          </a:p>
          <a:p>
            <a:pPr indent="-311150" lvl="1" marL="914400" rtl="0" algn="l">
              <a:spcBef>
                <a:spcPts val="0"/>
              </a:spcBef>
              <a:spcAft>
                <a:spcPts val="0"/>
              </a:spcAft>
              <a:buSzPts val="1300"/>
              <a:buChar char="○"/>
            </a:pPr>
            <a:r>
              <a:rPr lang="en-GB" sz="1300"/>
              <a:t>Insertion, </a:t>
            </a:r>
            <a:endParaRPr sz="1300"/>
          </a:p>
          <a:p>
            <a:pPr indent="-311150" lvl="1" marL="914400" rtl="0" algn="l">
              <a:spcBef>
                <a:spcPts val="0"/>
              </a:spcBef>
              <a:spcAft>
                <a:spcPts val="0"/>
              </a:spcAft>
              <a:buSzPts val="1300"/>
              <a:buChar char="○"/>
            </a:pPr>
            <a:r>
              <a:rPr lang="en-GB" sz="1300"/>
              <a:t>Update </a:t>
            </a:r>
            <a:endParaRPr sz="1300"/>
          </a:p>
          <a:p>
            <a:pPr indent="-311150" lvl="1" marL="914400" rtl="0" algn="l">
              <a:spcBef>
                <a:spcPts val="0"/>
              </a:spcBef>
              <a:spcAft>
                <a:spcPts val="0"/>
              </a:spcAft>
              <a:buSzPts val="1300"/>
              <a:buChar char="○"/>
            </a:pPr>
            <a:r>
              <a:rPr lang="en-GB" sz="1300"/>
              <a:t>And Deletion Anomalies</a:t>
            </a:r>
            <a:endParaRPr sz="1300"/>
          </a:p>
          <a:p>
            <a:pPr indent="-317500" lvl="0" marL="457200" rtl="0" algn="l">
              <a:spcBef>
                <a:spcPts val="0"/>
              </a:spcBef>
              <a:spcAft>
                <a:spcPts val="0"/>
              </a:spcAft>
              <a:buSzPts val="1400"/>
              <a:buChar char="●"/>
            </a:pPr>
            <a:r>
              <a:rPr lang="en-GB" sz="1400"/>
              <a:t>Normalization rules </a:t>
            </a:r>
            <a:endParaRPr sz="1400"/>
          </a:p>
          <a:p>
            <a:pPr indent="-311150" lvl="1" marL="914400" rtl="0" algn="l">
              <a:spcBef>
                <a:spcPts val="0"/>
              </a:spcBef>
              <a:spcAft>
                <a:spcPts val="0"/>
              </a:spcAft>
              <a:buSzPts val="1300"/>
              <a:buChar char="○"/>
            </a:pPr>
            <a:r>
              <a:rPr lang="en-GB" sz="1300"/>
              <a:t>Divides larger tables into smaller tables </a:t>
            </a:r>
            <a:endParaRPr sz="1300"/>
          </a:p>
          <a:p>
            <a:pPr indent="-311150" lvl="1" marL="914400" rtl="0" algn="l">
              <a:spcBef>
                <a:spcPts val="0"/>
              </a:spcBef>
              <a:spcAft>
                <a:spcPts val="0"/>
              </a:spcAft>
              <a:buSzPts val="1300"/>
              <a:buChar char="○"/>
            </a:pPr>
            <a:r>
              <a:rPr lang="en-GB" sz="1300"/>
              <a:t> Links them using relationships</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1424350" y="2354275"/>
            <a:ext cx="6394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3" name="Google Shape;73;p14"/>
          <p:cNvSpPr txBox="1"/>
          <p:nvPr>
            <p:ph idx="1" type="body"/>
          </p:nvPr>
        </p:nvSpPr>
        <p:spPr>
          <a:xfrm>
            <a:off x="1297500" y="1567550"/>
            <a:ext cx="6952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4"/>
          <p:cNvPicPr preferRelativeResize="0"/>
          <p:nvPr/>
        </p:nvPicPr>
        <p:blipFill>
          <a:blip r:embed="rId3">
            <a:alphaModFix/>
          </a:blip>
          <a:stretch>
            <a:fillRect/>
          </a:stretch>
        </p:blipFill>
        <p:spPr>
          <a:xfrm>
            <a:off x="1254150" y="949325"/>
            <a:ext cx="7038900" cy="3575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Database Normal forms</a:t>
            </a:r>
            <a:endParaRPr/>
          </a:p>
        </p:txBody>
      </p:sp>
      <p:sp>
        <p:nvSpPr>
          <p:cNvPr id="191" name="Google Shape;191;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GB" sz="1400"/>
              <a:t>1NF (First Normal Form)</a:t>
            </a:r>
            <a:endParaRPr sz="1400"/>
          </a:p>
          <a:p>
            <a:pPr indent="-317500" lvl="0" marL="457200" rtl="0" algn="l">
              <a:lnSpc>
                <a:spcPct val="150000"/>
              </a:lnSpc>
              <a:spcBef>
                <a:spcPts val="0"/>
              </a:spcBef>
              <a:spcAft>
                <a:spcPts val="0"/>
              </a:spcAft>
              <a:buSzPts val="1400"/>
              <a:buChar char="●"/>
            </a:pPr>
            <a:r>
              <a:rPr lang="en-GB" sz="1400"/>
              <a:t>2NF (Second Normal Form)</a:t>
            </a:r>
            <a:endParaRPr sz="1400"/>
          </a:p>
          <a:p>
            <a:pPr indent="-317500" lvl="0" marL="457200" rtl="0" algn="l">
              <a:lnSpc>
                <a:spcPct val="150000"/>
              </a:lnSpc>
              <a:spcBef>
                <a:spcPts val="0"/>
              </a:spcBef>
              <a:spcAft>
                <a:spcPts val="0"/>
              </a:spcAft>
              <a:buSzPts val="1400"/>
              <a:buChar char="●"/>
            </a:pPr>
            <a:r>
              <a:rPr lang="en-GB" sz="1400"/>
              <a:t>3NF (Third Normal Form)</a:t>
            </a:r>
            <a:endParaRPr sz="1400"/>
          </a:p>
          <a:p>
            <a:pPr indent="-317500" lvl="0" marL="457200" rtl="0" algn="l">
              <a:lnSpc>
                <a:spcPct val="150000"/>
              </a:lnSpc>
              <a:spcBef>
                <a:spcPts val="0"/>
              </a:spcBef>
              <a:spcAft>
                <a:spcPts val="0"/>
              </a:spcAft>
              <a:buSzPts val="1400"/>
              <a:buChar char="●"/>
            </a:pPr>
            <a:r>
              <a:rPr lang="en-GB" sz="1400"/>
              <a:t>BCNF (Boyce-Codd Normal Form)</a:t>
            </a:r>
            <a:endParaRPr sz="1400"/>
          </a:p>
          <a:p>
            <a:pPr indent="-317500" lvl="0" marL="457200" rtl="0" algn="l">
              <a:lnSpc>
                <a:spcPct val="150000"/>
              </a:lnSpc>
              <a:spcBef>
                <a:spcPts val="0"/>
              </a:spcBef>
              <a:spcAft>
                <a:spcPts val="0"/>
              </a:spcAft>
              <a:buSzPts val="1400"/>
              <a:buChar char="●"/>
            </a:pPr>
            <a:r>
              <a:rPr lang="en-GB" sz="1400"/>
              <a:t>4NF (Fourth Normal Form)</a:t>
            </a:r>
            <a:endParaRPr sz="1400"/>
          </a:p>
          <a:p>
            <a:pPr indent="-317500" lvl="0" marL="457200" rtl="0" algn="l">
              <a:lnSpc>
                <a:spcPct val="150000"/>
              </a:lnSpc>
              <a:spcBef>
                <a:spcPts val="0"/>
              </a:spcBef>
              <a:spcAft>
                <a:spcPts val="0"/>
              </a:spcAft>
              <a:buSzPts val="1400"/>
              <a:buChar char="●"/>
            </a:pPr>
            <a:r>
              <a:rPr lang="en-GB" sz="1400"/>
              <a:t>5NF (Fifth Normal Form)</a:t>
            </a:r>
            <a:endParaRPr sz="1400"/>
          </a:p>
          <a:p>
            <a:pPr indent="-317500" lvl="0" marL="457200" rtl="0" algn="l">
              <a:lnSpc>
                <a:spcPct val="150000"/>
              </a:lnSpc>
              <a:spcBef>
                <a:spcPts val="0"/>
              </a:spcBef>
              <a:spcAft>
                <a:spcPts val="0"/>
              </a:spcAft>
              <a:buSzPts val="1400"/>
              <a:buChar char="●"/>
            </a:pPr>
            <a:r>
              <a:rPr lang="en-GB" sz="1400"/>
              <a:t>6NF (Sixth Normal Form)</a:t>
            </a:r>
            <a:endParaRPr sz="1400"/>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1297500" y="469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1NF (First Normal Form)</a:t>
            </a:r>
            <a:endParaRPr/>
          </a:p>
        </p:txBody>
      </p:sp>
      <p:sp>
        <p:nvSpPr>
          <p:cNvPr id="197" name="Google Shape;197;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Each table cell should contain a single value</a:t>
            </a:r>
            <a:endParaRPr sz="1500"/>
          </a:p>
          <a:p>
            <a:pPr indent="-323850" lvl="0" marL="457200" rtl="0" algn="l">
              <a:spcBef>
                <a:spcPts val="0"/>
              </a:spcBef>
              <a:spcAft>
                <a:spcPts val="0"/>
              </a:spcAft>
              <a:buSzPts val="1500"/>
              <a:buChar char="●"/>
            </a:pPr>
            <a:r>
              <a:rPr lang="en-GB" sz="1500"/>
              <a:t>Each record needs to be unique</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0" lvl="0" marL="0" rtl="0" algn="l">
              <a:spcBef>
                <a:spcPts val="0"/>
              </a:spcBef>
              <a:spcAft>
                <a:spcPts val="1200"/>
              </a:spcAft>
              <a:buNone/>
            </a:pPr>
            <a:r>
              <a:t/>
            </a:r>
            <a:endParaRPr/>
          </a:p>
        </p:txBody>
      </p:sp>
      <p:pic>
        <p:nvPicPr>
          <p:cNvPr id="198" name="Google Shape;198;p33"/>
          <p:cNvPicPr preferRelativeResize="0"/>
          <p:nvPr/>
        </p:nvPicPr>
        <p:blipFill>
          <a:blip r:embed="rId3">
            <a:alphaModFix/>
          </a:blip>
          <a:stretch>
            <a:fillRect/>
          </a:stretch>
        </p:blipFill>
        <p:spPr>
          <a:xfrm>
            <a:off x="1453100" y="2571750"/>
            <a:ext cx="6544051" cy="198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a:t>
            </a:r>
            <a:r>
              <a:rPr lang="en-GB"/>
              <a:t>NF (Second Normal Form)</a:t>
            </a:r>
            <a:endParaRPr/>
          </a:p>
        </p:txBody>
      </p:sp>
      <p:sp>
        <p:nvSpPr>
          <p:cNvPr id="204" name="Google Shape;204;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Rule 1- Be in 1NF</a:t>
            </a:r>
            <a:endParaRPr sz="1500"/>
          </a:p>
          <a:p>
            <a:pPr indent="-323850" lvl="0" marL="457200" rtl="0" algn="l">
              <a:lnSpc>
                <a:spcPct val="150000"/>
              </a:lnSpc>
              <a:spcBef>
                <a:spcPts val="0"/>
              </a:spcBef>
              <a:spcAft>
                <a:spcPts val="0"/>
              </a:spcAft>
              <a:buSzPts val="1500"/>
              <a:buChar char="●"/>
            </a:pPr>
            <a:r>
              <a:rPr lang="en-GB" sz="1500"/>
              <a:t>Rule 2- Single Column Primary Key that does not functionally dependant on any subset of candidate key relation</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lang="en-GB" sz="1500"/>
              <a:t>It is clear that we can’t move forward to make our simple database in 2nd Normalization form unless we partition the table above</a:t>
            </a:r>
            <a:endParaRPr sz="1500"/>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210" name="Google Shape;210;p35"/>
          <p:cNvSpPr txBox="1"/>
          <p:nvPr>
            <p:ph idx="1" type="body"/>
          </p:nvPr>
        </p:nvSpPr>
        <p:spPr>
          <a:xfrm>
            <a:off x="6546250" y="1585450"/>
            <a:ext cx="2563800" cy="2523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5200">
                <a:latin typeface="Lato"/>
                <a:ea typeface="Lato"/>
                <a:cs typeface="Lato"/>
                <a:sym typeface="Lato"/>
              </a:rPr>
              <a:t>We have divided our 1NF table into two tables viz. Table 1 and Table2. Table 1 contains member information. Table 2 contains information on movies rented.</a:t>
            </a:r>
            <a:endParaRPr sz="5200">
              <a:latin typeface="Lato"/>
              <a:ea typeface="Lato"/>
              <a:cs typeface="Lato"/>
              <a:sym typeface="Lato"/>
            </a:endParaRPr>
          </a:p>
          <a:p>
            <a:pPr indent="0" lvl="0" marL="0" rtl="0" algn="l">
              <a:spcBef>
                <a:spcPts val="0"/>
              </a:spcBef>
              <a:spcAft>
                <a:spcPts val="0"/>
              </a:spcAft>
              <a:buNone/>
            </a:pPr>
            <a:r>
              <a:rPr lang="en-GB" sz="5200">
                <a:latin typeface="Lato"/>
                <a:ea typeface="Lato"/>
                <a:cs typeface="Lato"/>
                <a:sym typeface="Lato"/>
              </a:rPr>
              <a:t>We have introduced a new column called Membership_id which is the primary key for table 1. Records can be uniquely identified in Table 1 using membership id</a:t>
            </a:r>
            <a:endParaRPr sz="5200">
              <a:latin typeface="Lato"/>
              <a:ea typeface="Lato"/>
              <a:cs typeface="Lato"/>
              <a:sym typeface="Lato"/>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1350">
              <a:solidFill>
                <a:srgbClr val="222222"/>
              </a:solidFill>
              <a:highlight>
                <a:srgbClr val="FFFFFF"/>
              </a:highlight>
              <a:latin typeface="Arial"/>
              <a:ea typeface="Arial"/>
              <a:cs typeface="Arial"/>
              <a:sym typeface="Arial"/>
            </a:endParaRPr>
          </a:p>
          <a:p>
            <a:pPr indent="0" lvl="0" marL="0" rtl="0" algn="l">
              <a:spcBef>
                <a:spcPts val="0"/>
              </a:spcBef>
              <a:spcAft>
                <a:spcPts val="0"/>
              </a:spcAft>
              <a:buNone/>
            </a:pPr>
            <a:r>
              <a:t/>
            </a:r>
            <a:endParaRPr sz="2900"/>
          </a:p>
          <a:p>
            <a:pPr indent="0" lvl="0" marL="0" rtl="0" algn="l">
              <a:spcBef>
                <a:spcPts val="0"/>
              </a:spcBef>
              <a:spcAft>
                <a:spcPts val="0"/>
              </a:spcAft>
              <a:buNone/>
            </a:pPr>
            <a:r>
              <a:t/>
            </a:r>
            <a:endParaRPr sz="2900"/>
          </a:p>
          <a:p>
            <a:pPr indent="0" lvl="0" marL="0" rtl="0" algn="l">
              <a:spcBef>
                <a:spcPts val="0"/>
              </a:spcBef>
              <a:spcAft>
                <a:spcPts val="1200"/>
              </a:spcAft>
              <a:buNone/>
            </a:pPr>
            <a:r>
              <a:t/>
            </a:r>
            <a:endParaRPr/>
          </a:p>
        </p:txBody>
      </p:sp>
      <p:pic>
        <p:nvPicPr>
          <p:cNvPr id="211" name="Google Shape;211;p35"/>
          <p:cNvPicPr preferRelativeResize="0"/>
          <p:nvPr/>
        </p:nvPicPr>
        <p:blipFill>
          <a:blip r:embed="rId3">
            <a:alphaModFix/>
          </a:blip>
          <a:stretch>
            <a:fillRect/>
          </a:stretch>
        </p:blipFill>
        <p:spPr>
          <a:xfrm>
            <a:off x="460475" y="1800950"/>
            <a:ext cx="5972175" cy="1024825"/>
          </a:xfrm>
          <a:prstGeom prst="rect">
            <a:avLst/>
          </a:prstGeom>
          <a:noFill/>
          <a:ln>
            <a:noFill/>
          </a:ln>
        </p:spPr>
      </p:pic>
      <p:pic>
        <p:nvPicPr>
          <p:cNvPr id="212" name="Google Shape;212;p35"/>
          <p:cNvPicPr preferRelativeResize="0"/>
          <p:nvPr/>
        </p:nvPicPr>
        <p:blipFill>
          <a:blip r:embed="rId4">
            <a:alphaModFix/>
          </a:blip>
          <a:stretch>
            <a:fillRect/>
          </a:stretch>
        </p:blipFill>
        <p:spPr>
          <a:xfrm>
            <a:off x="1424675" y="3083938"/>
            <a:ext cx="3505200" cy="1024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a:t>
            </a:r>
            <a:r>
              <a:rPr lang="en-GB"/>
              <a:t>NF (Third Normal Form)</a:t>
            </a:r>
            <a:endParaRPr/>
          </a:p>
        </p:txBody>
      </p:sp>
      <p:sp>
        <p:nvSpPr>
          <p:cNvPr id="218" name="Google Shape;218;p36"/>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Lato"/>
              <a:buChar char="●"/>
            </a:pPr>
            <a:r>
              <a:rPr lang="en-GB" sz="1400">
                <a:latin typeface="Lato"/>
                <a:ea typeface="Lato"/>
                <a:cs typeface="Lato"/>
                <a:sym typeface="Lato"/>
              </a:rPr>
              <a:t>Rule 1- Be in 2NF</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GB" sz="1400">
                <a:latin typeface="Lato"/>
                <a:ea typeface="Lato"/>
                <a:cs typeface="Lato"/>
                <a:sym typeface="Lato"/>
              </a:rPr>
              <a:t>Rule 2- Has no transitive functional dependencies</a:t>
            </a:r>
            <a:endParaRPr sz="1400">
              <a:latin typeface="Lato"/>
              <a:ea typeface="Lato"/>
              <a:cs typeface="Lato"/>
              <a:sym typeface="Lato"/>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pic>
        <p:nvPicPr>
          <p:cNvPr id="219" name="Google Shape;219;p36"/>
          <p:cNvPicPr preferRelativeResize="0"/>
          <p:nvPr/>
        </p:nvPicPr>
        <p:blipFill>
          <a:blip r:embed="rId3">
            <a:alphaModFix/>
          </a:blip>
          <a:stretch>
            <a:fillRect/>
          </a:stretch>
        </p:blipFill>
        <p:spPr>
          <a:xfrm>
            <a:off x="1757363" y="1884138"/>
            <a:ext cx="5629275" cy="752475"/>
          </a:xfrm>
          <a:prstGeom prst="rect">
            <a:avLst/>
          </a:prstGeom>
          <a:noFill/>
          <a:ln>
            <a:noFill/>
          </a:ln>
        </p:spPr>
      </p:pic>
      <p:pic>
        <p:nvPicPr>
          <p:cNvPr id="220" name="Google Shape;220;p36"/>
          <p:cNvPicPr preferRelativeResize="0"/>
          <p:nvPr/>
        </p:nvPicPr>
        <p:blipFill>
          <a:blip r:embed="rId4">
            <a:alphaModFix/>
          </a:blip>
          <a:stretch>
            <a:fillRect/>
          </a:stretch>
        </p:blipFill>
        <p:spPr>
          <a:xfrm>
            <a:off x="2681000" y="2719925"/>
            <a:ext cx="3505200" cy="1123950"/>
          </a:xfrm>
          <a:prstGeom prst="rect">
            <a:avLst/>
          </a:prstGeom>
          <a:noFill/>
          <a:ln>
            <a:noFill/>
          </a:ln>
        </p:spPr>
      </p:pic>
      <p:pic>
        <p:nvPicPr>
          <p:cNvPr id="221" name="Google Shape;221;p36"/>
          <p:cNvPicPr preferRelativeResize="0"/>
          <p:nvPr/>
        </p:nvPicPr>
        <p:blipFill>
          <a:blip r:embed="rId5">
            <a:alphaModFix/>
          </a:blip>
          <a:stretch>
            <a:fillRect/>
          </a:stretch>
        </p:blipFill>
        <p:spPr>
          <a:xfrm>
            <a:off x="3033425" y="3927175"/>
            <a:ext cx="2800350" cy="933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a:t>
            </a:r>
            <a:r>
              <a:rPr lang="en-GB"/>
              <a:t>NF (Fourth Normal Form)</a:t>
            </a:r>
            <a:endParaRPr/>
          </a:p>
        </p:txBody>
      </p:sp>
      <p:sp>
        <p:nvSpPr>
          <p:cNvPr id="227" name="Google Shape;227;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If no database table instance contains two or more, independent and multivalued data describing the relevant entity, then it is in 4th Normal Form.</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a:t>
            </a:r>
            <a:r>
              <a:rPr lang="en-GB"/>
              <a:t>NF (Fifth Normal Form)</a:t>
            </a:r>
            <a:endParaRPr/>
          </a:p>
        </p:txBody>
      </p:sp>
      <p:sp>
        <p:nvSpPr>
          <p:cNvPr id="233" name="Google Shape;233;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A table is in 5th Normal Form only if it is in 4NF and it cannot be decomposed into any number of smaller tables without loss of data.</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6</a:t>
            </a:r>
            <a:r>
              <a:rPr lang="en-GB"/>
              <a:t>NF (Sixth Normal Form)</a:t>
            </a:r>
            <a:endParaRPr/>
          </a:p>
        </p:txBody>
      </p:sp>
      <p:sp>
        <p:nvSpPr>
          <p:cNvPr id="239" name="Google Shape;239;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6th Normal Form is not standardized, yet however, it is being discussed by database experts for some time.</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0"/>
          <p:cNvPicPr preferRelativeResize="0"/>
          <p:nvPr/>
        </p:nvPicPr>
        <p:blipFill>
          <a:blip r:embed="rId3">
            <a:alphaModFix/>
          </a:blip>
          <a:stretch>
            <a:fillRect/>
          </a:stretch>
        </p:blipFill>
        <p:spPr>
          <a:xfrm>
            <a:off x="1848650" y="1230800"/>
            <a:ext cx="5581701" cy="2601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Governance</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400"/>
              <a:t>It is the process of managing the,</a:t>
            </a:r>
            <a:endParaRPr sz="1400"/>
          </a:p>
          <a:p>
            <a:pPr indent="-334327" lvl="0" marL="457200" rtl="0" algn="l">
              <a:spcBef>
                <a:spcPts val="1200"/>
              </a:spcBef>
              <a:spcAft>
                <a:spcPts val="0"/>
              </a:spcAft>
              <a:buSzPct val="100000"/>
              <a:buChar char="●"/>
            </a:pPr>
            <a:r>
              <a:rPr lang="en-GB"/>
              <a:t>Availability</a:t>
            </a:r>
            <a:endParaRPr/>
          </a:p>
          <a:p>
            <a:pPr indent="-334327" lvl="0" marL="457200" rtl="0" algn="l">
              <a:spcBef>
                <a:spcPts val="0"/>
              </a:spcBef>
              <a:spcAft>
                <a:spcPts val="0"/>
              </a:spcAft>
              <a:buSzPct val="100000"/>
              <a:buChar char="●"/>
            </a:pPr>
            <a:r>
              <a:rPr lang="en-GB"/>
              <a:t>Usability</a:t>
            </a:r>
            <a:endParaRPr/>
          </a:p>
          <a:p>
            <a:pPr indent="-334327" lvl="0" marL="457200" rtl="0" algn="l">
              <a:spcBef>
                <a:spcPts val="0"/>
              </a:spcBef>
              <a:spcAft>
                <a:spcPts val="0"/>
              </a:spcAft>
              <a:buSzPct val="100000"/>
              <a:buChar char="●"/>
            </a:pPr>
            <a:r>
              <a:rPr lang="en-GB"/>
              <a:t>Integrity</a:t>
            </a:r>
            <a:endParaRPr/>
          </a:p>
          <a:p>
            <a:pPr indent="-334327" lvl="0" marL="457200" rtl="0" algn="l">
              <a:spcBef>
                <a:spcPts val="0"/>
              </a:spcBef>
              <a:spcAft>
                <a:spcPts val="0"/>
              </a:spcAft>
              <a:buSzPct val="100000"/>
              <a:buChar char="●"/>
            </a:pPr>
            <a:r>
              <a:rPr lang="en-GB"/>
              <a:t>Security</a:t>
            </a:r>
            <a:endParaRPr/>
          </a:p>
          <a:p>
            <a:pPr indent="0" lvl="0" marL="0" rtl="0" algn="l">
              <a:spcBef>
                <a:spcPts val="1200"/>
              </a:spcBef>
              <a:spcAft>
                <a:spcPts val="0"/>
              </a:spcAft>
              <a:buNone/>
            </a:pPr>
            <a:r>
              <a:rPr lang="en-GB" sz="1400"/>
              <a:t>Of the data in </a:t>
            </a:r>
            <a:r>
              <a:rPr lang="en-GB" sz="1400"/>
              <a:t>enterprise</a:t>
            </a:r>
            <a:r>
              <a:rPr lang="en-GB" sz="1400"/>
              <a:t> system which is based on,</a:t>
            </a:r>
            <a:endParaRPr sz="1400"/>
          </a:p>
          <a:p>
            <a:pPr indent="-334327" lvl="0" marL="457200" rtl="0" algn="l">
              <a:spcBef>
                <a:spcPts val="1200"/>
              </a:spcBef>
              <a:spcAft>
                <a:spcPts val="0"/>
              </a:spcAft>
              <a:buSzPct val="100000"/>
              <a:buChar char="●"/>
            </a:pPr>
            <a:r>
              <a:rPr lang="en-GB"/>
              <a:t>Internal data standards</a:t>
            </a:r>
            <a:endParaRPr/>
          </a:p>
          <a:p>
            <a:pPr indent="-334327" lvl="0" marL="457200" rtl="0" algn="l">
              <a:spcBef>
                <a:spcPts val="0"/>
              </a:spcBef>
              <a:spcAft>
                <a:spcPts val="0"/>
              </a:spcAft>
              <a:buSzPct val="100000"/>
              <a:buChar char="●"/>
            </a:pPr>
            <a:r>
              <a:rPr lang="en-GB"/>
              <a:t>Policies</a:t>
            </a:r>
            <a:endParaRPr/>
          </a:p>
          <a:p>
            <a:pPr indent="0" lvl="0" marL="0" rtl="0" algn="l">
              <a:spcBef>
                <a:spcPts val="1200"/>
              </a:spcBef>
              <a:spcAft>
                <a:spcPts val="0"/>
              </a:spcAft>
              <a:buNone/>
            </a:pPr>
            <a:r>
              <a:rPr lang="en-GB" sz="1400"/>
              <a:t>Which control data usage.</a:t>
            </a:r>
            <a:endParaRPr sz="1400"/>
          </a:p>
          <a:p>
            <a:pPr indent="0" lvl="0" marL="0" rtl="0" algn="l">
              <a:spcBef>
                <a:spcPts val="1200"/>
              </a:spcBef>
              <a:spcAft>
                <a:spcPts val="1200"/>
              </a:spcAft>
              <a:buNone/>
            </a:pPr>
            <a:r>
              <a:t/>
            </a:r>
            <a:endParaRPr/>
          </a:p>
        </p:txBody>
      </p:sp>
      <p:pic>
        <p:nvPicPr>
          <p:cNvPr id="81" name="Google Shape;81;p15"/>
          <p:cNvPicPr preferRelativeResize="0"/>
          <p:nvPr/>
        </p:nvPicPr>
        <p:blipFill>
          <a:blip r:embed="rId3">
            <a:alphaModFix/>
          </a:blip>
          <a:stretch>
            <a:fillRect/>
          </a:stretch>
        </p:blipFill>
        <p:spPr>
          <a:xfrm>
            <a:off x="5627850" y="1145850"/>
            <a:ext cx="3044601" cy="333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data governance is Important?</a:t>
            </a:r>
            <a:endParaRPr/>
          </a:p>
        </p:txBody>
      </p:sp>
      <p:sp>
        <p:nvSpPr>
          <p:cNvPr id="87" name="Google Shape;87;p16"/>
          <p:cNvSpPr txBox="1"/>
          <p:nvPr>
            <p:ph idx="1" type="body"/>
          </p:nvPr>
        </p:nvSpPr>
        <p:spPr>
          <a:xfrm>
            <a:off x="2841875" y="1990800"/>
            <a:ext cx="2508900" cy="126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6"/>
          <p:cNvPicPr preferRelativeResize="0"/>
          <p:nvPr/>
        </p:nvPicPr>
        <p:blipFill>
          <a:blip r:embed="rId3">
            <a:alphaModFix/>
          </a:blip>
          <a:stretch>
            <a:fillRect/>
          </a:stretch>
        </p:blipFill>
        <p:spPr>
          <a:xfrm>
            <a:off x="1401125" y="1722775"/>
            <a:ext cx="5073976" cy="2458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data governance matters?</a:t>
            </a:r>
            <a:endParaRPr/>
          </a:p>
        </p:txBody>
      </p:sp>
      <p:sp>
        <p:nvSpPr>
          <p:cNvPr id="94" name="Google Shape;94;p17"/>
          <p:cNvSpPr txBox="1"/>
          <p:nvPr>
            <p:ph idx="1" type="body"/>
          </p:nvPr>
        </p:nvSpPr>
        <p:spPr>
          <a:xfrm>
            <a:off x="550725" y="15120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Organization’s needs to make sure of the,</a:t>
            </a:r>
            <a:endParaRPr/>
          </a:p>
          <a:p>
            <a:pPr indent="-325755" lvl="0" marL="457200" rtl="0" algn="l">
              <a:spcBef>
                <a:spcPts val="1200"/>
              </a:spcBef>
              <a:spcAft>
                <a:spcPts val="0"/>
              </a:spcAft>
              <a:buSzPct val="100000"/>
              <a:buChar char="●"/>
            </a:pPr>
            <a:r>
              <a:rPr lang="en-GB"/>
              <a:t>Data security</a:t>
            </a:r>
            <a:endParaRPr/>
          </a:p>
          <a:p>
            <a:pPr indent="-325755" lvl="0" marL="457200" rtl="0" algn="l">
              <a:spcBef>
                <a:spcPts val="0"/>
              </a:spcBef>
              <a:spcAft>
                <a:spcPts val="0"/>
              </a:spcAft>
              <a:buSzPct val="100000"/>
              <a:buChar char="●"/>
            </a:pPr>
            <a:r>
              <a:rPr lang="en-GB"/>
              <a:t>Effective data </a:t>
            </a:r>
            <a:r>
              <a:rPr lang="en-GB"/>
              <a:t>masking of data quality</a:t>
            </a:r>
            <a:endParaRPr/>
          </a:p>
          <a:p>
            <a:pPr indent="-325755" lvl="0" marL="457200" rtl="0" algn="l">
              <a:spcBef>
                <a:spcPts val="0"/>
              </a:spcBef>
              <a:spcAft>
                <a:spcPts val="0"/>
              </a:spcAft>
              <a:buSzPct val="100000"/>
              <a:buChar char="●"/>
            </a:pPr>
            <a:r>
              <a:rPr lang="en-GB"/>
              <a:t>Compliance with new data protection</a:t>
            </a:r>
            <a:endParaRPr/>
          </a:p>
          <a:p>
            <a:pPr indent="-325755" lvl="0" marL="457200" rtl="0" algn="l">
              <a:spcBef>
                <a:spcPts val="0"/>
              </a:spcBef>
              <a:spcAft>
                <a:spcPts val="0"/>
              </a:spcAft>
              <a:buSzPct val="100000"/>
              <a:buChar char="●"/>
            </a:pPr>
            <a:r>
              <a:rPr lang="en-GB"/>
              <a:t>Privacy laws (GDPR - General data policy regulations)</a:t>
            </a:r>
            <a:endParaRPr/>
          </a:p>
          <a:p>
            <a:pPr indent="0" lvl="0" marL="0" rtl="0" algn="l">
              <a:spcBef>
                <a:spcPts val="1200"/>
              </a:spcBef>
              <a:spcAft>
                <a:spcPts val="0"/>
              </a:spcAft>
              <a:buNone/>
            </a:pPr>
            <a:r>
              <a:rPr lang="en-GB"/>
              <a:t>An effective governance helps to handle all this kind of problems and ensures that data is, </a:t>
            </a:r>
            <a:endParaRPr/>
          </a:p>
          <a:p>
            <a:pPr indent="-325755" lvl="0" marL="457200" rtl="0" algn="l">
              <a:spcBef>
                <a:spcPts val="1200"/>
              </a:spcBef>
              <a:spcAft>
                <a:spcPts val="0"/>
              </a:spcAft>
              <a:buSzPct val="100000"/>
              <a:buChar char="●"/>
            </a:pPr>
            <a:r>
              <a:rPr lang="en-GB"/>
              <a:t>Consistent </a:t>
            </a:r>
            <a:endParaRPr/>
          </a:p>
          <a:p>
            <a:pPr indent="-325755" lvl="0" marL="457200" rtl="0" algn="l">
              <a:spcBef>
                <a:spcPts val="0"/>
              </a:spcBef>
              <a:spcAft>
                <a:spcPts val="0"/>
              </a:spcAft>
              <a:buSzPct val="100000"/>
              <a:buChar char="●"/>
            </a:pPr>
            <a:r>
              <a:rPr lang="en-GB"/>
              <a:t>Trustworthy </a:t>
            </a:r>
            <a:endParaRPr/>
          </a:p>
          <a:p>
            <a:pPr indent="-325755" lvl="0" marL="457200" rtl="0" algn="l">
              <a:spcBef>
                <a:spcPts val="0"/>
              </a:spcBef>
              <a:spcAft>
                <a:spcPts val="0"/>
              </a:spcAft>
              <a:buClr>
                <a:srgbClr val="FFFFFF"/>
              </a:buClr>
              <a:buSzPct val="100000"/>
              <a:buChar char="●"/>
            </a:pPr>
            <a:r>
              <a:rPr lang="en-GB">
                <a:solidFill>
                  <a:srgbClr val="FFFFFF"/>
                </a:solidFill>
              </a:rPr>
              <a:t>And make sure that data doesn't get misused.</a:t>
            </a:r>
            <a:endParaRPr>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of data governance adoption</a:t>
            </a:r>
            <a:endParaRPr/>
          </a:p>
        </p:txBody>
      </p:sp>
      <p:sp>
        <p:nvSpPr>
          <p:cNvPr id="100" name="Google Shape;100;p18"/>
          <p:cNvSpPr txBox="1"/>
          <p:nvPr>
            <p:ph idx="1" type="body"/>
          </p:nvPr>
        </p:nvSpPr>
        <p:spPr>
          <a:xfrm>
            <a:off x="444513" y="3113425"/>
            <a:ext cx="7038900" cy="1880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t/>
            </a:r>
            <a:endParaRPr sz="1408"/>
          </a:p>
          <a:p>
            <a:pPr indent="0" lvl="0" marL="457200" rtl="0" algn="l">
              <a:spcBef>
                <a:spcPts val="1100"/>
              </a:spcBef>
              <a:spcAft>
                <a:spcPts val="1200"/>
              </a:spcAft>
              <a:buNone/>
            </a:pPr>
            <a:r>
              <a:t/>
            </a:r>
            <a:endParaRPr sz="1700"/>
          </a:p>
        </p:txBody>
      </p:sp>
      <p:pic>
        <p:nvPicPr>
          <p:cNvPr id="101" name="Google Shape;101;p18"/>
          <p:cNvPicPr preferRelativeResize="0"/>
          <p:nvPr/>
        </p:nvPicPr>
        <p:blipFill rotWithShape="1">
          <a:blip r:embed="rId3">
            <a:alphaModFix/>
          </a:blip>
          <a:srcRect b="0" l="6450" r="12315" t="0"/>
          <a:stretch/>
        </p:blipFill>
        <p:spPr>
          <a:xfrm>
            <a:off x="1476150" y="1660675"/>
            <a:ext cx="5376925" cy="2477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35925" y="2382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Benefits of data governance adoption</a:t>
            </a:r>
            <a:endParaRPr/>
          </a:p>
        </p:txBody>
      </p:sp>
      <p:sp>
        <p:nvSpPr>
          <p:cNvPr id="107" name="Google Shape;107;p19"/>
          <p:cNvSpPr txBox="1"/>
          <p:nvPr>
            <p:ph idx="1" type="body"/>
          </p:nvPr>
        </p:nvSpPr>
        <p:spPr>
          <a:xfrm>
            <a:off x="653425" y="1621075"/>
            <a:ext cx="7038900" cy="29112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GB" sz="1508"/>
              <a:t>Benefits of data governance are shortly discussed,</a:t>
            </a:r>
            <a:endParaRPr sz="1508"/>
          </a:p>
          <a:p>
            <a:pPr indent="-311665" lvl="0" marL="457200" rtl="0" algn="l">
              <a:spcBef>
                <a:spcPts val="1100"/>
              </a:spcBef>
              <a:spcAft>
                <a:spcPts val="0"/>
              </a:spcAft>
              <a:buSzPts val="1308"/>
              <a:buChar char="●"/>
            </a:pPr>
            <a:r>
              <a:rPr lang="en-GB" sz="1308"/>
              <a:t>To improve quality of insights</a:t>
            </a:r>
            <a:endParaRPr sz="1308"/>
          </a:p>
          <a:p>
            <a:pPr indent="-311665" lvl="0" marL="457200" rtl="0" algn="l">
              <a:spcBef>
                <a:spcPts val="0"/>
              </a:spcBef>
              <a:spcAft>
                <a:spcPts val="0"/>
              </a:spcAft>
              <a:buSzPts val="1308"/>
              <a:buChar char="●"/>
            </a:pPr>
            <a:r>
              <a:rPr lang="en-GB" sz="1308"/>
              <a:t>It helps in understanding the data and shows the data lineage</a:t>
            </a:r>
            <a:endParaRPr sz="1308"/>
          </a:p>
          <a:p>
            <a:pPr indent="-311665" lvl="0" marL="457200" rtl="0" algn="l">
              <a:spcBef>
                <a:spcPts val="0"/>
              </a:spcBef>
              <a:spcAft>
                <a:spcPts val="0"/>
              </a:spcAft>
              <a:buSzPts val="1308"/>
              <a:buChar char="●"/>
            </a:pPr>
            <a:r>
              <a:rPr lang="en-GB" sz="1308"/>
              <a:t>Helps in adopting Regulatory Compliance</a:t>
            </a:r>
            <a:endParaRPr sz="1308"/>
          </a:p>
          <a:p>
            <a:pPr indent="-311665" lvl="0" marL="457200" rtl="0" algn="l">
              <a:spcBef>
                <a:spcPts val="0"/>
              </a:spcBef>
              <a:spcAft>
                <a:spcPts val="0"/>
              </a:spcAft>
              <a:buSzPts val="1308"/>
              <a:buChar char="●"/>
            </a:pPr>
            <a:r>
              <a:rPr lang="en-GB" sz="1308"/>
              <a:t>Improve the capabilities of Decision-Making and communication</a:t>
            </a:r>
            <a:endParaRPr sz="1308"/>
          </a:p>
          <a:p>
            <a:pPr indent="-311665" lvl="0" marL="457200" rtl="0" algn="l">
              <a:spcBef>
                <a:spcPts val="0"/>
              </a:spcBef>
              <a:spcAft>
                <a:spcPts val="0"/>
              </a:spcAft>
              <a:buSzPts val="1308"/>
              <a:buChar char="●"/>
            </a:pPr>
            <a:r>
              <a:rPr lang="en-GB" sz="1308"/>
              <a:t>Reduction of IT costs with centralized policies and systems</a:t>
            </a:r>
            <a:endParaRPr sz="1308"/>
          </a:p>
          <a:p>
            <a:pPr indent="-311665" lvl="0" marL="457200" rtl="0" algn="l">
              <a:spcBef>
                <a:spcPts val="0"/>
              </a:spcBef>
              <a:spcAft>
                <a:spcPts val="0"/>
              </a:spcAft>
              <a:buSzPts val="1308"/>
              <a:buChar char="●"/>
            </a:pPr>
            <a:r>
              <a:rPr lang="en-GB" sz="1308"/>
              <a:t>Effortless audit management</a:t>
            </a:r>
            <a:endParaRPr sz="1308"/>
          </a:p>
          <a:p>
            <a:pPr indent="-311665" lvl="0" marL="457200" rtl="0" algn="l">
              <a:spcBef>
                <a:spcPts val="0"/>
              </a:spcBef>
              <a:spcAft>
                <a:spcPts val="0"/>
              </a:spcAft>
              <a:buSzPts val="1308"/>
              <a:buChar char="●"/>
            </a:pPr>
            <a:r>
              <a:rPr lang="en-GB" sz="1308"/>
              <a:t>Controlled and organized data growth</a:t>
            </a:r>
            <a:endParaRPr sz="1200"/>
          </a:p>
        </p:txBody>
      </p:sp>
      <p:pic>
        <p:nvPicPr>
          <p:cNvPr id="108" name="Google Shape;108;p19"/>
          <p:cNvPicPr preferRelativeResize="0"/>
          <p:nvPr/>
        </p:nvPicPr>
        <p:blipFill>
          <a:blip r:embed="rId3">
            <a:alphaModFix/>
          </a:blip>
          <a:stretch>
            <a:fillRect/>
          </a:stretch>
        </p:blipFill>
        <p:spPr>
          <a:xfrm>
            <a:off x="6222625" y="1410050"/>
            <a:ext cx="2921374" cy="26505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Quality</a:t>
            </a:r>
            <a:endParaRPr/>
          </a:p>
        </p:txBody>
      </p:sp>
      <p:sp>
        <p:nvSpPr>
          <p:cNvPr id="114" name="Google Shape;114;p20"/>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latin typeface="Lato"/>
                <a:ea typeface="Lato"/>
                <a:cs typeface="Lato"/>
                <a:sym typeface="Lato"/>
              </a:rPr>
              <a:t>Data quality is focused on the </a:t>
            </a:r>
            <a:endParaRPr b="1" sz="1400">
              <a:latin typeface="Lato"/>
              <a:ea typeface="Lato"/>
              <a:cs typeface="Lato"/>
              <a:sym typeface="Lato"/>
            </a:endParaRPr>
          </a:p>
          <a:p>
            <a:pPr indent="-317500" lvl="0" marL="457200" rtl="0" algn="l">
              <a:spcBef>
                <a:spcPts val="1200"/>
              </a:spcBef>
              <a:spcAft>
                <a:spcPts val="0"/>
              </a:spcAft>
              <a:buSzPts val="1400"/>
              <a:buFont typeface="Lato"/>
              <a:buChar char="●"/>
            </a:pPr>
            <a:r>
              <a:rPr lang="en-GB" sz="1400">
                <a:latin typeface="Lato"/>
                <a:ea typeface="Lato"/>
                <a:cs typeface="Lato"/>
                <a:sym typeface="Lato"/>
              </a:rPr>
              <a:t>Integrity </a:t>
            </a:r>
            <a:endParaRPr sz="1400">
              <a:latin typeface="Lato"/>
              <a:ea typeface="Lato"/>
              <a:cs typeface="Lato"/>
              <a:sym typeface="Lato"/>
            </a:endParaRPr>
          </a:p>
          <a:p>
            <a:pPr indent="-317500" lvl="0" marL="457200" rtl="0" algn="l">
              <a:spcBef>
                <a:spcPts val="0"/>
              </a:spcBef>
              <a:spcAft>
                <a:spcPts val="0"/>
              </a:spcAft>
              <a:buSzPts val="1400"/>
              <a:buFont typeface="Lato"/>
              <a:buChar char="●"/>
            </a:pPr>
            <a:r>
              <a:rPr lang="en-GB" sz="1400">
                <a:latin typeface="Lato"/>
                <a:ea typeface="Lato"/>
                <a:cs typeface="Lato"/>
                <a:sym typeface="Lato"/>
              </a:rPr>
              <a:t>value of the information itself</a:t>
            </a:r>
            <a:endParaRPr sz="1400">
              <a:latin typeface="Lato"/>
              <a:ea typeface="Lato"/>
              <a:cs typeface="Lato"/>
              <a:sym typeface="Lato"/>
            </a:endParaRPr>
          </a:p>
          <a:p>
            <a:pPr indent="0" lvl="0" marL="0" rtl="0" algn="l">
              <a:spcBef>
                <a:spcPts val="1200"/>
              </a:spcBef>
              <a:spcAft>
                <a:spcPts val="1200"/>
              </a:spcAft>
              <a:buNone/>
            </a:pPr>
            <a:r>
              <a:t/>
            </a:r>
            <a:endParaRPr b="1" sz="1200">
              <a:solidFill>
                <a:srgbClr val="BDC1C6"/>
              </a:solidFill>
              <a:highlight>
                <a:srgbClr val="202124"/>
              </a:highlight>
              <a:latin typeface="Arial"/>
              <a:ea typeface="Arial"/>
              <a:cs typeface="Arial"/>
              <a:sym typeface="Arial"/>
            </a:endParaRPr>
          </a:p>
        </p:txBody>
      </p:sp>
      <p:pic>
        <p:nvPicPr>
          <p:cNvPr id="115" name="Google Shape;115;p20"/>
          <p:cNvPicPr preferRelativeResize="0"/>
          <p:nvPr/>
        </p:nvPicPr>
        <p:blipFill>
          <a:blip r:embed="rId3">
            <a:alphaModFix/>
          </a:blip>
          <a:stretch>
            <a:fillRect/>
          </a:stretch>
        </p:blipFill>
        <p:spPr>
          <a:xfrm>
            <a:off x="1171650" y="2427700"/>
            <a:ext cx="6291199" cy="224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Policies</a:t>
            </a:r>
            <a:endParaRPr/>
          </a:p>
        </p:txBody>
      </p:sp>
      <p:sp>
        <p:nvSpPr>
          <p:cNvPr id="121" name="Google Shape;121;p21"/>
          <p:cNvSpPr txBox="1"/>
          <p:nvPr>
            <p:ph idx="1" type="body"/>
          </p:nvPr>
        </p:nvSpPr>
        <p:spPr>
          <a:xfrm>
            <a:off x="764225" y="1838325"/>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500"/>
              <a:t>A data governance policy is </a:t>
            </a:r>
            <a:endParaRPr sz="1500"/>
          </a:p>
          <a:p>
            <a:pPr indent="-323850" lvl="0" marL="457200" rtl="0" algn="l">
              <a:lnSpc>
                <a:spcPct val="150000"/>
              </a:lnSpc>
              <a:spcBef>
                <a:spcPts val="1200"/>
              </a:spcBef>
              <a:spcAft>
                <a:spcPts val="0"/>
              </a:spcAft>
              <a:buSzPts val="1500"/>
              <a:buChar char="●"/>
            </a:pPr>
            <a:r>
              <a:rPr lang="en-GB" sz="1500"/>
              <a:t>A documented set of guidelines </a:t>
            </a:r>
            <a:endParaRPr sz="1500"/>
          </a:p>
          <a:p>
            <a:pPr indent="0" lvl="0" marL="457200" rtl="0" algn="l">
              <a:spcBef>
                <a:spcPts val="1200"/>
              </a:spcBef>
              <a:spcAft>
                <a:spcPts val="0"/>
              </a:spcAft>
              <a:buNone/>
            </a:pPr>
            <a:r>
              <a:t/>
            </a:r>
            <a:endParaRPr sz="1500"/>
          </a:p>
          <a:p>
            <a:pPr indent="0" lvl="0" marL="0" rtl="0" algn="l">
              <a:spcBef>
                <a:spcPts val="1200"/>
              </a:spcBef>
              <a:spcAft>
                <a:spcPts val="1200"/>
              </a:spcAft>
              <a:buNone/>
            </a:pPr>
            <a:r>
              <a:rPr lang="en-GB" sz="1500"/>
              <a:t>For ensuring that an organization's data and information assets are managed consistently and used properly.</a:t>
            </a:r>
            <a:endParaRPr sz="1600"/>
          </a:p>
        </p:txBody>
      </p:sp>
      <p:pic>
        <p:nvPicPr>
          <p:cNvPr id="122" name="Google Shape;122;p21"/>
          <p:cNvPicPr preferRelativeResize="0"/>
          <p:nvPr/>
        </p:nvPicPr>
        <p:blipFill rotWithShape="1">
          <a:blip r:embed="rId3">
            <a:alphaModFix/>
          </a:blip>
          <a:srcRect b="-5839" l="3440" r="-3439" t="5840"/>
          <a:stretch/>
        </p:blipFill>
        <p:spPr>
          <a:xfrm>
            <a:off x="4491275" y="1416625"/>
            <a:ext cx="4019725" cy="1800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9F34F0316596428B567175165F152F" ma:contentTypeVersion="11" ma:contentTypeDescription="Create a new document." ma:contentTypeScope="" ma:versionID="25211f9f7831416a26e14ef581a5928e">
  <xsd:schema xmlns:xsd="http://www.w3.org/2001/XMLSchema" xmlns:xs="http://www.w3.org/2001/XMLSchema" xmlns:p="http://schemas.microsoft.com/office/2006/metadata/properties" xmlns:ns2="ed1de59d-d067-4310-9ecb-0fd71ee7e289" xmlns:ns3="d08c31a8-50f4-4a5f-81ce-08070f5c117e" targetNamespace="http://schemas.microsoft.com/office/2006/metadata/properties" ma:root="true" ma:fieldsID="b9e1f51d4c9d6e38eaa9c8ac5cce5c2d" ns2:_="" ns3:_="">
    <xsd:import namespace="ed1de59d-d067-4310-9ecb-0fd71ee7e289"/>
    <xsd:import namespace="d08c31a8-50f4-4a5f-81ce-08070f5c117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1de59d-d067-4310-9ecb-0fd71ee7e2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91153b80-e447-453c-be58-7dcc34aa0e7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08c31a8-50f4-4a5f-81ce-08070f5c11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7658aac-cf51-42d5-90c0-5ad3e65b2dd2}" ma:internalName="TaxCatchAll" ma:showField="CatchAllData" ma:web="d08c31a8-50f4-4a5f-81ce-08070f5c11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08c31a8-50f4-4a5f-81ce-08070f5c117e" xsi:nil="true"/>
    <lcf76f155ced4ddcb4097134ff3c332f xmlns="ed1de59d-d067-4310-9ecb-0fd71ee7e28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6F01364-E8A1-4142-BB96-5514150401D8}"/>
</file>

<file path=customXml/itemProps2.xml><?xml version="1.0" encoding="utf-8"?>
<ds:datastoreItem xmlns:ds="http://schemas.openxmlformats.org/officeDocument/2006/customXml" ds:itemID="{D79B0CBC-19CE-4FD6-A4A4-F9174F94933E}"/>
</file>

<file path=customXml/itemProps3.xml><?xml version="1.0" encoding="utf-8"?>
<ds:datastoreItem xmlns:ds="http://schemas.openxmlformats.org/officeDocument/2006/customXml" ds:itemID="{2CFF49B0-1E7C-47CF-A9F5-1FA47C682B7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0x010100AC9F34F0316596428B567175165F152F</vt:lpwstr>
  </property>
</Properties>
</file>