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2EEA22-860A-49F3-AEBA-B30D0CFC8A7C}">
  <a:tblStyle styleId="{BE2EEA22-860A-49F3-AEBA-B30D0CFC8A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font" Target="fonts/Lato-italic.fntdata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4" Type="http://schemas.openxmlformats.org/officeDocument/2006/relationships/font" Target="fonts/Roboto-bold.fntdata"/><Relationship Id="rId42" Type="http://schemas.openxmlformats.org/officeDocument/2006/relationships/customXml" Target="../customXml/item2.xml"/><Relationship Id="rId7" Type="http://schemas.openxmlformats.org/officeDocument/2006/relationships/slide" Target="slides/slide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font" Target="fonts/Raleway-regular.fntdata"/><Relationship Id="rId16" Type="http://schemas.openxmlformats.org/officeDocument/2006/relationships/slide" Target="slides/slide10.xml"/><Relationship Id="rId41" Type="http://schemas.openxmlformats.org/officeDocument/2006/relationships/customXml" Target="../customXml/item1.xml"/><Relationship Id="rId40" Type="http://schemas.openxmlformats.org/officeDocument/2006/relationships/font" Target="fonts/Lato-boldItalic.fntdata"/><Relationship Id="rId24" Type="http://schemas.openxmlformats.org/officeDocument/2006/relationships/slide" Target="slides/slide18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37" Type="http://schemas.openxmlformats.org/officeDocument/2006/relationships/font" Target="fonts/Lato-regular.fntdata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font" Target="fonts/Roboto-boldItalic.fntdata"/><Relationship Id="rId31" Type="http://schemas.openxmlformats.org/officeDocument/2006/relationships/font" Target="fonts/Raleway-italic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font" Target="fonts/Raleway-bold.fntdata"/><Relationship Id="rId35" Type="http://schemas.openxmlformats.org/officeDocument/2006/relationships/font" Target="fonts/Roboto-italic.fntdata"/><Relationship Id="rId14" Type="http://schemas.openxmlformats.org/officeDocument/2006/relationships/slide" Target="slides/slide8.xml"/><Relationship Id="rId43" Type="http://schemas.openxmlformats.org/officeDocument/2006/relationships/customXml" Target="../customXml/item3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33" Type="http://schemas.openxmlformats.org/officeDocument/2006/relationships/font" Target="fonts/Roboto-regular.fntdata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42ff66b6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42ff66b6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42ff66b6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42ff66b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4d8820b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4d8820b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4d8820b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4d8820b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42ff66b6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42ff66b6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fdb9129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fdb9129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4d8820b7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64d8820b7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42ff66b6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642ff66b6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42ff66b6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642ff66b6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42ff66b6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42ff66b6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be9f25c5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be9f25c5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4d8820b7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4d8820b7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64d8820b7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64d8820b7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64d8820b7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64d8820b7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fa0c4f88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fa0c4f88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c7fb602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c7fb602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d70f8243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d70f8243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d70f824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d70f824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fdb9129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fdb9129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fdb9129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fdb9129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42ff66b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42ff66b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Data Modeling And Architecture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Somaiya Jannat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Example of </a:t>
            </a:r>
            <a:r>
              <a:rPr lang="en">
                <a:solidFill>
                  <a:srgbClr val="3C78D8"/>
                </a:solidFill>
              </a:rPr>
              <a:t>Conceptual Data Model</a:t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701" y="1853850"/>
            <a:ext cx="5593925" cy="16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703075" y="1976000"/>
            <a:ext cx="38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547650" y="3581950"/>
            <a:ext cx="7911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Customer and Product are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two entities.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Customer number and name are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attributes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of the Customer entity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Product name and price are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attributes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of product entity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Sale is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relationship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between the customer and product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Characteristics of Conceptual data model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Wide Coverage of business concept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Designed and developed for business audience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Developed for user including specification like :</a:t>
            </a:r>
            <a:endParaRPr sz="15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 sz="1300">
                <a:solidFill>
                  <a:srgbClr val="000000"/>
                </a:solidFill>
              </a:rPr>
              <a:t>D</a:t>
            </a:r>
            <a:r>
              <a:rPr lang="en" sz="1400">
                <a:solidFill>
                  <a:srgbClr val="000000"/>
                </a:solidFill>
              </a:rPr>
              <a:t>ata storage capacity</a:t>
            </a:r>
            <a:endParaRPr sz="14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 sz="1300">
                <a:solidFill>
                  <a:srgbClr val="000000"/>
                </a:solidFill>
              </a:rPr>
              <a:t>DBMS vendor and technology(Vendors: Oracle, IBM, Microsoft and Sybase)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Logical Data Model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Defines HOW the system should be implemented regardless of the DBMS.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Set relationship between them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Adds further information to the conceptual data model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No primary key and foreign key is specified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This model is typically created by Data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Architects and Business Analysts.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2911625"/>
            <a:ext cx="4323701" cy="17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Characteristics of Logical Data Model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sz="1400">
                <a:solidFill>
                  <a:srgbClr val="000000"/>
                </a:solidFill>
              </a:rPr>
              <a:t>Describes data needs for a single project but could integrate with other logical data models based on the scope of the project.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sz="1400">
                <a:solidFill>
                  <a:srgbClr val="000000"/>
                </a:solidFill>
              </a:rPr>
              <a:t>Designed and developed independently from the DBMS.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sz="1400">
                <a:solidFill>
                  <a:srgbClr val="000000"/>
                </a:solidFill>
              </a:rPr>
              <a:t>Data attributes will have datatype  with exact precisions and length.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sz="1400">
                <a:solidFill>
                  <a:srgbClr val="000000"/>
                </a:solidFill>
              </a:rPr>
              <a:t>Normalization processes to the model is applied typically till 3NF.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>
                <a:solidFill>
                  <a:srgbClr val="3C78D8"/>
                </a:solidFill>
              </a:rPr>
              <a:t>Comparing the logical data model with the conceptual data model </a:t>
            </a:r>
            <a:endParaRPr sz="1740">
              <a:solidFill>
                <a:srgbClr val="3C78D8"/>
              </a:solidFill>
            </a:endParaRPr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{BE2EEA22-860A-49F3-AEBA-B30D0CFC8A7C}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Logical Data 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Conceptual Data Model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Primary keys are present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Primary key is present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ll attributes are specified within an entity.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attributes are specified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Relationships</a:t>
                      </a:r>
                      <a:r>
                        <a:rPr lang="en"/>
                        <a:t> are specified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Relationships are not specified, Simply stated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Physical Data Model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643875" y="2078875"/>
            <a:ext cx="7774200" cy="27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data model describes HOW  the system will be implemented using a specific DBMS System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Or how  the model will be built in the database. It shows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Table structures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Column name, Datatype, Constraints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Relationship between table like Primary key, Foreign key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Created by 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DBA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Developers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Physical Data Model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200" y="2142625"/>
            <a:ext cx="55435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7650" y="1117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Steps of Physical Data Model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645600" y="1902600"/>
            <a:ext cx="7688700" cy="26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Convert entities into tables.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Convert relationships into foreign keys.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Convert attributes into columns.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400" y="2765225"/>
            <a:ext cx="5349050" cy="22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29450" y="131865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040">
                <a:solidFill>
                  <a:srgbClr val="3C78D8"/>
                </a:solidFill>
              </a:rPr>
              <a:t>Comparing the </a:t>
            </a:r>
            <a:r>
              <a:rPr lang="en" sz="2040">
                <a:solidFill>
                  <a:srgbClr val="3C78D8"/>
                </a:solidFill>
              </a:rPr>
              <a:t>physical</a:t>
            </a:r>
            <a:r>
              <a:rPr b="0" lang="en" sz="2040">
                <a:solidFill>
                  <a:srgbClr val="3C78D8"/>
                </a:solidFill>
              </a:rPr>
              <a:t> data model  with the </a:t>
            </a:r>
            <a:r>
              <a:rPr lang="en" sz="2040">
                <a:solidFill>
                  <a:srgbClr val="3C78D8"/>
                </a:solidFill>
              </a:rPr>
              <a:t>logical </a:t>
            </a:r>
            <a:r>
              <a:rPr b="0" lang="en" sz="2040">
                <a:solidFill>
                  <a:srgbClr val="3C78D8"/>
                </a:solidFill>
              </a:rPr>
              <a:t>model</a:t>
            </a:r>
            <a:endParaRPr b="0" sz="2040">
              <a:solidFill>
                <a:srgbClr val="3C78D8"/>
              </a:solidFill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Entity names are now table names.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Attributes are now column names.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Data type for each column is specified. Data types can be different depending on the actual database being used.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1303800" y="598575"/>
            <a:ext cx="70305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Advantages of Data Modeling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1303800" y="1531950"/>
            <a:ext cx="70305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Higher Quality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Reduce Cost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Accurate Data Representation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Relationship between database objects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Faster Performance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Better Documentation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Fewer Application Error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Fewer Data Errors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Managed Risk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❏"/>
            </a:pPr>
            <a:r>
              <a:rPr lang="en">
                <a:solidFill>
                  <a:srgbClr val="000000"/>
                </a:solidFill>
              </a:rPr>
              <a:t>A good start for data mining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What is Data Modeling?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It is a technique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❏"/>
            </a:pPr>
            <a:r>
              <a:rPr lang="en" sz="1700">
                <a:solidFill>
                  <a:schemeClr val="dk2"/>
                </a:solidFill>
              </a:rPr>
              <a:t>Use to </a:t>
            </a:r>
            <a:r>
              <a:rPr lang="en" sz="1700">
                <a:solidFill>
                  <a:schemeClr val="dk2"/>
                </a:solidFill>
              </a:rPr>
              <a:t>create</a:t>
            </a:r>
            <a:r>
              <a:rPr lang="en" sz="1700">
                <a:solidFill>
                  <a:schemeClr val="dk2"/>
                </a:solidFill>
              </a:rPr>
              <a:t> a database from the scratch</a:t>
            </a:r>
            <a:endParaRPr sz="17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In other words, It is a process of transforming</a:t>
            </a:r>
            <a:r>
              <a:rPr b="1" lang="en" sz="1700">
                <a:solidFill>
                  <a:schemeClr val="dk2"/>
                </a:solidFill>
              </a:rPr>
              <a:t> data </a:t>
            </a:r>
            <a:r>
              <a:rPr lang="en" sz="1700">
                <a:solidFill>
                  <a:schemeClr val="dk2"/>
                </a:solidFill>
              </a:rPr>
              <a:t>into </a:t>
            </a:r>
            <a:r>
              <a:rPr b="1" lang="en" sz="1700">
                <a:solidFill>
                  <a:schemeClr val="dk2"/>
                </a:solidFill>
              </a:rPr>
              <a:t>Information</a:t>
            </a:r>
            <a:endParaRPr b="1"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814250" y="598575"/>
            <a:ext cx="7520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What is </a:t>
            </a:r>
            <a:r>
              <a:rPr lang="en">
                <a:solidFill>
                  <a:srgbClr val="3C78D8"/>
                </a:solidFill>
              </a:rPr>
              <a:t>Data Architecture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729450" y="1391325"/>
            <a:ext cx="7688700" cy="3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15">
                <a:solidFill>
                  <a:srgbClr val="000000"/>
                </a:solidFill>
              </a:rPr>
              <a:t>Data architecture is the foundation of an effective data strategy. </a:t>
            </a:r>
            <a:endParaRPr sz="2215">
              <a:solidFill>
                <a:srgbClr val="000000"/>
              </a:solidFill>
            </a:endParaRPr>
          </a:p>
          <a:p>
            <a:pPr indent="-349191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99"/>
              <a:buChar char="❏"/>
            </a:pPr>
            <a:r>
              <a:rPr lang="en" sz="1899">
                <a:solidFill>
                  <a:srgbClr val="000000"/>
                </a:solidFill>
              </a:rPr>
              <a:t>It is a framework of models, policies, rules and standards </a:t>
            </a:r>
            <a:endParaRPr sz="1899">
              <a:solidFill>
                <a:srgbClr val="000000"/>
              </a:solidFill>
            </a:endParaRPr>
          </a:p>
          <a:p>
            <a:pPr indent="-349191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9"/>
              <a:buChar char="❏"/>
            </a:pPr>
            <a:r>
              <a:rPr lang="en" sz="1899">
                <a:solidFill>
                  <a:srgbClr val="000000"/>
                </a:solidFill>
              </a:rPr>
              <a:t>That an organization uses to manage data </a:t>
            </a:r>
            <a:endParaRPr sz="1799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15">
                <a:solidFill>
                  <a:srgbClr val="000000"/>
                </a:solidFill>
              </a:rPr>
              <a:t>Controls how the collected data should be :</a:t>
            </a:r>
            <a:endParaRPr sz="2015">
              <a:solidFill>
                <a:srgbClr val="000000"/>
              </a:solidFill>
            </a:endParaRPr>
          </a:p>
          <a:p>
            <a:pPr indent="-342841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99"/>
              <a:buChar char="❏"/>
            </a:pPr>
            <a:r>
              <a:rPr lang="en" sz="1799">
                <a:solidFill>
                  <a:srgbClr val="000000"/>
                </a:solidFill>
              </a:rPr>
              <a:t>Stored </a:t>
            </a:r>
            <a:endParaRPr sz="1799">
              <a:solidFill>
                <a:srgbClr val="000000"/>
              </a:solidFill>
            </a:endParaRPr>
          </a:p>
          <a:p>
            <a:pPr indent="-342841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99"/>
              <a:buChar char="❏"/>
            </a:pPr>
            <a:r>
              <a:rPr lang="en" sz="1799">
                <a:solidFill>
                  <a:srgbClr val="000000"/>
                </a:solidFill>
              </a:rPr>
              <a:t>Arranged</a:t>
            </a:r>
            <a:endParaRPr sz="1799">
              <a:solidFill>
                <a:srgbClr val="000000"/>
              </a:solidFill>
            </a:endParaRPr>
          </a:p>
          <a:p>
            <a:pPr indent="-35657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5"/>
              <a:buChar char="❏"/>
            </a:pPr>
            <a:r>
              <a:rPr lang="en" sz="1799">
                <a:solidFill>
                  <a:srgbClr val="000000"/>
                </a:solidFill>
              </a:rPr>
              <a:t>Integrated </a:t>
            </a:r>
            <a:r>
              <a:rPr lang="en" sz="1899">
                <a:solidFill>
                  <a:srgbClr val="000000"/>
                </a:solidFill>
              </a:rPr>
              <a:t>a</a:t>
            </a:r>
            <a:r>
              <a:rPr lang="en" sz="1899">
                <a:solidFill>
                  <a:srgbClr val="000000"/>
                </a:solidFill>
              </a:rPr>
              <a:t>nd its flow through the organization. </a:t>
            </a:r>
            <a:endParaRPr sz="1899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826200" y="665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Data Architecture Principles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1303800" y="1428350"/>
            <a:ext cx="70305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Validate All Data at Point of Entry</a:t>
            </a:r>
            <a:endParaRPr sz="18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 Eliminating bad data and common data errors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Strive for Consistency : </a:t>
            </a:r>
            <a:endParaRPr sz="18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For example a certain style of button should always do the same thing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Everything Should be Documented:	</a:t>
            </a:r>
            <a:endParaRPr sz="18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data visibility and data remain standardized across the organization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793950" y="657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Data Architecture Principles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1303800" y="1346925"/>
            <a:ext cx="7030500" cy="31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Avoid Data Duplication and Movement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Reduce cost, improve data freshness and optimize data agility.</a:t>
            </a:r>
            <a:endParaRPr sz="14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Users Need Adequate Access to Data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Provide right interface for users</a:t>
            </a:r>
            <a:endParaRPr sz="14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Security and Access Controls Are Essential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26200" y="689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Example of Data Modeling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600" y="1257650"/>
            <a:ext cx="4282399" cy="36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826200" y="2120300"/>
            <a:ext cx="36642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For example, a data model for an eCommerce business will contain </a:t>
            </a:r>
            <a:r>
              <a:rPr b="1" lang="en" sz="1900">
                <a:latin typeface="Lato"/>
                <a:ea typeface="Lato"/>
                <a:cs typeface="Lato"/>
                <a:sym typeface="Lato"/>
              </a:rPr>
              <a:t>vendors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1900">
                <a:latin typeface="Lato"/>
                <a:ea typeface="Lato"/>
                <a:cs typeface="Lato"/>
                <a:sym typeface="Lato"/>
              </a:rPr>
              <a:t>products, customers, and sales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Why Data modeling is Used?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comprehensive and optimized data model helps to create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❏"/>
            </a:pPr>
            <a:r>
              <a:rPr lang="en" sz="1800">
                <a:solidFill>
                  <a:schemeClr val="dk2"/>
                </a:solidFill>
              </a:rPr>
              <a:t>A simplified, logical database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❏"/>
            </a:pPr>
            <a:r>
              <a:rPr lang="en" sz="1800">
                <a:solidFill>
                  <a:schemeClr val="dk2"/>
                </a:solidFill>
              </a:rPr>
              <a:t>Eliminates redundancy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❏"/>
            </a:pPr>
            <a:r>
              <a:rPr lang="en" sz="1800">
                <a:solidFill>
                  <a:schemeClr val="dk2"/>
                </a:solidFill>
              </a:rPr>
              <a:t>Reduces storage requirements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❏"/>
            </a:pPr>
            <a:r>
              <a:rPr lang="en" sz="1800">
                <a:solidFill>
                  <a:schemeClr val="dk2"/>
                </a:solidFill>
              </a:rPr>
              <a:t>Enables efficient retrieval.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18150" y="593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Data Modeling Life Cycle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818150" y="1401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objective of the data modeling life cycle is primarily the creation of a storage area for business information. That area comes from the logical and physical data modeling stages, as shown in Figure: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276" y="2571750"/>
            <a:ext cx="4939301" cy="19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Goals of Data Modeling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</a:t>
            </a:r>
            <a:r>
              <a:rPr lang="en" sz="1600">
                <a:solidFill>
                  <a:srgbClr val="000000"/>
                </a:solidFill>
              </a:rPr>
              <a:t>traight forward process of transforming the </a:t>
            </a:r>
            <a:r>
              <a:rPr lang="en" sz="1600">
                <a:solidFill>
                  <a:srgbClr val="000000"/>
                </a:solidFill>
              </a:rPr>
              <a:t>business</a:t>
            </a:r>
            <a:r>
              <a:rPr lang="en" sz="1600">
                <a:solidFill>
                  <a:srgbClr val="000000"/>
                </a:solidFill>
              </a:rPr>
              <a:t> requirements to fulfill the goals for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Storing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Maintaining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Accessing the data within IT System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Types Of Data modeling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There are 3 different types of Data Model.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Conceptual Data Model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Logical Data Model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Physical Data Model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950" y="1652675"/>
            <a:ext cx="4277275" cy="32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Conceptual Model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6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Definition: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en" sz="1500">
                <a:solidFill>
                  <a:schemeClr val="dk2"/>
                </a:solidFill>
              </a:rPr>
              <a:t>This Model defines what’s the Model Contains.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en" sz="1500">
                <a:solidFill>
                  <a:schemeClr val="dk2"/>
                </a:solidFill>
              </a:rPr>
              <a:t>Defines </a:t>
            </a:r>
            <a:r>
              <a:rPr b="1" lang="en" sz="1500">
                <a:solidFill>
                  <a:schemeClr val="dk2"/>
                </a:solidFill>
              </a:rPr>
              <a:t>how </a:t>
            </a:r>
            <a:r>
              <a:rPr lang="en" sz="1500">
                <a:solidFill>
                  <a:schemeClr val="dk2"/>
                </a:solidFill>
              </a:rPr>
              <a:t>the system should be implemented regardless of RDBMS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en" sz="1500">
                <a:solidFill>
                  <a:schemeClr val="dk2"/>
                </a:solidFill>
              </a:rPr>
              <a:t>Organized view of </a:t>
            </a:r>
            <a:r>
              <a:rPr b="1" lang="en" sz="1500">
                <a:solidFill>
                  <a:schemeClr val="dk2"/>
                </a:solidFill>
              </a:rPr>
              <a:t>database</a:t>
            </a:r>
            <a:r>
              <a:rPr b="1" lang="en" sz="1500">
                <a:solidFill>
                  <a:schemeClr val="dk2"/>
                </a:solidFill>
              </a:rPr>
              <a:t> concep</a:t>
            </a:r>
            <a:r>
              <a:rPr lang="en" sz="1500">
                <a:solidFill>
                  <a:schemeClr val="dk2"/>
                </a:solidFill>
              </a:rPr>
              <a:t>t and </a:t>
            </a:r>
            <a:r>
              <a:rPr b="1" lang="en" sz="1500">
                <a:solidFill>
                  <a:schemeClr val="dk2"/>
                </a:solidFill>
              </a:rPr>
              <a:t>relationship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en" sz="1500">
                <a:solidFill>
                  <a:schemeClr val="dk2"/>
                </a:solidFill>
              </a:rPr>
              <a:t>Business stakeholders and data architects typically create conceptual data model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Purpose: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en" sz="1500">
                <a:solidFill>
                  <a:schemeClr val="dk2"/>
                </a:solidFill>
              </a:rPr>
              <a:t>Establish Entities, Attributes, Relationship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en" sz="1500">
                <a:solidFill>
                  <a:schemeClr val="dk2"/>
                </a:solidFill>
              </a:rPr>
              <a:t>Detail hardly available on actual  database</a:t>
            </a:r>
            <a:r>
              <a:rPr lang="en" sz="1500">
                <a:solidFill>
                  <a:schemeClr val="dk2"/>
                </a:solidFill>
              </a:rPr>
              <a:t> Data</a:t>
            </a:r>
            <a:r>
              <a:rPr lang="en" sz="1500">
                <a:solidFill>
                  <a:schemeClr val="dk2"/>
                </a:solidFill>
              </a:rPr>
              <a:t> Structure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Conceptual Data Model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581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The 3 basic components of Conceptual Data Model are: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b="1" lang="en" sz="1500">
                <a:solidFill>
                  <a:srgbClr val="000000"/>
                </a:solidFill>
              </a:rPr>
              <a:t>Entity:</a:t>
            </a:r>
            <a:r>
              <a:rPr lang="en" sz="1500">
                <a:solidFill>
                  <a:srgbClr val="000000"/>
                </a:solidFill>
              </a:rPr>
              <a:t> A real-world thing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b="1" lang="en" sz="1500">
                <a:solidFill>
                  <a:srgbClr val="000000"/>
                </a:solidFill>
              </a:rPr>
              <a:t>Attribute:</a:t>
            </a:r>
            <a:r>
              <a:rPr lang="en" sz="1500">
                <a:solidFill>
                  <a:srgbClr val="000000"/>
                </a:solidFill>
              </a:rPr>
              <a:t> Characteristics or properties of an entity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b="1" lang="en" sz="1500">
                <a:solidFill>
                  <a:srgbClr val="000000"/>
                </a:solidFill>
              </a:rPr>
              <a:t>Relationship: </a:t>
            </a:r>
            <a:r>
              <a:rPr lang="en" sz="1500">
                <a:solidFill>
                  <a:srgbClr val="000000"/>
                </a:solidFill>
              </a:rPr>
              <a:t>Dependency or association between two entities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F34F0316596428B567175165F152F" ma:contentTypeVersion="14" ma:contentTypeDescription="Create a new document." ma:contentTypeScope="" ma:versionID="5344acb81143da04d7efd064b12e88ae">
  <xsd:schema xmlns:xsd="http://www.w3.org/2001/XMLSchema" xmlns:xs="http://www.w3.org/2001/XMLSchema" xmlns:p="http://schemas.microsoft.com/office/2006/metadata/properties" xmlns:ns2="ed1de59d-d067-4310-9ecb-0fd71ee7e289" xmlns:ns3="d08c31a8-50f4-4a5f-81ce-08070f5c117e" targetNamespace="http://schemas.microsoft.com/office/2006/metadata/properties" ma:root="true" ma:fieldsID="65c06ec848e0937d8c49cacbdc23dd41" ns2:_="" ns3:_="">
    <xsd:import namespace="ed1de59d-d067-4310-9ecb-0fd71ee7e289"/>
    <xsd:import namespace="d08c31a8-50f4-4a5f-81ce-08070f5c1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de59d-d067-4310-9ecb-0fd71ee7e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91153b80-e447-453c-be58-7dcc34aa0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c31a8-50f4-4a5f-81ce-08070f5c117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7658aac-cf51-42d5-90c0-5ad3e65b2dd2}" ma:internalName="TaxCatchAll" ma:showField="CatchAllData" ma:web="d08c31a8-50f4-4a5f-81ce-08070f5c11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08c31a8-50f4-4a5f-81ce-08070f5c117e" xsi:nil="true"/>
    <lcf76f155ced4ddcb4097134ff3c332f xmlns="ed1de59d-d067-4310-9ecb-0fd71ee7e28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EFB12CD-1084-4AFF-BDBC-0F1F8E38169A}"/>
</file>

<file path=customXml/itemProps2.xml><?xml version="1.0" encoding="utf-8"?>
<ds:datastoreItem xmlns:ds="http://schemas.openxmlformats.org/officeDocument/2006/customXml" ds:itemID="{08AF8B66-86B4-4CC4-9087-D3B184720605}"/>
</file>

<file path=customXml/itemProps3.xml><?xml version="1.0" encoding="utf-8"?>
<ds:datastoreItem xmlns:ds="http://schemas.openxmlformats.org/officeDocument/2006/customXml" ds:itemID="{D884525A-6F40-4186-9F66-85AAFD3F9A6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0x010100AC9F34F0316596428B567175165F152F</vt:lpwstr>
  </property>
</Properties>
</file>