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63" r:id="rId13"/>
    <p:sldId id="264" r:id="rId14"/>
    <p:sldId id="273" r:id="rId15"/>
    <p:sldId id="274" r:id="rId16"/>
    <p:sldId id="275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424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60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883856c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883856c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4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883856c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883856c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5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883856c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3883856c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33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3883856c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3883856c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310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3883856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3883856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574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3883856c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3883856c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00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3883856c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3883856c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3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3883856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3883856c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f9879c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f9879c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5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883856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883856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883856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883856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3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883856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3883856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4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3883856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3883856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13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3883856c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3883856c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0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883856c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3883856c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4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883856c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3883856c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03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36655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2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6370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05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884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409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2609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51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733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048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6000" y="1575200"/>
            <a:ext cx="8520600" cy="1243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-649" flipH="1">
            <a:off x="323825" y="3508125"/>
            <a:ext cx="47661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By Somaiya Jannat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Different Types Of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Data Consistency Between Two Subject Areas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3" y="2248380"/>
            <a:ext cx="846890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Different Types Of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 Data Consistency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2309168"/>
            <a:ext cx="818311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Timeliness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</a:rPr>
              <a:t>Is your information available right when it’s needed? That data quality dimension is called “timeliness.” Let’s say that you need financial information every quarter; if the data is ready when it’s supposed to be, it’s timely.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</a:rPr>
              <a:t>The data quality dimension of timeliness is a user expectation. If your information isn’t ready exactly when you need it, it doesn’t fulfill that dimension.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Validity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111111"/>
                </a:solidFill>
                <a:highlight>
                  <a:srgbClr val="FFFFFF"/>
                </a:highlight>
              </a:rPr>
              <a:t>Validity is a data quality dimension that refers to information that doesn’t conform to a specific format or doesn’t follow business rules. A popular example is birthdays – many systems ask you to enter your birthday in a specific format, and if you don’t, it’s invalid. </a:t>
            </a:r>
            <a:endParaRPr sz="16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highlight>
                  <a:srgbClr val="FFFFFF"/>
                </a:highlight>
              </a:rPr>
              <a:t>To meet this data quality dimension, you must check if all of your information follows a specific format or business rules. </a:t>
            </a:r>
            <a:r>
              <a:rPr lang="en" sz="1500" dirty="0" smtClean="0">
                <a:solidFill>
                  <a:srgbClr val="111111"/>
                </a:solidFill>
                <a:highlight>
                  <a:srgbClr val="FFFFFF"/>
                </a:highlight>
              </a:rPr>
              <a:t>Validity dimensions are:</a:t>
            </a: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smtClean="0">
                <a:solidFill>
                  <a:srgbClr val="111111"/>
                </a:solidFill>
                <a:highlight>
                  <a:srgbClr val="FFFFFF"/>
                </a:highlight>
              </a:rPr>
              <a:t>1.Based on Rules or Calculation</a:t>
            </a: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smtClean="0">
                <a:solidFill>
                  <a:srgbClr val="111111"/>
                </a:solidFill>
                <a:highlight>
                  <a:srgbClr val="FFFFFF"/>
                </a:highlight>
              </a:rPr>
              <a:t>2.Range of Values</a:t>
            </a: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 smtClean="0">
                <a:solidFill>
                  <a:srgbClr val="111111"/>
                </a:solidFill>
                <a:highlight>
                  <a:srgbClr val="FFFFFF"/>
                </a:highlight>
              </a:rPr>
              <a:t>3.Based on Sequence of events</a:t>
            </a: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dirty="0" smtClean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Based On Calculations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8" y="1152475"/>
            <a:ext cx="5988903" cy="3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Validity for Range of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" y="1248759"/>
            <a:ext cx="7237376" cy="33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Invalid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36" y="1463292"/>
            <a:ext cx="321037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0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Uniqueness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highlight>
                  <a:srgbClr val="FFFFFF"/>
                </a:highlight>
              </a:rPr>
              <a:t>“</a:t>
            </a: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</a:rPr>
              <a:t>Unique” information means that there’s only one instance of it appearing in a database. As we know, data duplication is a frequent occurrence. “Daniel A. Robertson” and “Dan A. Robertson” may well be the same person. 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highlight>
                  <a:srgbClr val="FFFFFF"/>
                </a:highlight>
              </a:rPr>
              <a:t>Meeting this data quality dimension involves reviewing your information to ensure that none of it is duplicated. </a:t>
            </a:r>
            <a:endParaRPr sz="15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Four More Dimensions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15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1.Currency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2.Conformity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3.Integrity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4.Precision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Currency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Reflection the real world state vs.state captured in dataset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25" y="2267050"/>
            <a:ext cx="7761175" cy="2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 Quality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Refers to the state of </a:t>
            </a:r>
            <a:endParaRPr lang="en" sz="2100" dirty="0" smtClean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100" dirty="0">
                <a:solidFill>
                  <a:schemeClr val="tx1"/>
                </a:solidFill>
              </a:rPr>
              <a:t>Q</a:t>
            </a:r>
            <a:r>
              <a:rPr lang="en" sz="2100" dirty="0" smtClean="0">
                <a:solidFill>
                  <a:schemeClr val="tx1"/>
                </a:solidFill>
              </a:rPr>
              <a:t>ualitative or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100" dirty="0">
                <a:solidFill>
                  <a:schemeClr val="tx1"/>
                </a:solidFill>
              </a:rPr>
              <a:t>Q</a:t>
            </a:r>
            <a:r>
              <a:rPr lang="en" sz="2100" dirty="0" smtClean="0">
                <a:solidFill>
                  <a:schemeClr val="tx1"/>
                </a:solidFill>
              </a:rPr>
              <a:t>uantitative </a:t>
            </a:r>
            <a:r>
              <a:rPr lang="en" sz="2100" dirty="0">
                <a:solidFill>
                  <a:schemeClr val="tx1"/>
                </a:solidFill>
              </a:rPr>
              <a:t>piece of information.</a:t>
            </a:r>
            <a:endParaRPr sz="2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Data is generally considered high quality if :</a:t>
            </a:r>
            <a:endParaRPr sz="2100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100" dirty="0" smtClean="0">
                <a:solidFill>
                  <a:schemeClr val="tx1"/>
                </a:solidFill>
              </a:rPr>
              <a:t>fit </a:t>
            </a:r>
            <a:r>
              <a:rPr lang="en" sz="2100" dirty="0">
                <a:solidFill>
                  <a:schemeClr val="tx1"/>
                </a:solidFill>
              </a:rPr>
              <a:t>for its intended uses in operations.</a:t>
            </a:r>
            <a:endParaRPr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Conformity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values of the same attributes must be represented in a uniform format and data type.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There are two types Conformity.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1.Format Conformity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2.Data Type Conformity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2357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Format Conformity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229"/>
            <a:ext cx="8121649" cy="298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 Type Conformity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Example:</a:t>
            </a:r>
            <a:endParaRPr dirty="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73" y="1845009"/>
            <a:ext cx="8412501" cy="329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66450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Integrity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The </a:t>
            </a:r>
            <a:r>
              <a:rPr lang="en" dirty="0">
                <a:solidFill>
                  <a:schemeClr val="tx1"/>
                </a:solidFill>
              </a:rPr>
              <a:t>main characteristic for integrity data quality dimension is the relationship between two data set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Relational Constraint is implemented between in two data set.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Ex: 1.Referential </a:t>
            </a:r>
            <a:r>
              <a:rPr lang="en-US" dirty="0">
                <a:solidFill>
                  <a:schemeClr val="tx1"/>
                </a:solidFill>
              </a:rPr>
              <a:t>Integrity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Foreign </a:t>
            </a:r>
            <a:r>
              <a:rPr lang="en-US" dirty="0" smtClean="0">
                <a:solidFill>
                  <a:schemeClr val="tx1"/>
                </a:solidFill>
              </a:rPr>
              <a:t>Keys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en-US" dirty="0">
                <a:solidFill>
                  <a:schemeClr val="tx1"/>
                </a:solidFill>
              </a:rPr>
              <a:t> Cardinality Integrity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74" y="2760674"/>
            <a:ext cx="2962275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32" y="2341916"/>
            <a:ext cx="1662081" cy="26593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Precision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degree to which the data has </a:t>
            </a:r>
            <a:r>
              <a:rPr lang="en" dirty="0" smtClean="0">
                <a:solidFill>
                  <a:schemeClr val="tx1"/>
                </a:solidFill>
              </a:rPr>
              <a:t>been</a:t>
            </a:r>
          </a:p>
          <a:p>
            <a:pPr marL="285750" indent="-285750">
              <a:spcAft>
                <a:spcPts val="1200"/>
              </a:spcAft>
            </a:pP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/>
              <a:t>R</a:t>
            </a:r>
            <a:r>
              <a:rPr lang="en" dirty="0" smtClean="0">
                <a:solidFill>
                  <a:schemeClr val="tx1"/>
                </a:solidFill>
              </a:rPr>
              <a:t>ounded </a:t>
            </a:r>
            <a:r>
              <a:rPr lang="en" dirty="0">
                <a:solidFill>
                  <a:schemeClr val="tx1"/>
                </a:solidFill>
              </a:rPr>
              <a:t>or </a:t>
            </a:r>
            <a:endParaRPr lang="en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" dirty="0"/>
              <a:t>A</a:t>
            </a:r>
            <a:r>
              <a:rPr lang="en" dirty="0" smtClean="0">
                <a:solidFill>
                  <a:schemeClr val="tx1"/>
                </a:solidFill>
              </a:rPr>
              <a:t>ggregated.</a:t>
            </a:r>
          </a:p>
          <a:p>
            <a:pPr marL="114300" indent="0">
              <a:buNone/>
            </a:pPr>
            <a:r>
              <a:rPr lang="en-US" dirty="0"/>
              <a:t>Below are some of the examples of precision errors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Numerical </a:t>
            </a:r>
            <a:r>
              <a:rPr lang="en-US" dirty="0" smtClean="0"/>
              <a:t>Precisions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</a:t>
            </a:r>
            <a:r>
              <a:rPr lang="en-US" dirty="0" smtClean="0"/>
              <a:t>precision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Granularity precision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29" y="1597424"/>
            <a:ext cx="4458322" cy="34485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Precision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27" y="1631795"/>
            <a:ext cx="5308783" cy="28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6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Granularity  Precision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0" y="1868270"/>
            <a:ext cx="7993341" cy="25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Why Data Quality is Important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Increased productivity.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Informed decision-making.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Improved customer relations.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Easier implementation of data.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Effective content and better audience targeting.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</a:rPr>
              <a:t>Increased profitability.</a:t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How do we ensure data quality?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There are </a:t>
            </a:r>
            <a:r>
              <a:rPr lang="en" sz="2100" b="1"/>
              <a:t>Six Dimensions</a:t>
            </a:r>
            <a:r>
              <a:rPr lang="en" sz="2100"/>
              <a:t> for measure the data quality.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1.Accuracy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2.Completeness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3.Consistency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4.Uniqueness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5.Timeliness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6.Validity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11111"/>
              </a:solidFill>
              <a:highlight>
                <a:srgbClr val="E9E9E9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62" y="1636950"/>
            <a:ext cx="34414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Accuracy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111111"/>
                </a:solidFill>
                <a:highlight>
                  <a:srgbClr val="FFFFFF"/>
                </a:highlight>
              </a:rPr>
              <a:t>The term “</a:t>
            </a:r>
            <a:r>
              <a:rPr lang="en" sz="2100" b="1">
                <a:solidFill>
                  <a:srgbClr val="111111"/>
                </a:solidFill>
                <a:highlight>
                  <a:srgbClr val="FFFFFF"/>
                </a:highlight>
              </a:rPr>
              <a:t>accuracy</a:t>
            </a:r>
            <a:r>
              <a:rPr lang="en" sz="2100">
                <a:solidFill>
                  <a:srgbClr val="111111"/>
                </a:solidFill>
                <a:highlight>
                  <a:srgbClr val="FFFFFF"/>
                </a:highlight>
              </a:rPr>
              <a:t>” refers to the degree to which information accurately reflects an event or object described. For example, if a customer’s age is 32, but the system says she’s 34, that information is inaccurate.</a:t>
            </a: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25" y="2571750"/>
            <a:ext cx="4839475" cy="25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Completeness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1111"/>
                </a:solidFill>
                <a:highlight>
                  <a:srgbClr val="FFFFFF"/>
                </a:highlight>
              </a:rPr>
              <a:t>Data is considered “</a:t>
            </a:r>
            <a:r>
              <a:rPr lang="en" sz="2100" b="1">
                <a:solidFill>
                  <a:srgbClr val="111111"/>
                </a:solidFill>
                <a:highlight>
                  <a:srgbClr val="FFFFFF"/>
                </a:highlight>
              </a:rPr>
              <a:t>complete</a:t>
            </a:r>
            <a:r>
              <a:rPr lang="en" sz="2100">
                <a:solidFill>
                  <a:srgbClr val="111111"/>
                </a:solidFill>
                <a:highlight>
                  <a:srgbClr val="FFFFFF"/>
                </a:highlight>
              </a:rPr>
              <a:t>” when it fulfills expectations of comprehensiveness</a:t>
            </a:r>
            <a:endParaRPr sz="2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700" y="1554175"/>
            <a:ext cx="5100300" cy="34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Consistency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111111"/>
                </a:solidFill>
                <a:highlight>
                  <a:srgbClr val="FFFFFF"/>
                </a:highlight>
              </a:rPr>
              <a:t>The same information may be stored in more than one place. If that information matches, it’s considered “consistent.”</a:t>
            </a:r>
            <a:endParaRPr sz="2100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rgbClr val="111111"/>
                </a:solidFill>
                <a:highlight>
                  <a:srgbClr val="FFFFFF"/>
                </a:highlight>
              </a:rPr>
              <a:t>For example, if your human resources information systems say an employee doesn’t work there anymore, yet your payroll says he’s still receiving a check, that’s inconsistent</a:t>
            </a:r>
            <a:r>
              <a:rPr lang="en" sz="1500" dirty="0" smtClean="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90" y="2328760"/>
            <a:ext cx="4233445" cy="24266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Different Types Of Consistency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Level Data Consistency Across Source and Target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15" y="1545147"/>
            <a:ext cx="6032176" cy="34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Different Types Of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Consistency Across Source And Target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5" y="1891334"/>
            <a:ext cx="6082074" cy="23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1" ma:contentTypeDescription="Create a new document." ma:contentTypeScope="" ma:versionID="25211f9f7831416a26e14ef581a5928e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b9e1f51d4c9d6e38eaa9c8ac5cce5c2d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1153b80-e447-453c-be58-7dcc34aa0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658aac-cf51-42d5-90c0-5ad3e65b2dd2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211D1A-203B-4B72-B74E-72BA8F3D50AA}"/>
</file>

<file path=customXml/itemProps2.xml><?xml version="1.0" encoding="utf-8"?>
<ds:datastoreItem xmlns:ds="http://schemas.openxmlformats.org/officeDocument/2006/customXml" ds:itemID="{04475110-A48E-494E-A3C6-F35FEEE05DBF}"/>
</file>

<file path=customXml/itemProps3.xml><?xml version="1.0" encoding="utf-8"?>
<ds:datastoreItem xmlns:ds="http://schemas.openxmlformats.org/officeDocument/2006/customXml" ds:itemID="{E4BE63F7-F4BC-4714-B074-58D188801CF2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600</Words>
  <Application>Microsoft Office PowerPoint</Application>
  <PresentationFormat>On-screen Show (16:9)</PresentationFormat>
  <Paragraphs>86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Tw Cen MT</vt:lpstr>
      <vt:lpstr>Tw Cen MT Condensed</vt:lpstr>
      <vt:lpstr>Wingdings</vt:lpstr>
      <vt:lpstr>Wingdings 3</vt:lpstr>
      <vt:lpstr>Integral</vt:lpstr>
      <vt:lpstr>Welcome to  Presentation</vt:lpstr>
      <vt:lpstr>Data Quality </vt:lpstr>
      <vt:lpstr>Why Data Quality is Important</vt:lpstr>
      <vt:lpstr>How do we ensure data quality?</vt:lpstr>
      <vt:lpstr>Accuracy</vt:lpstr>
      <vt:lpstr>Completeness</vt:lpstr>
      <vt:lpstr>Consistency</vt:lpstr>
      <vt:lpstr>Different Types Of Consistency</vt:lpstr>
      <vt:lpstr>Different Types Of Consistency</vt:lpstr>
      <vt:lpstr>Different Types Of Consistency</vt:lpstr>
      <vt:lpstr>Different Types Of Consistency</vt:lpstr>
      <vt:lpstr>Timeliness</vt:lpstr>
      <vt:lpstr>Validity</vt:lpstr>
      <vt:lpstr>Based On Calculations</vt:lpstr>
      <vt:lpstr>Data Validity for Range of Values</vt:lpstr>
      <vt:lpstr>Invalid Sequence</vt:lpstr>
      <vt:lpstr>Uniqueness</vt:lpstr>
      <vt:lpstr>Four More Dimensions</vt:lpstr>
      <vt:lpstr>Currency</vt:lpstr>
      <vt:lpstr>Conformity</vt:lpstr>
      <vt:lpstr>Format Conformity</vt:lpstr>
      <vt:lpstr>Data Type Conformity</vt:lpstr>
      <vt:lpstr>Integrity</vt:lpstr>
      <vt:lpstr>Precision</vt:lpstr>
      <vt:lpstr>Time Precision</vt:lpstr>
      <vt:lpstr>Granularity  Precision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Presentation</dc:title>
  <dc:creator>Somaiya Jannat</dc:creator>
  <cp:lastModifiedBy>Somaiya Jannat</cp:lastModifiedBy>
  <cp:revision>32</cp:revision>
  <dcterms:modified xsi:type="dcterms:W3CDTF">2022-09-03T10:58:49Z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