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Nuni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4F734B-D689-454E-B786-44F11E2B857B}">
  <a:tblStyle styleId="{314F734B-D689-454E-B786-44F11E2B85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tableStyles" Target="tableStyles.xml"/><Relationship Id="rId34" Type="http://schemas.openxmlformats.org/officeDocument/2006/relationships/customXml" Target="../customXml/item3.xml"/><Relationship Id="rId25" Type="http://schemas.openxmlformats.org/officeDocument/2006/relationships/slide" Target="slides/slide20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customXml" Target="../customXml/item2.xml"/><Relationship Id="rId20" Type="http://schemas.openxmlformats.org/officeDocument/2006/relationships/slide" Target="slides/slide15.xml"/><Relationship Id="rId2" Type="http://schemas.openxmlformats.org/officeDocument/2006/relationships/presProps" Target="presProps.xml"/><Relationship Id="rId29" Type="http://schemas.openxmlformats.org/officeDocument/2006/relationships/font" Target="fonts/Nunito-bold.fntdata"/><Relationship Id="rId16" Type="http://schemas.openxmlformats.org/officeDocument/2006/relationships/slide" Target="slides/slide11.xml"/><Relationship Id="rId24" Type="http://schemas.openxmlformats.org/officeDocument/2006/relationships/slide" Target="slides/slide19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customXml" Target="../customXml/item1.xml"/><Relationship Id="rId23" Type="http://schemas.openxmlformats.org/officeDocument/2006/relationships/slide" Target="slides/slide18.xml"/><Relationship Id="rId28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1" Type="http://schemas.openxmlformats.org/officeDocument/2006/relationships/font" Target="fonts/Nunito-boldItalic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slide" Target="slides/slide22.xml"/><Relationship Id="rId30" Type="http://schemas.openxmlformats.org/officeDocument/2006/relationships/font" Target="fonts/Nunito-italic.fntdata"/><Relationship Id="rId14" Type="http://schemas.openxmlformats.org/officeDocument/2006/relationships/slide" Target="slides/slide9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636a1e11b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636a1e11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636a1e11b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4636a1e11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636a1e11b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636a1e11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636a1e11b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636a1e11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6a1e11b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4636a1e11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6a1e11b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4636a1e11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636a1e11b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4636a1e11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4636a1e11b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4636a1e11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636a1e11b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4636a1e11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636a1e11b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4636a1e11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36a1e11b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4636a1e11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36a1e11b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4636a1e11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636a1e11b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636a1e11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636a1e11b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4636a1e11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6a1e11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636a1e1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2095475" y="1965313"/>
            <a:ext cx="9144000" cy="2387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457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Data Warehouse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38175" y="107950"/>
            <a:ext cx="10449000" cy="863700"/>
          </a:xfrm>
          <a:prstGeom prst="rect">
            <a:avLst/>
          </a:prstGeom>
          <a:solidFill>
            <a:srgbClr val="4A86E8"/>
          </a:solidFill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3-D Data Cube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Dimension: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1.Location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2.Time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3.Items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3750" y="1154125"/>
            <a:ext cx="6975924" cy="52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838200" y="365125"/>
            <a:ext cx="10515600" cy="806400"/>
          </a:xfrm>
          <a:prstGeom prst="rect">
            <a:avLst/>
          </a:prstGeom>
          <a:solidFill>
            <a:srgbClr val="4A86E8"/>
          </a:solidFill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Data Mart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657225" y="1411300"/>
            <a:ext cx="10767900" cy="471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457200" rtl="0" algn="l">
              <a:spcBef>
                <a:spcPts val="1000"/>
              </a:spcBef>
              <a:spcAft>
                <a:spcPts val="0"/>
              </a:spcAft>
              <a:buSzPts val="2700"/>
              <a:buChar char="❏"/>
            </a:pPr>
            <a:r>
              <a:rPr lang="en-US" sz="2700"/>
              <a:t>Contain subset of organization wide data 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❏"/>
            </a:pPr>
            <a:r>
              <a:rPr lang="en-US" sz="2700"/>
              <a:t>Valuable to specific group of people</a:t>
            </a:r>
            <a:endParaRPr sz="2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❏"/>
            </a:pPr>
            <a:r>
              <a:rPr lang="en-US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Confined to subjects</a:t>
            </a:r>
            <a:endParaRPr sz="44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❏"/>
            </a:pPr>
            <a:r>
              <a:rPr lang="en-US" sz="2700"/>
              <a:t>Example: Marketing data may contains Sales, Items,Customers information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688" y="3586150"/>
            <a:ext cx="522922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838200" y="336550"/>
            <a:ext cx="10515600" cy="13257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Data Warehouse Architecture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lang="en-US" sz="1600"/>
              <a:t>Bottom Tier (Data Warehouse Server)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lang="en-US" sz="1600"/>
              <a:t>Middle Tier (OLAP Server)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r>
              <a:rPr lang="en-US" sz="1600"/>
              <a:t>Top Tier (Front end Tools).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1071575" y="365125"/>
            <a:ext cx="10282200" cy="834900"/>
          </a:xfrm>
          <a:prstGeom prst="rect">
            <a:avLst/>
          </a:prstGeom>
          <a:solidFill>
            <a:srgbClr val="4A86E8"/>
          </a:solidFill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Process Flow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85725" y="1528625"/>
            <a:ext cx="11268000" cy="46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88900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rgbClr val="747579"/>
              </a:buClr>
              <a:buSzPts val="1200"/>
              <a:buFont typeface="Nunito"/>
              <a:buChar char="●"/>
            </a:pPr>
            <a:r>
              <a:t/>
            </a:r>
            <a:endParaRPr sz="1200">
              <a:solidFill>
                <a:srgbClr val="74757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75" y="1700075"/>
            <a:ext cx="1104425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838200" y="365125"/>
            <a:ext cx="10515600" cy="1063500"/>
          </a:xfrm>
          <a:prstGeom prst="rect">
            <a:avLst/>
          </a:prstGeom>
          <a:solidFill>
            <a:srgbClr val="4A86E8"/>
          </a:solidFill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           </a:t>
            </a:r>
            <a:r>
              <a:rPr lang="en-US">
                <a:solidFill>
                  <a:schemeClr val="lt1"/>
                </a:solidFill>
              </a:rPr>
              <a:t>Process Flow In Data Warehouse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838200" y="1800250"/>
            <a:ext cx="10439400" cy="387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n-US" sz="2400">
                <a:latin typeface="Nunito"/>
                <a:ea typeface="Nunito"/>
                <a:cs typeface="Nunito"/>
                <a:sym typeface="Nunito"/>
              </a:rPr>
              <a:t>Extract and load the data.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n-US" sz="2400">
                <a:latin typeface="Nunito"/>
                <a:ea typeface="Nunito"/>
                <a:cs typeface="Nunito"/>
                <a:sym typeface="Nunito"/>
              </a:rPr>
              <a:t>Cleaning and transforming the data.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n-US" sz="2400">
                <a:latin typeface="Nunito"/>
                <a:ea typeface="Nunito"/>
                <a:cs typeface="Nunito"/>
                <a:sym typeface="Nunito"/>
              </a:rPr>
              <a:t>Backup and archive the data.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n-US" sz="2400">
                <a:latin typeface="Nunito"/>
                <a:ea typeface="Nunito"/>
                <a:cs typeface="Nunito"/>
                <a:sym typeface="Nunito"/>
              </a:rPr>
              <a:t>Managing queries and directing them to the appropriate data sources.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2650">
              <a:highlight>
                <a:srgbClr val="EDEBE9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775" y="4208875"/>
            <a:ext cx="4830425" cy="24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935700" y="308775"/>
            <a:ext cx="10515600" cy="926400"/>
          </a:xfrm>
          <a:prstGeom prst="rect">
            <a:avLst/>
          </a:prstGeom>
          <a:solidFill>
            <a:srgbClr val="4A86E8"/>
          </a:solidFill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OLAP Servers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838200" y="1543875"/>
            <a:ext cx="10515600" cy="463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Online Analytical Processing (OLAP)</a:t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825" y="2088675"/>
            <a:ext cx="813435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838200" y="292525"/>
            <a:ext cx="10515600" cy="845100"/>
          </a:xfrm>
          <a:prstGeom prst="rect">
            <a:avLst/>
          </a:prstGeom>
          <a:solidFill>
            <a:srgbClr val="4A86E8"/>
          </a:solidFill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ROLAP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838200" y="1592625"/>
            <a:ext cx="10515600" cy="458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Placed between Relational back end server and Front end tool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Uses Extended RDBMS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150" y="3022727"/>
            <a:ext cx="7505700" cy="33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838200" y="332650"/>
            <a:ext cx="10515600" cy="1194900"/>
          </a:xfrm>
          <a:prstGeom prst="rect">
            <a:avLst/>
          </a:prstGeom>
          <a:solidFill>
            <a:srgbClr val="4A86E8"/>
          </a:solidFill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MOLAP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747550" y="1641375"/>
            <a:ext cx="10606200" cy="453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Array based Storage Engine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Used for Multidimensional view of data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625" y="2848402"/>
            <a:ext cx="8621551" cy="34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solidFill>
            <a:srgbClr val="4A86E8"/>
          </a:solidFill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Hybrid OLAP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ROLAP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MOLAP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Offers Higher Scalability Of ROLAP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US"/>
              <a:t>Faster Computation of MLOAP</a:t>
            </a:r>
            <a:endParaRPr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0450" y="3071475"/>
            <a:ext cx="5926651" cy="329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838200" y="552550"/>
            <a:ext cx="10515600" cy="991200"/>
          </a:xfrm>
          <a:prstGeom prst="rect">
            <a:avLst/>
          </a:prstGeom>
          <a:solidFill>
            <a:srgbClr val="4A86E8"/>
          </a:solidFill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457200" lvl="0" marL="182880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460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82880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60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Specialized SQL Servers</a:t>
            </a:r>
            <a:endParaRPr sz="460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❏"/>
            </a:pPr>
            <a:r>
              <a:rPr lang="en-US" sz="3300"/>
              <a:t>Advance Query Language</a:t>
            </a:r>
            <a:endParaRPr sz="3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-US" sz="3300"/>
              <a:t>Query process Support</a:t>
            </a:r>
            <a:endParaRPr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925804" y="365125"/>
            <a:ext cx="10340400" cy="672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Topics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838200" y="1614500"/>
            <a:ext cx="10515600" cy="3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67652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Data Warehouse</a:t>
            </a:r>
            <a:endParaRPr sz="4000"/>
          </a:p>
          <a:p>
            <a:pPr indent="-26765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Characteristics of Data warehouse</a:t>
            </a:r>
            <a:endParaRPr sz="4000"/>
          </a:p>
          <a:p>
            <a:pPr indent="-26765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Goals of Data Warehouse</a:t>
            </a:r>
            <a:endParaRPr sz="4000"/>
          </a:p>
          <a:p>
            <a:pPr indent="-26765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Difference between Database and Data Warehouse</a:t>
            </a:r>
            <a:endParaRPr sz="4000"/>
          </a:p>
          <a:p>
            <a:pPr indent="-26765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Terminologies</a:t>
            </a:r>
            <a:endParaRPr sz="4000"/>
          </a:p>
          <a:p>
            <a:pPr indent="-26765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Data Warehouse Architecture</a:t>
            </a:r>
            <a:endParaRPr sz="2600"/>
          </a:p>
          <a:p>
            <a:pPr indent="-26765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600"/>
              <a:t>Process Flow</a:t>
            </a:r>
            <a:endParaRPr sz="2600"/>
          </a:p>
          <a:p>
            <a:pPr indent="-26765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600"/>
              <a:t>Testing</a:t>
            </a:r>
            <a:endParaRPr sz="2600"/>
          </a:p>
          <a:p>
            <a:pPr indent="-26765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600"/>
              <a:t>Backup</a:t>
            </a:r>
            <a:endParaRPr sz="2600"/>
          </a:p>
          <a:p>
            <a:pPr indent="-139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solidFill>
            <a:srgbClr val="4A86E8"/>
          </a:solidFill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Backup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❏"/>
            </a:pPr>
            <a:r>
              <a:rPr lang="en-US" sz="3400"/>
              <a:t>Complete Backup (Entire db)</a:t>
            </a:r>
            <a:endParaRPr sz="3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 sz="3400"/>
              <a:t>Partial Backup (Does not Create Complete)</a:t>
            </a:r>
            <a:endParaRPr sz="3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 sz="3400"/>
              <a:t>Cold Backup ( Shutdown)</a:t>
            </a:r>
            <a:endParaRPr sz="3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 sz="3400"/>
              <a:t>Hot Backup (Running and up)</a:t>
            </a:r>
            <a:endParaRPr sz="3400"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9225" y="3398625"/>
            <a:ext cx="5204000" cy="31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747550" y="682550"/>
            <a:ext cx="10606200" cy="54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550" y="457650"/>
            <a:ext cx="10606201" cy="57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solidFill>
            <a:srgbClr val="4A86E8"/>
          </a:solidFill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Data Warehouse Testing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404812" lvl="0" marL="889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unito"/>
              <a:buChar char="❖"/>
            </a:pP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Unit testing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  <a:p>
            <a:pPr indent="-369569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■"/>
            </a:pPr>
            <a:r>
              <a:rPr lang="en-US" sz="2400">
                <a:latin typeface="Nunito"/>
                <a:ea typeface="Nunito"/>
                <a:cs typeface="Nunito"/>
                <a:sym typeface="Nunito"/>
              </a:rPr>
              <a:t>Each component ex:Procedure, program,sql script 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69569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■"/>
            </a:pPr>
            <a:r>
              <a:rPr lang="en-US" sz="2400">
                <a:latin typeface="Nunito"/>
                <a:ea typeface="Nunito"/>
                <a:cs typeface="Nunito"/>
                <a:sym typeface="Nunito"/>
              </a:rPr>
              <a:t>Performed by developer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404812" lvl="0" marL="889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unito"/>
              <a:buChar char="❖"/>
            </a:pP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Integration testing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  <a:p>
            <a:pPr indent="-375443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■"/>
            </a:pPr>
            <a:r>
              <a:rPr lang="en-US" sz="2500">
                <a:latin typeface="Nunito"/>
                <a:ea typeface="Nunito"/>
                <a:cs typeface="Nunito"/>
                <a:sym typeface="Nunito"/>
              </a:rPr>
              <a:t>Performed after integration</a:t>
            </a:r>
            <a:endParaRPr sz="2500">
              <a:latin typeface="Nunito"/>
              <a:ea typeface="Nunito"/>
              <a:cs typeface="Nunito"/>
              <a:sym typeface="Nunito"/>
            </a:endParaRPr>
          </a:p>
          <a:p>
            <a:pPr indent="-404812" lvl="0" marL="889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unito"/>
              <a:buChar char="❖"/>
            </a:pPr>
            <a:r>
              <a:rPr b="1" lang="en-US" sz="3000">
                <a:latin typeface="Nunito"/>
                <a:ea typeface="Nunito"/>
                <a:cs typeface="Nunito"/>
                <a:sym typeface="Nunito"/>
              </a:rPr>
              <a:t>System testing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  <a:p>
            <a:pPr indent="-404812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unito"/>
              <a:buChar char="■"/>
            </a:pPr>
            <a:r>
              <a:rPr lang="en-US" sz="3000">
                <a:latin typeface="Nunito"/>
                <a:ea typeface="Nunito"/>
                <a:cs typeface="Nunito"/>
                <a:sym typeface="Nunito"/>
              </a:rPr>
              <a:t>Whole DataWarehouse</a:t>
            </a:r>
            <a:endParaRPr sz="3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838200" y="365125"/>
            <a:ext cx="6262800" cy="13257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Data Warehouse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03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❑"/>
            </a:pPr>
            <a:r>
              <a:rPr lang="en-US" sz="2500"/>
              <a:t> Central repository of data</a:t>
            </a:r>
            <a:endParaRPr sz="3300"/>
          </a:p>
          <a:p>
            <a:pPr indent="-2603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❑"/>
            </a:pPr>
            <a:r>
              <a:rPr lang="en-US" sz="2500"/>
              <a:t> C</a:t>
            </a:r>
            <a:r>
              <a:rPr lang="en-US" sz="2500"/>
              <a:t>ollected from m</a:t>
            </a:r>
            <a:r>
              <a:rPr lang="en-US" sz="2500"/>
              <a:t>ultiple sources  </a:t>
            </a:r>
            <a:endParaRPr sz="3300"/>
          </a:p>
          <a:p>
            <a:pPr indent="-2603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❑"/>
            </a:pPr>
            <a:r>
              <a:rPr lang="en-US" sz="2500"/>
              <a:t> Helps the business to make management decisions.</a:t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2398" y="987350"/>
            <a:ext cx="4453476" cy="48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88850"/>
            <a:ext cx="10515600" cy="772500"/>
          </a:xfrm>
          <a:prstGeom prst="rect">
            <a:avLst/>
          </a:prstGeom>
          <a:solidFill>
            <a:srgbClr val="4A86E8"/>
          </a:solidFill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Characteristics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267600"/>
            <a:ext cx="10765200" cy="528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❏"/>
            </a:pPr>
            <a:r>
              <a:rPr lang="en-US" sz="3100"/>
              <a:t>Collects data from multiple sources</a:t>
            </a:r>
            <a:endParaRPr sz="3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-US" sz="3100"/>
              <a:t>Integrated those data then stored</a:t>
            </a:r>
            <a:endParaRPr sz="3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-US" sz="3100"/>
              <a:t>Subject wise data are stored .ex: Sales, Product,Items etc.</a:t>
            </a:r>
            <a:endParaRPr sz="3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-US" sz="3100"/>
              <a:t>New data loaded at intervals</a:t>
            </a:r>
            <a:endParaRPr sz="3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-US" sz="3100"/>
              <a:t>Existing data does not change while new data is inserted.</a:t>
            </a:r>
            <a:endParaRPr sz="3100"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300" y="3429000"/>
            <a:ext cx="6306376" cy="35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365125"/>
            <a:ext cx="10423800" cy="918600"/>
          </a:xfrm>
          <a:prstGeom prst="rect">
            <a:avLst/>
          </a:prstGeom>
          <a:solidFill>
            <a:srgbClr val="4A86E8"/>
          </a:solidFill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Benefits Of Data Warehouse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❏"/>
            </a:pPr>
            <a:r>
              <a:rPr lang="en-US" sz="3800"/>
              <a:t>Save time</a:t>
            </a:r>
            <a:endParaRPr sz="3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 sz="3800"/>
              <a:t>Improve data quality</a:t>
            </a:r>
            <a:endParaRPr sz="3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 sz="3800"/>
              <a:t>Improve Business Intelligence</a:t>
            </a:r>
            <a:endParaRPr sz="3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 sz="3800"/>
              <a:t>Leads to data consistency</a:t>
            </a:r>
            <a:endParaRPr sz="3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 sz="3800"/>
              <a:t>Increase data Security</a:t>
            </a:r>
            <a:endParaRPr sz="3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 sz="3800"/>
              <a:t>Make organization information easily </a:t>
            </a:r>
            <a:r>
              <a:rPr lang="en-US" sz="3800"/>
              <a:t>accessible</a:t>
            </a:r>
            <a:endParaRPr sz="3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 sz="3800"/>
              <a:t>Helps to make important decisions</a:t>
            </a:r>
            <a:endParaRPr sz="3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620669" y="202054"/>
            <a:ext cx="10398300" cy="9366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Database Vs Data warehouse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16" name="Google Shape;116;p18"/>
          <p:cNvGraphicFramePr/>
          <p:nvPr/>
        </p:nvGraphicFramePr>
        <p:xfrm>
          <a:off x="706438" y="14462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{314F734B-D689-454E-B786-44F11E2B857B}</a:tableStyleId>
              </a:tblPr>
              <a:tblGrid>
                <a:gridCol w="2034225"/>
                <a:gridCol w="4352175"/>
                <a:gridCol w="4422075"/>
              </a:tblGrid>
              <a:tr h="698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Parameter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                               Database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                          Data Warehouse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98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Purpose</a:t>
                      </a:r>
                      <a:endParaRPr sz="2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 Record </a:t>
                      </a:r>
                      <a:endParaRPr sz="2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Analysis</a:t>
                      </a:r>
                      <a:endParaRPr sz="2300"/>
                    </a:p>
                  </a:txBody>
                  <a:tcPr marT="45725" marB="45725" marR="91450" marL="91450"/>
                </a:tc>
              </a:tr>
              <a:tr h="698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Uses</a:t>
                      </a:r>
                      <a:endParaRPr sz="2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OLTP</a:t>
                      </a:r>
                      <a:endParaRPr sz="2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 OLAP</a:t>
                      </a:r>
                      <a:endParaRPr sz="2300"/>
                    </a:p>
                  </a:txBody>
                  <a:tcPr marT="45725" marB="45725" marR="91450" marL="91450"/>
                </a:tc>
              </a:tr>
              <a:tr h="698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Orientation</a:t>
                      </a:r>
                      <a:endParaRPr sz="2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Perform Fundamental Operation</a:t>
                      </a:r>
                      <a:endParaRPr sz="2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 Analyze business </a:t>
                      </a:r>
                      <a:endParaRPr sz="1900"/>
                    </a:p>
                  </a:txBody>
                  <a:tcPr marT="45725" marB="45725" marR="91450" marL="91450"/>
                </a:tc>
              </a:tr>
              <a:tr h="698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Data</a:t>
                      </a:r>
                      <a:r>
                        <a:rPr lang="en-US" sz="2300"/>
                        <a:t> Summary </a:t>
                      </a:r>
                      <a:endParaRPr sz="2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Detailed data </a:t>
                      </a:r>
                      <a:endParaRPr sz="2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Highly summarized data</a:t>
                      </a:r>
                      <a:endParaRPr sz="2300"/>
                    </a:p>
                  </a:txBody>
                  <a:tcPr marT="45725" marB="45725" marR="91450" marL="91450"/>
                </a:tc>
              </a:tr>
              <a:tr h="698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Design Model</a:t>
                      </a:r>
                      <a:endParaRPr sz="2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ER</a:t>
                      </a:r>
                      <a:r>
                        <a:rPr lang="en-US" sz="2300"/>
                        <a:t> Model</a:t>
                      </a:r>
                      <a:endParaRPr sz="2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Data Modeling Technique</a:t>
                      </a:r>
                      <a:endParaRPr sz="2300"/>
                    </a:p>
                  </a:txBody>
                  <a:tcPr marT="45725" marB="45725" marR="91450" marL="91450"/>
                </a:tc>
              </a:tr>
              <a:tr h="698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Performance</a:t>
                      </a:r>
                      <a:endParaRPr sz="2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Low</a:t>
                      </a:r>
                      <a:r>
                        <a:rPr lang="en-US" sz="2300"/>
                        <a:t> performance for analytical queries</a:t>
                      </a:r>
                      <a:endParaRPr sz="23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400"/>
                        <a:t>High performance for </a:t>
                      </a:r>
                      <a:r>
                        <a:rPr lang="en-US" sz="2400"/>
                        <a:t>analytical queries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872175" y="129613"/>
            <a:ext cx="10447500" cy="9366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Terminologies</a:t>
            </a:r>
            <a:br>
              <a:rPr lang="en-US">
                <a:solidFill>
                  <a:schemeClr val="lt1"/>
                </a:solidFill>
              </a:rPr>
            </a:br>
            <a:r>
              <a:rPr lang="en-US" sz="1600"/>
              <a:t>The most commonly used terms in data warehousing.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92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❑"/>
            </a:pPr>
            <a:r>
              <a:rPr b="1" lang="en-US" sz="3000"/>
              <a:t>Metadata</a:t>
            </a:r>
            <a:endParaRPr b="1" sz="3800"/>
          </a:p>
          <a:p>
            <a:pPr indent="-2921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en-US" sz="2600"/>
              <a:t>Road map to a data warehouse</a:t>
            </a:r>
            <a:endParaRPr sz="3400"/>
          </a:p>
          <a:p>
            <a:pPr indent="-2921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en-US" sz="2600"/>
              <a:t>Acts as a directory </a:t>
            </a:r>
            <a:endParaRPr sz="3400"/>
          </a:p>
          <a:p>
            <a:pPr indent="-2921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en-US" sz="2600"/>
              <a:t>Helps the decision support system to locate the contents of a data warehouse</a:t>
            </a:r>
            <a:endParaRPr sz="3400"/>
          </a:p>
          <a:p>
            <a:pPr indent="-1270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26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3000"/>
              <a:t>Why is metadata necessary in a data warehouses?</a:t>
            </a:r>
            <a:endParaRPr b="1" sz="3400"/>
          </a:p>
          <a:p>
            <a:pPr indent="-2857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Noto Sans Symbols"/>
              <a:buChar char="⮚"/>
            </a:pPr>
            <a:r>
              <a:rPr lang="en-US" sz="2900"/>
              <a:t>acts as the glue that links all parts of the data warehouses</a:t>
            </a:r>
            <a:endParaRPr sz="3300"/>
          </a:p>
          <a:p>
            <a:pPr indent="-2857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Noto Sans Symbols"/>
              <a:buChar char="⮚"/>
            </a:pPr>
            <a:r>
              <a:rPr lang="en-US" sz="2900"/>
              <a:t>provides information about the contents and structures to the developers.</a:t>
            </a:r>
            <a:endParaRPr sz="3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972064" y="365126"/>
            <a:ext cx="10381735" cy="919978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Terminologies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838200" y="1825625"/>
            <a:ext cx="10184027" cy="4113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1" lang="en-US"/>
              <a:t>DataCube 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/>
              <a:t> </a:t>
            </a:r>
            <a:r>
              <a:rPr lang="en-US"/>
              <a:t>Multidimensional structure </a:t>
            </a:r>
            <a:endParaRPr sz="40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❏"/>
            </a:pPr>
            <a:r>
              <a:rPr lang="en-US"/>
              <a:t> Represent data in multiple dimensions</a:t>
            </a:r>
            <a:endParaRPr/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2300"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3729" y="1825625"/>
            <a:ext cx="4610100" cy="367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971550" y="365125"/>
            <a:ext cx="10382400" cy="963600"/>
          </a:xfrm>
          <a:prstGeom prst="rect">
            <a:avLst/>
          </a:prstGeom>
          <a:solidFill>
            <a:srgbClr val="4A86E8"/>
          </a:solidFill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2-D Data Cube Example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559650" y="1714500"/>
            <a:ext cx="11072700" cy="453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50" y="1587400"/>
            <a:ext cx="11170399" cy="47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9F34F0316596428B567175165F152F" ma:contentTypeVersion="11" ma:contentTypeDescription="Create a new document." ma:contentTypeScope="" ma:versionID="25211f9f7831416a26e14ef581a5928e">
  <xsd:schema xmlns:xsd="http://www.w3.org/2001/XMLSchema" xmlns:xs="http://www.w3.org/2001/XMLSchema" xmlns:p="http://schemas.microsoft.com/office/2006/metadata/properties" xmlns:ns2="ed1de59d-d067-4310-9ecb-0fd71ee7e289" xmlns:ns3="d08c31a8-50f4-4a5f-81ce-08070f5c117e" targetNamespace="http://schemas.microsoft.com/office/2006/metadata/properties" ma:root="true" ma:fieldsID="b9e1f51d4c9d6e38eaa9c8ac5cce5c2d" ns2:_="" ns3:_="">
    <xsd:import namespace="ed1de59d-d067-4310-9ecb-0fd71ee7e289"/>
    <xsd:import namespace="d08c31a8-50f4-4a5f-81ce-08070f5c11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de59d-d067-4310-9ecb-0fd71ee7e2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91153b80-e447-453c-be58-7dcc34aa0e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8c31a8-50f4-4a5f-81ce-08070f5c117e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07658aac-cf51-42d5-90c0-5ad3e65b2dd2}" ma:internalName="TaxCatchAll" ma:showField="CatchAllData" ma:web="d08c31a8-50f4-4a5f-81ce-08070f5c11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08c31a8-50f4-4a5f-81ce-08070f5c117e" xsi:nil="true"/>
    <lcf76f155ced4ddcb4097134ff3c332f xmlns="ed1de59d-d067-4310-9ecb-0fd71ee7e28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36E8CAA-DAFD-4EC2-8CA7-24BCDFF4F8F0}"/>
</file>

<file path=customXml/itemProps2.xml><?xml version="1.0" encoding="utf-8"?>
<ds:datastoreItem xmlns:ds="http://schemas.openxmlformats.org/officeDocument/2006/customXml" ds:itemID="{49518B64-5594-45D8-B6EA-EBFAB57BCEC0}"/>
</file>

<file path=customXml/itemProps3.xml><?xml version="1.0" encoding="utf-8"?>
<ds:datastoreItem xmlns:ds="http://schemas.openxmlformats.org/officeDocument/2006/customXml" ds:itemID="{F9ADF587-93B8-4F3B-8553-352948188D62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0x010100AC9F34F0316596428B567175165F152F</vt:lpwstr>
  </property>
</Properties>
</file>