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4" r:id="rId22"/>
  </p:sldIdLst>
  <p:sldSz cx="9144000" cy="5143500" type="screen16x9"/>
  <p:notesSz cx="6858000" cy="9144000"/>
  <p:embeddedFontLst>
    <p:embeddedFont>
      <p:font typeface="Open Sans" pitchFamily="2" charset="0"/>
      <p:regular r:id="rId24"/>
      <p:bold r:id="rId25"/>
      <p:italic r:id="rId26"/>
      <p:boldItalic r:id="rId27"/>
    </p:embeddedFont>
    <p:embeddedFont>
      <p:font typeface="PT Sans Narrow" panose="020B0506020203020204" pitchFamily="34" charset="0"/>
      <p:regular r:id="rId28"/>
      <p:bold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6A4161-7A12-4680-B7D0-C96A637A76C8}" v="3" dt="2022-10-17T10:43:42.093"/>
  </p1510:revLst>
</p1510:revInfo>
</file>

<file path=ppt/tableStyles.xml><?xml version="1.0" encoding="utf-8"?>
<a:tblStyleLst xmlns:a="http://schemas.openxmlformats.org/drawingml/2006/main" def="{6144ADC9-6741-4ED2-9668-26AE7800371E}">
  <a:tblStyle styleId="{6144ADC9-6741-4ED2-9668-26AE780037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edi Hasan" userId="S::mehedi@labaidpharma.com::c3f63888-28f7-4f32-8ded-9006039fc19c" providerId="AD" clId="Web-{DF6A4161-7A12-4680-B7D0-C96A637A76C8}"/>
    <pc:docChg chg="modSld">
      <pc:chgData name="Mehedi Hasan" userId="S::mehedi@labaidpharma.com::c3f63888-28f7-4f32-8ded-9006039fc19c" providerId="AD" clId="Web-{DF6A4161-7A12-4680-B7D0-C96A637A76C8}" dt="2022-10-17T10:43:42.093" v="2" actId="14100"/>
      <pc:docMkLst>
        <pc:docMk/>
      </pc:docMkLst>
      <pc:sldChg chg="modSp">
        <pc:chgData name="Mehedi Hasan" userId="S::mehedi@labaidpharma.com::c3f63888-28f7-4f32-8ded-9006039fc19c" providerId="AD" clId="Web-{DF6A4161-7A12-4680-B7D0-C96A637A76C8}" dt="2022-10-17T10:43:42.093" v="2" actId="14100"/>
        <pc:sldMkLst>
          <pc:docMk/>
          <pc:sldMk cId="0" sldId="273"/>
        </pc:sldMkLst>
        <pc:picChg chg="mod">
          <ac:chgData name="Mehedi Hasan" userId="S::mehedi@labaidpharma.com::c3f63888-28f7-4f32-8ded-9006039fc19c" providerId="AD" clId="Web-{DF6A4161-7A12-4680-B7D0-C96A637A76C8}" dt="2022-10-17T10:43:42.093" v="2" actId="14100"/>
          <ac:picMkLst>
            <pc:docMk/>
            <pc:sldMk cId="0" sldId="273"/>
            <ac:picMk id="17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54135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198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db02c9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db02c9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351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db02c955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db02c955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424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92c79c8c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92c79c8c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618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dbc1e8b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dbc1e8b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418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db02c955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5db02c955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305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92c79c8c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592c79c8c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495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db02c955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db02c955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091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92c79c8c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92c79c8c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975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92c79c8c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592c79c8c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9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7d7f63a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7d7f63a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818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7d7f63ad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57d7f63ad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089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7d7f63ad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7d7f63ad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159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5caf932b2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5caf932b2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283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5caf932b2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5caf932b2_0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09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5caf932b2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5caf932b2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322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5caf932b2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5caf932b2_0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653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5caf932b2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5caf932b2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39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Master Data Management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Somaiya Jannat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Coexistence Style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20810"/>
              </a:buClr>
              <a:buSzPts val="1800"/>
              <a:buChar char="❏"/>
            </a:pPr>
            <a:r>
              <a:rPr lang="en">
                <a:solidFill>
                  <a:srgbClr val="020810"/>
                </a:solidFill>
              </a:rPr>
              <a:t>Used primarily to support business intelligence (BI) or data warehousing initiatives.</a:t>
            </a:r>
            <a:endParaRPr>
              <a:solidFill>
                <a:srgbClr val="02081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20810"/>
              </a:buClr>
              <a:buSzPts val="1800"/>
              <a:buChar char="❏"/>
            </a:pPr>
            <a:r>
              <a:rPr lang="en">
                <a:solidFill>
                  <a:srgbClr val="020810"/>
                </a:solidFill>
              </a:rPr>
              <a:t>Master Data stored at various locations</a:t>
            </a:r>
            <a:endParaRPr>
              <a:solidFill>
                <a:srgbClr val="02081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20810"/>
              </a:buClr>
              <a:buSzPts val="1800"/>
              <a:buChar char="❏"/>
            </a:pPr>
            <a:r>
              <a:rPr lang="en">
                <a:solidFill>
                  <a:srgbClr val="020810"/>
                </a:solidFill>
              </a:rPr>
              <a:t>Whenever practical, this style can contain master data</a:t>
            </a:r>
            <a:endParaRPr>
              <a:solidFill>
                <a:srgbClr val="02081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20810"/>
              </a:buClr>
              <a:buSzPts val="1800"/>
              <a:buChar char="❏"/>
            </a:pPr>
            <a:r>
              <a:rPr lang="en">
                <a:solidFill>
                  <a:srgbClr val="020810"/>
                </a:solidFill>
              </a:rPr>
              <a:t>If not practical, style contains links to other master data sources</a:t>
            </a:r>
            <a:endParaRPr>
              <a:solidFill>
                <a:srgbClr val="02081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20810"/>
              </a:buClr>
              <a:buSzPts val="1800"/>
              <a:buChar char="❏"/>
            </a:pPr>
            <a:r>
              <a:rPr lang="en">
                <a:solidFill>
                  <a:srgbClr val="020810"/>
                </a:solidFill>
              </a:rPr>
              <a:t>It allows incremental growth</a:t>
            </a:r>
            <a:endParaRPr>
              <a:solidFill>
                <a:srgbClr val="02081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20810"/>
              </a:buClr>
              <a:buSzPts val="1800"/>
              <a:buChar char="❏"/>
            </a:pPr>
            <a:r>
              <a:rPr lang="en">
                <a:solidFill>
                  <a:srgbClr val="020810"/>
                </a:solidFill>
              </a:rPr>
              <a:t>Big risk of synchronization issue</a:t>
            </a:r>
            <a:endParaRPr>
              <a:solidFill>
                <a:srgbClr val="02081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20810"/>
                </a:solidFill>
              </a:rPr>
              <a:t>Also called </a:t>
            </a:r>
            <a:r>
              <a:rPr lang="en" b="1">
                <a:solidFill>
                  <a:srgbClr val="020810"/>
                </a:solidFill>
              </a:rPr>
              <a:t>Synchronization</a:t>
            </a:r>
            <a:r>
              <a:rPr lang="en">
                <a:solidFill>
                  <a:srgbClr val="020810"/>
                </a:solidFill>
              </a:rPr>
              <a:t> issue 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4475" y="3221450"/>
            <a:ext cx="1870825" cy="173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Registry Style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</a:rPr>
              <a:t>Provides Read only view to master data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</a:rPr>
              <a:t>Not possible to modify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</a:rPr>
              <a:t>Useful for remove duplicate</a:t>
            </a:r>
            <a:endParaRPr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Provide a consistent way to master data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6200" y="2811075"/>
            <a:ext cx="2291575" cy="20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Registry Style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20810"/>
              </a:buClr>
              <a:buSzPts val="1800"/>
              <a:buChar char="❏"/>
            </a:pPr>
            <a:r>
              <a:rPr lang="en">
                <a:solidFill>
                  <a:srgbClr val="020810"/>
                </a:solidFill>
              </a:rPr>
              <a:t>In operational style, master data is stored in one system and other system has pointers to master data system</a:t>
            </a:r>
            <a:endParaRPr>
              <a:solidFill>
                <a:srgbClr val="02081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20810"/>
              </a:buClr>
              <a:buSzPts val="1800"/>
              <a:buChar char="❏"/>
            </a:pPr>
            <a:r>
              <a:rPr lang="en">
                <a:solidFill>
                  <a:srgbClr val="020810"/>
                </a:solidFill>
              </a:rPr>
              <a:t>Contains less number of record identifier </a:t>
            </a:r>
            <a:endParaRPr>
              <a:solidFill>
                <a:srgbClr val="02081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20810"/>
              </a:buClr>
              <a:buSzPts val="1800"/>
              <a:buChar char="❏"/>
            </a:pPr>
            <a:r>
              <a:rPr lang="en">
                <a:solidFill>
                  <a:srgbClr val="020810"/>
                </a:solidFill>
              </a:rPr>
              <a:t>Data quality depends on the quality of master data in the source system</a:t>
            </a:r>
            <a:endParaRPr>
              <a:solidFill>
                <a:srgbClr val="02081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20810"/>
              </a:buClr>
              <a:buSzPts val="1800"/>
              <a:buChar char="❏"/>
            </a:pPr>
            <a:r>
              <a:rPr lang="en">
                <a:solidFill>
                  <a:srgbClr val="020810"/>
                </a:solidFill>
              </a:rPr>
              <a:t>The registry selects</a:t>
            </a:r>
            <a:r>
              <a:rPr lang="en" b="1">
                <a:solidFill>
                  <a:srgbClr val="020810"/>
                </a:solidFill>
              </a:rPr>
              <a:t> “best version”  </a:t>
            </a:r>
            <a:r>
              <a:rPr lang="en">
                <a:solidFill>
                  <a:srgbClr val="020810"/>
                </a:solidFill>
              </a:rPr>
              <a:t>of data dynamically via matching at the hub</a:t>
            </a:r>
            <a:endParaRPr>
              <a:solidFill>
                <a:srgbClr val="02081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20810"/>
              </a:buClr>
              <a:buSzPts val="1800"/>
              <a:buChar char="❏"/>
            </a:pPr>
            <a:r>
              <a:rPr lang="en">
                <a:solidFill>
                  <a:srgbClr val="020810"/>
                </a:solidFill>
              </a:rPr>
              <a:t>Easy to implement</a:t>
            </a:r>
            <a:endParaRPr>
              <a:solidFill>
                <a:srgbClr val="02081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20810"/>
              </a:buClr>
              <a:buSzPts val="1800"/>
              <a:buChar char="❏"/>
            </a:pPr>
            <a:r>
              <a:rPr lang="en">
                <a:solidFill>
                  <a:srgbClr val="020810"/>
                </a:solidFill>
              </a:rPr>
              <a:t>Performance issue due to multiple connection to system</a:t>
            </a:r>
            <a:endParaRPr>
              <a:solidFill>
                <a:srgbClr val="02081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</a:t>
            </a:r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</a:rPr>
              <a:t> Usually quick to deploy and with lower cost compared to the other architectures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</a:rPr>
              <a:t>Fast integration with the profit of minimal intrusion into your application systems.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</a:rPr>
              <a:t>This framework is beneficial in finding redundancies.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7671" y="2902296"/>
            <a:ext cx="2281625" cy="20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Consolidation style</a:t>
            </a: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2081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20810"/>
              </a:buClr>
              <a:buSzPts val="1800"/>
              <a:buChar char="❏"/>
            </a:pPr>
            <a:r>
              <a:rPr lang="en">
                <a:solidFill>
                  <a:srgbClr val="020810"/>
                </a:solidFill>
              </a:rPr>
              <a:t>Used primarily where master data authoring is distributed</a:t>
            </a:r>
            <a:endParaRPr>
              <a:solidFill>
                <a:srgbClr val="02081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20810"/>
              </a:buClr>
              <a:buSzPts val="1800"/>
              <a:buChar char="❏"/>
            </a:pPr>
            <a:r>
              <a:rPr lang="en">
                <a:solidFill>
                  <a:srgbClr val="020810"/>
                </a:solidFill>
              </a:rPr>
              <a:t>A "</a:t>
            </a:r>
            <a:r>
              <a:rPr lang="en" b="1">
                <a:solidFill>
                  <a:srgbClr val="020810"/>
                </a:solidFill>
              </a:rPr>
              <a:t>golden copy</a:t>
            </a:r>
            <a:r>
              <a:rPr lang="en">
                <a:solidFill>
                  <a:srgbClr val="020810"/>
                </a:solidFill>
              </a:rPr>
              <a:t>" is maintained centrally in a hub. </a:t>
            </a:r>
            <a:endParaRPr>
              <a:solidFill>
                <a:srgbClr val="02081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20810"/>
              </a:buClr>
              <a:buSzPts val="1800"/>
              <a:buChar char="❏"/>
            </a:pPr>
            <a:r>
              <a:rPr lang="en">
                <a:solidFill>
                  <a:srgbClr val="020810"/>
                </a:solidFill>
              </a:rPr>
              <a:t>The central system publishes the golden copy master data to subscribing systems.</a:t>
            </a:r>
            <a:endParaRPr>
              <a:solidFill>
                <a:srgbClr val="02081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6495" y="2958725"/>
            <a:ext cx="1846275" cy="16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Consolidation Style</a:t>
            </a: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20810"/>
              </a:buClr>
              <a:buSzPts val="1800"/>
              <a:buChar char="❏"/>
            </a:pPr>
            <a:r>
              <a:rPr lang="en">
                <a:solidFill>
                  <a:srgbClr val="020810"/>
                </a:solidFill>
              </a:rPr>
              <a:t>Business data from different source is merged into a single record called golden record</a:t>
            </a:r>
            <a:endParaRPr>
              <a:solidFill>
                <a:srgbClr val="02081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20810"/>
              </a:buClr>
              <a:buSzPts val="1800"/>
              <a:buChar char="❏"/>
            </a:pPr>
            <a:r>
              <a:rPr lang="en">
                <a:solidFill>
                  <a:srgbClr val="020810"/>
                </a:solidFill>
              </a:rPr>
              <a:t>Data quality is taken care separately before entering into master data system</a:t>
            </a:r>
            <a:endParaRPr>
              <a:solidFill>
                <a:srgbClr val="02081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20810"/>
              </a:buClr>
              <a:buSzPts val="1800"/>
              <a:buChar char="❏"/>
            </a:pPr>
            <a:r>
              <a:rPr lang="en">
                <a:solidFill>
                  <a:srgbClr val="020810"/>
                </a:solidFill>
              </a:rPr>
              <a:t>Suitable for enterprise wide implementation both for operational as well as analytical process</a:t>
            </a:r>
            <a:endParaRPr>
              <a:solidFill>
                <a:srgbClr val="02081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20810"/>
              </a:buClr>
              <a:buSzPts val="1800"/>
              <a:buChar char="❏"/>
            </a:pPr>
            <a:r>
              <a:rPr lang="en">
                <a:solidFill>
                  <a:srgbClr val="020810"/>
                </a:solidFill>
              </a:rPr>
              <a:t>For operational purpose this style can be illustrated by </a:t>
            </a:r>
            <a:r>
              <a:rPr lang="en" b="1">
                <a:solidFill>
                  <a:srgbClr val="020810"/>
                </a:solidFill>
              </a:rPr>
              <a:t>Operational data Store</a:t>
            </a:r>
            <a:endParaRPr b="1">
              <a:solidFill>
                <a:srgbClr val="02081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20810"/>
              </a:buClr>
              <a:buSzPts val="1800"/>
              <a:buChar char="❏"/>
            </a:pPr>
            <a:r>
              <a:rPr lang="en">
                <a:solidFill>
                  <a:srgbClr val="020810"/>
                </a:solidFill>
              </a:rPr>
              <a:t>For Analytical data this style can be illustrated by</a:t>
            </a:r>
            <a:r>
              <a:rPr lang="en" b="1">
                <a:solidFill>
                  <a:srgbClr val="020810"/>
                </a:solidFill>
              </a:rPr>
              <a:t> Data warehouse</a:t>
            </a:r>
            <a:endParaRPr b="1">
              <a:solidFill>
                <a:srgbClr val="02081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Centralized Style</a:t>
            </a:r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20810"/>
              </a:buClr>
              <a:buSzPts val="1500"/>
              <a:buFont typeface="Roboto"/>
              <a:buChar char="❏"/>
            </a:pPr>
            <a:r>
              <a:rPr lang="en">
                <a:solidFill>
                  <a:srgbClr val="020810"/>
                </a:solidFill>
              </a:rPr>
              <a:t>A given set of data is selected as a system of record and update is happend directly in this system of record</a:t>
            </a:r>
            <a:endParaRPr>
              <a:solidFill>
                <a:srgbClr val="02081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20810"/>
              </a:buClr>
              <a:buSzPts val="1800"/>
              <a:buChar char="❏"/>
            </a:pPr>
            <a:r>
              <a:rPr lang="en">
                <a:solidFill>
                  <a:srgbClr val="020810"/>
                </a:solidFill>
              </a:rPr>
              <a:t>Only one system becomes source of master data</a:t>
            </a:r>
            <a:endParaRPr>
              <a:solidFill>
                <a:srgbClr val="02081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20810"/>
              </a:buClr>
              <a:buSzPts val="1800"/>
              <a:buChar char="❏"/>
            </a:pPr>
            <a:r>
              <a:rPr lang="en">
                <a:solidFill>
                  <a:srgbClr val="020810"/>
                </a:solidFill>
              </a:rPr>
              <a:t>Updated records are distributed to consuming system</a:t>
            </a:r>
            <a:endParaRPr>
              <a:solidFill>
                <a:srgbClr val="02081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20810"/>
              </a:buClr>
              <a:buSzPts val="1800"/>
              <a:buChar char="❏"/>
            </a:pPr>
            <a:r>
              <a:rPr lang="en">
                <a:solidFill>
                  <a:srgbClr val="020810"/>
                </a:solidFill>
              </a:rPr>
              <a:t>Costly and complex to implement</a:t>
            </a:r>
            <a:endParaRPr>
              <a:solidFill>
                <a:srgbClr val="02081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20810"/>
              </a:buClr>
              <a:buSzPts val="1800"/>
              <a:buChar char="❏"/>
            </a:pPr>
            <a:r>
              <a:rPr lang="en">
                <a:solidFill>
                  <a:srgbClr val="020810"/>
                </a:solidFill>
              </a:rPr>
              <a:t>Also Called</a:t>
            </a:r>
            <a:r>
              <a:rPr lang="en" b="1">
                <a:solidFill>
                  <a:srgbClr val="020810"/>
                </a:solidFill>
              </a:rPr>
              <a:t> Repository MDM</a:t>
            </a:r>
            <a:endParaRPr b="1">
              <a:solidFill>
                <a:srgbClr val="02081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rgbClr val="3945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rgbClr val="3945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5" y="2756250"/>
            <a:ext cx="1723750" cy="208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74" name="Google Shape;174;p30"/>
          <p:cNvGraphicFramePr/>
          <p:nvPr/>
        </p:nvGraphicFramePr>
        <p:xfrm>
          <a:off x="412350" y="1429950"/>
          <a:ext cx="8460400" cy="3779495"/>
        </p:xfrm>
        <a:graphic>
          <a:graphicData uri="http://schemas.openxmlformats.org/drawingml/2006/table">
            <a:tbl>
              <a:tblPr>
                <a:noFill/>
                <a:tableStyleId>{6144ADC9-6741-4ED2-9668-26AE7800371E}</a:tableStyleId>
              </a:tblPr>
              <a:tblGrid>
                <a:gridCol w="167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9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Parameters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Consolidation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Registry</a:t>
                      </a:r>
                      <a:endParaRPr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Centralized</a:t>
                      </a:r>
                      <a:endParaRPr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Coexistence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Authorship Vs Hub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Author is separate from hub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Author is separate from hub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Authorship in hub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Author EveryWhere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Validation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Hub is system of reference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Hub is system of reference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Hub is system of record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Mixed system of record/reference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Primary Consumer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Downstream and Reporting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Both Operational and Analytical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Upstream Operation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Upstream Operation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Search Complexity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Relatively light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Complex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Relatively light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Reasonably  Complex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00" y="0"/>
            <a:ext cx="8771365" cy="1312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style should we choose?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20810"/>
                </a:solidFill>
              </a:rPr>
              <a:t>For operational system -&gt;Operational MDM System</a:t>
            </a:r>
            <a:endParaRPr>
              <a:solidFill>
                <a:srgbClr val="02081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20810"/>
                </a:solidFill>
              </a:rPr>
              <a:t>For inconsistency data -&gt;Enterprise MDM Style </a:t>
            </a:r>
            <a:endParaRPr>
              <a:solidFill>
                <a:srgbClr val="02081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"Why do BI projects fail ?"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"Why do BI projects fail ?"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Reason:</a:t>
            </a:r>
            <a:endParaRPr b="1">
              <a:solidFill>
                <a:srgbClr val="000000"/>
              </a:solidFill>
            </a:endParaRPr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Master data quality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Topics Cover:</a:t>
            </a:r>
            <a:endParaRPr b="1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</a:rPr>
              <a:t>Types Of Data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</a:rPr>
              <a:t>What is master data?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</a:rPr>
              <a:t>Why these data set causing problems?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</a:rPr>
              <a:t>MDM Architecture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</a:rPr>
              <a:t>Basic Difference Of MDM Architecture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Data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3 types of data are being captured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b="1">
                <a:solidFill>
                  <a:srgbClr val="000000"/>
                </a:solidFill>
              </a:rPr>
              <a:t>Transactional Data </a:t>
            </a:r>
            <a:endParaRPr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	-&gt; Generated by applications in supporting business  processes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b="1">
                <a:solidFill>
                  <a:srgbClr val="000000"/>
                </a:solidFill>
              </a:rPr>
              <a:t>Analytical Data </a:t>
            </a:r>
            <a:endParaRPr b="1">
              <a:solidFill>
                <a:srgbClr val="000000"/>
              </a:solidFill>
            </a:endParaRPr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-&gt; Calculated and/or derived from transactional information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b="1">
                <a:solidFill>
                  <a:srgbClr val="000000"/>
                </a:solidFill>
              </a:rPr>
              <a:t>Master Data </a:t>
            </a:r>
            <a:endParaRPr b="1">
              <a:solidFill>
                <a:srgbClr val="000000"/>
              </a:solidFill>
            </a:endParaRPr>
          </a:p>
          <a:p>
            <a:pPr marL="45720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-&gt; Describes business core entities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master Data?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</a:rPr>
              <a:t>Unique Information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</a:rPr>
              <a:t>Describes business core entities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</a:rPr>
              <a:t>Essential to operations in a specific business or business unit.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</a:rPr>
              <a:t>Varies from one industry to another and even from one company to another within the same industry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  Data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942975" y="1725225"/>
            <a:ext cx="640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"Customer XYZ placed an order for 5 Product ABC on August 8th 2014 for a total of 250.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1103700" y="2464600"/>
            <a:ext cx="37398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Master data: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Customer, product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Transactional data: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The invoice number, the total amount, the VAT amount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Analytical data: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Average Order value,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average quantity ordered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800" y="2293151"/>
            <a:ext cx="4271524" cy="26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 Data Management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252500" y="12515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20810"/>
              </a:buClr>
              <a:buSzPts val="1800"/>
              <a:buChar char="❏"/>
            </a:pPr>
            <a:r>
              <a:rPr lang="en">
                <a:solidFill>
                  <a:srgbClr val="020810"/>
                </a:solidFill>
              </a:rPr>
              <a:t>A technology-enabled discipline </a:t>
            </a:r>
            <a:endParaRPr>
              <a:solidFill>
                <a:srgbClr val="02081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20810"/>
              </a:buClr>
              <a:buSzPts val="1800"/>
              <a:buChar char="❏"/>
            </a:pPr>
            <a:r>
              <a:rPr lang="en">
                <a:solidFill>
                  <a:srgbClr val="020810"/>
                </a:solidFill>
              </a:rPr>
              <a:t>In which business and information technology work together</a:t>
            </a:r>
            <a:endParaRPr>
              <a:solidFill>
                <a:srgbClr val="02081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20810"/>
              </a:buClr>
              <a:buSzPts val="1800"/>
              <a:buChar char="❏"/>
            </a:pPr>
            <a:r>
              <a:rPr lang="en">
                <a:solidFill>
                  <a:srgbClr val="020810"/>
                </a:solidFill>
              </a:rPr>
              <a:t>To ensure the uniformity, accuracy and accountability of the enterprise's official shared master data assets</a:t>
            </a:r>
            <a:endParaRPr>
              <a:solidFill>
                <a:srgbClr val="02081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20810"/>
              </a:buClr>
              <a:buSzPts val="1800"/>
              <a:buChar char="❏"/>
            </a:pPr>
            <a:r>
              <a:rPr lang="en">
                <a:solidFill>
                  <a:srgbClr val="020810"/>
                </a:solidFill>
              </a:rPr>
              <a:t>Organize data according to business marketing and operations</a:t>
            </a:r>
            <a:endParaRPr>
              <a:solidFill>
                <a:srgbClr val="02081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Master Data Management Is Important?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20810"/>
              </a:buClr>
              <a:buSzPts val="1800"/>
              <a:buChar char="❏"/>
            </a:pPr>
            <a:r>
              <a:rPr lang="en">
                <a:solidFill>
                  <a:srgbClr val="020810"/>
                </a:solidFill>
              </a:rPr>
              <a:t>Reduce work loads</a:t>
            </a:r>
            <a:endParaRPr>
              <a:solidFill>
                <a:srgbClr val="02081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20810"/>
              </a:buClr>
              <a:buSzPts val="1800"/>
              <a:buChar char="❏"/>
            </a:pPr>
            <a:r>
              <a:rPr lang="en">
                <a:solidFill>
                  <a:srgbClr val="020810"/>
                </a:solidFill>
              </a:rPr>
              <a:t>Improve Data Quality</a:t>
            </a:r>
            <a:endParaRPr>
              <a:solidFill>
                <a:srgbClr val="02081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20810"/>
              </a:buClr>
              <a:buSzPts val="1800"/>
              <a:buChar char="❏"/>
            </a:pPr>
            <a:r>
              <a:rPr lang="en">
                <a:solidFill>
                  <a:srgbClr val="020810"/>
                </a:solidFill>
              </a:rPr>
              <a:t>Promotes business agility(Speed)</a:t>
            </a:r>
            <a:endParaRPr>
              <a:solidFill>
                <a:srgbClr val="02081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20810"/>
              </a:buClr>
              <a:buSzPts val="1800"/>
              <a:buChar char="❏"/>
            </a:pPr>
            <a:r>
              <a:rPr lang="en">
                <a:solidFill>
                  <a:srgbClr val="020810"/>
                </a:solidFill>
              </a:rPr>
              <a:t>Avoids duplication and increases data accuracy</a:t>
            </a:r>
            <a:endParaRPr>
              <a:solidFill>
                <a:srgbClr val="02081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20810"/>
              </a:buClr>
              <a:buSzPts val="1800"/>
              <a:buChar char="❏"/>
            </a:pPr>
            <a:r>
              <a:rPr lang="en">
                <a:solidFill>
                  <a:srgbClr val="020810"/>
                </a:solidFill>
              </a:rPr>
              <a:t>Reduces security risk and ensures better data compliance</a:t>
            </a:r>
            <a:endParaRPr>
              <a:solidFill>
                <a:srgbClr val="02081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20810"/>
              </a:buClr>
              <a:buSzPts val="1800"/>
              <a:buChar char="❏"/>
            </a:pPr>
            <a:r>
              <a:rPr lang="en">
                <a:solidFill>
                  <a:srgbClr val="020810"/>
                </a:solidFill>
              </a:rPr>
              <a:t>Improve Decision Making</a:t>
            </a:r>
            <a:endParaRPr>
              <a:solidFill>
                <a:srgbClr val="02081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MDM Implementation Style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20810"/>
                </a:solidFill>
              </a:rPr>
              <a:t>There are </a:t>
            </a:r>
            <a:r>
              <a:rPr lang="en" b="1">
                <a:solidFill>
                  <a:srgbClr val="020810"/>
                </a:solidFill>
              </a:rPr>
              <a:t>four </a:t>
            </a:r>
            <a:r>
              <a:rPr lang="en">
                <a:solidFill>
                  <a:srgbClr val="020810"/>
                </a:solidFill>
              </a:rPr>
              <a:t>Implementation Style </a:t>
            </a:r>
            <a:endParaRPr>
              <a:solidFill>
                <a:srgbClr val="02081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20810"/>
                </a:solidFill>
              </a:rPr>
              <a:t>1.Consolidation Style</a:t>
            </a:r>
            <a:endParaRPr>
              <a:solidFill>
                <a:srgbClr val="02081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20810"/>
                </a:solidFill>
              </a:rPr>
              <a:t>2.Registry Style</a:t>
            </a:r>
            <a:endParaRPr>
              <a:solidFill>
                <a:srgbClr val="02081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20810"/>
                </a:solidFill>
              </a:rPr>
              <a:t>3.Coexistence Style</a:t>
            </a:r>
            <a:endParaRPr>
              <a:solidFill>
                <a:srgbClr val="02081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20810"/>
                </a:solidFill>
              </a:rPr>
              <a:t>4.Centralized Style</a:t>
            </a:r>
            <a:endParaRPr>
              <a:solidFill>
                <a:srgbClr val="02081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08c31a8-50f4-4a5f-81ce-08070f5c117e" xsi:nil="true"/>
    <lcf76f155ced4ddcb4097134ff3c332f xmlns="ed1de59d-d067-4310-9ecb-0fd71ee7e28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9F34F0316596428B567175165F152F" ma:contentTypeVersion="14" ma:contentTypeDescription="Create a new document." ma:contentTypeScope="" ma:versionID="5344acb81143da04d7efd064b12e88ae">
  <xsd:schema xmlns:xsd="http://www.w3.org/2001/XMLSchema" xmlns:xs="http://www.w3.org/2001/XMLSchema" xmlns:p="http://schemas.microsoft.com/office/2006/metadata/properties" xmlns:ns2="ed1de59d-d067-4310-9ecb-0fd71ee7e289" xmlns:ns3="d08c31a8-50f4-4a5f-81ce-08070f5c117e" targetNamespace="http://schemas.microsoft.com/office/2006/metadata/properties" ma:root="true" ma:fieldsID="65c06ec848e0937d8c49cacbdc23dd41" ns2:_="" ns3:_="">
    <xsd:import namespace="ed1de59d-d067-4310-9ecb-0fd71ee7e289"/>
    <xsd:import namespace="d08c31a8-50f4-4a5f-81ce-08070f5c11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de59d-d067-4310-9ecb-0fd71ee7e2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91153b80-e447-453c-be58-7dcc34aa0e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8c31a8-50f4-4a5f-81ce-08070f5c117e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07658aac-cf51-42d5-90c0-5ad3e65b2dd2}" ma:internalName="TaxCatchAll" ma:showField="CatchAllData" ma:web="d08c31a8-50f4-4a5f-81ce-08070f5c11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033526-EA71-484F-B751-D90214A053E4}">
  <ds:schemaRefs>
    <ds:schemaRef ds:uri="http://schemas.microsoft.com/office/2006/metadata/properties"/>
    <ds:schemaRef ds:uri="http://schemas.microsoft.com/office/infopath/2007/PartnerControls"/>
    <ds:schemaRef ds:uri="d08c31a8-50f4-4a5f-81ce-08070f5c117e"/>
    <ds:schemaRef ds:uri="ed1de59d-d067-4310-9ecb-0fd71ee7e289"/>
  </ds:schemaRefs>
</ds:datastoreItem>
</file>

<file path=customXml/itemProps2.xml><?xml version="1.0" encoding="utf-8"?>
<ds:datastoreItem xmlns:ds="http://schemas.openxmlformats.org/officeDocument/2006/customXml" ds:itemID="{B150C938-E369-403F-89F1-F1F4ECE411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6CAEEA-9015-484A-B5C6-17BF63EF723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Microsoft Office PowerPoint</Application>
  <PresentationFormat>On-screen Show (16:9)</PresentationFormat>
  <Paragraphs>121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Tropic</vt:lpstr>
      <vt:lpstr>Master Data Management</vt:lpstr>
      <vt:lpstr>"Why do BI projects fail ?"</vt:lpstr>
      <vt:lpstr>"Why do BI projects fail ?"</vt:lpstr>
      <vt:lpstr>Organizational Data</vt:lpstr>
      <vt:lpstr>What is master Data?</vt:lpstr>
      <vt:lpstr>Master  Data</vt:lpstr>
      <vt:lpstr>Master Data Management</vt:lpstr>
      <vt:lpstr>Why Master Data Management Is Important?</vt:lpstr>
      <vt:lpstr>MDM Implementation Style</vt:lpstr>
      <vt:lpstr>Coexistence Style</vt:lpstr>
      <vt:lpstr> Registry Style  </vt:lpstr>
      <vt:lpstr>Registry Style</vt:lpstr>
      <vt:lpstr>Advantage</vt:lpstr>
      <vt:lpstr>Consolidation style</vt:lpstr>
      <vt:lpstr>Consolidation Style</vt:lpstr>
      <vt:lpstr>Centralized Style</vt:lpstr>
      <vt:lpstr>PowerPoint Presentation</vt:lpstr>
      <vt:lpstr>Which style should we choose?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Data Management</dc:title>
  <cp:lastModifiedBy>Somaiya Jannat</cp:lastModifiedBy>
  <cp:revision>4</cp:revision>
  <dcterms:modified xsi:type="dcterms:W3CDTF">2022-10-17T10:43:43Z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0x010100AC9F34F0316596428B567175165F152F</vt:lpwstr>
  </property>
  <property fmtid="{D5CDD505-2E9C-101B-9397-08002B2CF9AE}" pid="3" name="MediaServiceImageTags">
    <vt:lpwstr/>
  </property>
</Properties>
</file>