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4"/>
  </p:notesMasterIdLst>
  <p:sldIdLst>
    <p:sldId id="256" r:id="rId2"/>
    <p:sldId id="318" r:id="rId3"/>
    <p:sldId id="257" r:id="rId4"/>
    <p:sldId id="312" r:id="rId5"/>
    <p:sldId id="291" r:id="rId6"/>
    <p:sldId id="319" r:id="rId7"/>
    <p:sldId id="292" r:id="rId8"/>
    <p:sldId id="320" r:id="rId9"/>
    <p:sldId id="293" r:id="rId10"/>
    <p:sldId id="307" r:id="rId11"/>
    <p:sldId id="308" r:id="rId12"/>
    <p:sldId id="313" r:id="rId13"/>
    <p:sldId id="314" r:id="rId14"/>
    <p:sldId id="322" r:id="rId15"/>
    <p:sldId id="316" r:id="rId16"/>
    <p:sldId id="315" r:id="rId17"/>
    <p:sldId id="317" r:id="rId18"/>
    <p:sldId id="294" r:id="rId19"/>
    <p:sldId id="295" r:id="rId20"/>
    <p:sldId id="306" r:id="rId21"/>
    <p:sldId id="311" r:id="rId22"/>
    <p:sldId id="32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7"/>
    <p:restoredTop sz="86188"/>
  </p:normalViewPr>
  <p:slideViewPr>
    <p:cSldViewPr snapToGrid="0" snapToObjects="1">
      <p:cViewPr>
        <p:scale>
          <a:sx n="109" d="100"/>
          <a:sy n="109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D2DE-267E-724D-AD90-DAA9E2ABADFF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3649-AA87-7E43-A48E-97F9C162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3649-AA87-7E43-A48E-97F9C162A7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brahabr.ru/post/15073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Lab session 10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AVL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alakhiev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private void </a:t>
            </a:r>
            <a:r>
              <a:rPr lang="en-US" dirty="0" err="1"/>
              <a:t>fixHeight</a:t>
            </a:r>
            <a:r>
              <a:rPr lang="en-US" dirty="0" smtClean="0"/>
              <a:t>(Node root){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hl = height(</a:t>
            </a:r>
            <a:r>
              <a:rPr lang="en-US" dirty="0" err="1" smtClean="0"/>
              <a:t>root.</a:t>
            </a:r>
            <a:r>
              <a:rPr lang="en-US" dirty="0" err="1"/>
              <a:t>left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hr</a:t>
            </a:r>
            <a:r>
              <a:rPr lang="en-US" dirty="0" smtClean="0"/>
              <a:t> = height(</a:t>
            </a:r>
            <a:r>
              <a:rPr lang="en-US" dirty="0" err="1" smtClean="0"/>
              <a:t>root.</a:t>
            </a:r>
            <a:r>
              <a:rPr lang="en-US" dirty="0" err="1"/>
              <a:t>right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root.</a:t>
            </a:r>
            <a:r>
              <a:rPr lang="en-US" dirty="0" err="1"/>
              <a:t>height</a:t>
            </a:r>
            <a:r>
              <a:rPr lang="en-US" dirty="0"/>
              <a:t> </a:t>
            </a:r>
            <a:r>
              <a:rPr lang="en-US" dirty="0" smtClean="0"/>
              <a:t>= (hl &gt; </a:t>
            </a:r>
            <a:r>
              <a:rPr lang="en-US" dirty="0" err="1" smtClean="0"/>
              <a:t>hr</a:t>
            </a:r>
            <a:r>
              <a:rPr lang="en-US" dirty="0" smtClean="0"/>
              <a:t> ? hl : </a:t>
            </a:r>
            <a:r>
              <a:rPr lang="en-US" dirty="0" err="1" smtClean="0"/>
              <a:t>hr</a:t>
            </a:r>
            <a:r>
              <a:rPr lang="en-US" dirty="0" smtClean="0"/>
              <a:t>) + </a:t>
            </a:r>
            <a:r>
              <a:rPr lang="en-US" dirty="0"/>
              <a:t>1;</a:t>
            </a:r>
            <a:br>
              <a:rPr lang="en-US" dirty="0"/>
            </a:br>
            <a:r>
              <a:rPr lang="en-US" dirty="0" smtClean="0"/>
              <a:t>}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marL="0" indent="0">
              <a:buNone/>
            </a:pPr>
            <a:r>
              <a:rPr lang="en-US" sz="3200" b="1" dirty="0"/>
              <a:t>private </a:t>
            </a:r>
            <a:r>
              <a:rPr lang="en-US" sz="3200" b="1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bfactor</a:t>
            </a:r>
            <a:r>
              <a:rPr lang="en-US" sz="3200" dirty="0" smtClean="0"/>
              <a:t>(Node root){</a:t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3200" b="1" dirty="0"/>
              <a:t>return </a:t>
            </a:r>
            <a:r>
              <a:rPr lang="en-US" sz="3200" dirty="0" smtClean="0"/>
              <a:t>height(</a:t>
            </a:r>
            <a:r>
              <a:rPr lang="en-US" sz="3200" dirty="0" err="1" smtClean="0"/>
              <a:t>root.</a:t>
            </a:r>
            <a:r>
              <a:rPr lang="en-US" sz="3200" dirty="0" err="1"/>
              <a:t>right</a:t>
            </a:r>
            <a:r>
              <a:rPr lang="en-US" sz="3200" dirty="0" smtClean="0"/>
              <a:t>) - height(</a:t>
            </a:r>
            <a:r>
              <a:rPr lang="en-US" sz="3200" dirty="0" err="1" smtClean="0"/>
              <a:t>root.</a:t>
            </a:r>
            <a:r>
              <a:rPr lang="en-US" sz="3200" dirty="0" err="1"/>
              <a:t>left</a:t>
            </a:r>
            <a:r>
              <a:rPr lang="en-US" sz="3200" dirty="0" smtClean="0"/>
              <a:t>)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 smtClean="0"/>
              <a:t>}</a:t>
            </a:r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Additional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967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private </a:t>
            </a:r>
            <a:r>
              <a:rPr lang="en-US" dirty="0" smtClean="0"/>
              <a:t>Node </a:t>
            </a:r>
            <a:r>
              <a:rPr lang="en-US" dirty="0" err="1"/>
              <a:t>rotateLeft</a:t>
            </a:r>
            <a:r>
              <a:rPr lang="en-US" dirty="0" smtClean="0"/>
              <a:t>(Node q){</a:t>
            </a:r>
            <a:br>
              <a:rPr lang="en-US" dirty="0" smtClean="0"/>
            </a:br>
            <a:r>
              <a:rPr lang="en-US" dirty="0" smtClean="0"/>
              <a:t>    Node p = </a:t>
            </a:r>
            <a:r>
              <a:rPr lang="en-US" dirty="0" err="1" smtClean="0"/>
              <a:t>q.</a:t>
            </a:r>
            <a:r>
              <a:rPr lang="en-US" dirty="0" err="1"/>
              <a:t>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q.</a:t>
            </a:r>
            <a:r>
              <a:rPr lang="en-US" dirty="0" err="1"/>
              <a:t>right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p.</a:t>
            </a:r>
            <a:r>
              <a:rPr lang="en-US" dirty="0" err="1"/>
              <a:t>left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p.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smtClean="0"/>
              <a:t>= q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fixHeight</a:t>
            </a:r>
            <a:r>
              <a:rPr lang="en-US" dirty="0" smtClean="0"/>
              <a:t>(q)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fixHeight</a:t>
            </a:r>
            <a:r>
              <a:rPr lang="en-US" dirty="0" smtClean="0"/>
              <a:t>(p)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 smtClean="0"/>
              <a:t>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81" y="2323982"/>
            <a:ext cx="6350000" cy="30861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7520298" y="5655670"/>
            <a:ext cx="1469877" cy="521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private </a:t>
            </a:r>
            <a:r>
              <a:rPr lang="en-US" dirty="0" smtClean="0"/>
              <a:t>Node </a:t>
            </a:r>
            <a:r>
              <a:rPr lang="en-US" dirty="0" err="1"/>
              <a:t>rotateRight</a:t>
            </a:r>
            <a:r>
              <a:rPr lang="en-US" dirty="0" smtClean="0"/>
              <a:t>(Node p){</a:t>
            </a:r>
            <a:br>
              <a:rPr lang="en-US" dirty="0" smtClean="0"/>
            </a:br>
            <a:r>
              <a:rPr lang="en-US" dirty="0" smtClean="0"/>
              <a:t>    Node q = </a:t>
            </a:r>
            <a:r>
              <a:rPr lang="en-US" dirty="0" err="1" smtClean="0"/>
              <a:t>p.</a:t>
            </a:r>
            <a:r>
              <a:rPr lang="en-US" dirty="0" err="1"/>
              <a:t>left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p.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q.</a:t>
            </a:r>
            <a:r>
              <a:rPr lang="en-US" dirty="0" err="1"/>
              <a:t>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q.</a:t>
            </a:r>
            <a:r>
              <a:rPr lang="en-US" dirty="0" err="1"/>
              <a:t>right</a:t>
            </a:r>
            <a:r>
              <a:rPr lang="en-US" dirty="0"/>
              <a:t> </a:t>
            </a:r>
            <a:r>
              <a:rPr lang="en-US" dirty="0" smtClean="0"/>
              <a:t>= 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fixHeight</a:t>
            </a:r>
            <a:r>
              <a:rPr lang="en-US" dirty="0" smtClean="0"/>
              <a:t>(p)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fixHeight</a:t>
            </a:r>
            <a:r>
              <a:rPr lang="en-US" dirty="0" smtClean="0"/>
              <a:t>(q)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 smtClean="0"/>
              <a:t>q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81" y="2323982"/>
            <a:ext cx="6350000" cy="30861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520298" y="5655670"/>
            <a:ext cx="1469877" cy="521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55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Perform right rotation around node 2 and 4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61" y="2661138"/>
            <a:ext cx="1879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21" y="2661138"/>
            <a:ext cx="2247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Balancing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0" y="1977293"/>
            <a:ext cx="10364790" cy="3028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2564" y="5451231"/>
            <a:ext cx="800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detect such </a:t>
            </a:r>
            <a:r>
              <a:rPr lang="en-US" sz="2800" smtClean="0"/>
              <a:t>situation applying balance factor?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Balancing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19" y="1690688"/>
            <a:ext cx="7982362" cy="3588225"/>
          </a:xfrm>
        </p:spPr>
      </p:pic>
      <p:sp>
        <p:nvSpPr>
          <p:cNvPr id="5" name="TextBox 4"/>
          <p:cNvSpPr txBox="1"/>
          <p:nvPr/>
        </p:nvSpPr>
        <p:spPr>
          <a:xfrm>
            <a:off x="2092564" y="5451231"/>
            <a:ext cx="800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detect such </a:t>
            </a:r>
            <a:r>
              <a:rPr lang="en-US" sz="2800" smtClean="0"/>
              <a:t>situation applying balance factor?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implement it in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000" dirty="0" smtClean="0"/>
              <a:t>Insertion – same as in binary tree ? 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Delete ? </a:t>
            </a:r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77" y="2798513"/>
            <a:ext cx="4461503" cy="2117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3730" y="2513494"/>
            <a:ext cx="49478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Remove. Root is now the leftmost from the right</a:t>
            </a:r>
          </a:p>
          <a:p>
            <a:r>
              <a:rPr lang="en-US" sz="3200" dirty="0" smtClean="0"/>
              <a:t>What is right sub-tree doesn’t exist 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balance?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690688"/>
            <a:ext cx="8483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today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676" y="2607155"/>
            <a:ext cx="101030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latin typeface="Calibri" charset="0"/>
              </a:rPr>
              <a:t>1)  Implement rotation methods in their class. Carefully add balancing operation to insert and delete implementations. Test your tree on with the following actions: </a:t>
            </a:r>
            <a:endParaRPr lang="en-US" sz="4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Calibri,Bold" charset="0"/>
              </a:rPr>
              <a:t>insertion sequence</a:t>
            </a:r>
            <a:r>
              <a:rPr lang="en-US" sz="2400" dirty="0">
                <a:latin typeface="Calibri" charset="0"/>
              </a:rPr>
              <a:t>: </a:t>
            </a:r>
            <a:r>
              <a:rPr lang="en-US" sz="2400" dirty="0">
                <a:latin typeface="Calibri,Italic" charset="0"/>
              </a:rPr>
              <a:t>March, May, November, August, April, January, December, July, February, June, October, September</a:t>
            </a:r>
            <a:r>
              <a:rPr lang="en-US" sz="2400" dirty="0">
                <a:latin typeface="Calibri" charset="0"/>
              </a:rPr>
              <a:t>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Calibri,Bold" charset="0"/>
              </a:rPr>
              <a:t>deletion sequence</a:t>
            </a:r>
            <a:r>
              <a:rPr lang="en-US" sz="2400" dirty="0">
                <a:latin typeface="Calibri" charset="0"/>
              </a:rPr>
              <a:t>: April, August, December.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Calibri,Bold" charset="0"/>
              </a:rPr>
              <a:t>find sequence</a:t>
            </a:r>
            <a:r>
              <a:rPr lang="en-US" sz="2400" dirty="0">
                <a:latin typeface="Calibri" charset="0"/>
              </a:rPr>
              <a:t>: January-December (all months present except deleted). </a:t>
            </a:r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task. Hand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676" y="2607155"/>
            <a:ext cx="101030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latin typeface="Calibri" charset="0"/>
              </a:rPr>
              <a:t>2)  (*) Measure algorithm complexity properties. </a:t>
            </a:r>
            <a:endParaRPr lang="en-US" sz="4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Calibri" charset="0"/>
              </a:rPr>
              <a:t>Insert 1000000 (1M) values from 0 to 999999 into the tree.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Calibri" charset="0"/>
              </a:rPr>
              <a:t>For each insertion, measure </a:t>
            </a:r>
            <a:r>
              <a:rPr lang="en-US" sz="2400" dirty="0">
                <a:latin typeface="Calibri,Bold" charset="0"/>
              </a:rPr>
              <a:t>operation time </a:t>
            </a:r>
            <a:r>
              <a:rPr lang="en-US" sz="2400" dirty="0">
                <a:latin typeface="Calibri" charset="0"/>
              </a:rPr>
              <a:t>and </a:t>
            </a:r>
            <a:r>
              <a:rPr lang="en-US" sz="2400" dirty="0">
                <a:latin typeface="Calibri,Bold" charset="0"/>
              </a:rPr>
              <a:t>tree height</a:t>
            </a:r>
            <a:r>
              <a:rPr lang="en-US" sz="2400" dirty="0">
                <a:latin typeface="Calibri" charset="0"/>
              </a:rPr>
              <a:t>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Calibri" charset="0"/>
              </a:rPr>
              <a:t>Delete elements from 0 to 999999.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Calibri" charset="0"/>
              </a:rPr>
              <a:t>For each deletion, measure </a:t>
            </a:r>
            <a:r>
              <a:rPr lang="en-US" sz="2400" dirty="0">
                <a:latin typeface="Calibri,Bold" charset="0"/>
              </a:rPr>
              <a:t>operation time </a:t>
            </a:r>
            <a:r>
              <a:rPr lang="en-US" sz="2400" dirty="0">
                <a:latin typeface="Calibri" charset="0"/>
              </a:rPr>
              <a:t>and </a:t>
            </a:r>
            <a:r>
              <a:rPr lang="en-US" sz="2400" dirty="0">
                <a:latin typeface="Calibri,Bold" charset="0"/>
              </a:rPr>
              <a:t>tree height</a:t>
            </a:r>
            <a:r>
              <a:rPr lang="en-US" sz="2400" dirty="0">
                <a:latin typeface="Calibri" charset="0"/>
              </a:rPr>
              <a:t>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Calibri" charset="0"/>
              </a:rPr>
              <a:t>Build 2 graphs that show operation time and tree height depending on number of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Calibri" charset="0"/>
              </a:rPr>
              <a:t>elements in a tree. Do they fit O(log n) estimation? </a:t>
            </a: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make life easier you can go to the link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64343" y="3513965"/>
            <a:ext cx="5204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err="1">
                <a:hlinkClick r:id="rId2"/>
              </a:rPr>
              <a:t>habrahabr.ru</a:t>
            </a:r>
            <a:r>
              <a:rPr lang="en-US" sz="2800" dirty="0">
                <a:hlinkClick r:id="rId2"/>
              </a:rPr>
              <a:t>/post/150732/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Balanced Tree.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lvl="0" indent="-422275" defTabSz="554990">
              <a:spcBef>
                <a:spcPts val="3900"/>
              </a:spcBef>
              <a:defRPr sz="1800"/>
            </a:pPr>
            <a:r>
              <a:rPr lang="en-US" sz="3420" dirty="0"/>
              <a:t>If </a:t>
            </a:r>
            <a:r>
              <a:rPr lang="en-US" sz="3420" b="1" dirty="0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lang="en-US" sz="3420" dirty="0"/>
              <a:t> is non-empty binary tree with left and right sub-trees </a:t>
            </a:r>
            <a:r>
              <a:rPr lang="en-US" sz="3420" b="1" dirty="0">
                <a:latin typeface="Helvetica"/>
                <a:ea typeface="Helvetica"/>
                <a:cs typeface="Helvetica"/>
                <a:sym typeface="Helvetica"/>
              </a:rPr>
              <a:t>T_1</a:t>
            </a:r>
            <a:r>
              <a:rPr lang="en-US" sz="3420" dirty="0"/>
              <a:t> and </a:t>
            </a:r>
            <a:r>
              <a:rPr lang="en-US" sz="3420" b="1" dirty="0">
                <a:latin typeface="Helvetica"/>
                <a:ea typeface="Helvetica"/>
                <a:cs typeface="Helvetica"/>
                <a:sym typeface="Helvetica"/>
              </a:rPr>
              <a:t>T_2</a:t>
            </a:r>
            <a:endParaRPr lang="en-US" sz="3420" dirty="0"/>
          </a:p>
          <a:p>
            <a:pPr marL="0" lvl="1" indent="217170" defTabSz="554990">
              <a:spcBef>
                <a:spcPts val="3900"/>
              </a:spcBef>
              <a:buSzTx/>
              <a:buNone/>
              <a:defRPr sz="1800"/>
            </a:pPr>
            <a:r>
              <a:rPr lang="en-US" sz="3420" dirty="0"/>
              <a:t> </a:t>
            </a:r>
            <a:r>
              <a:rPr lang="en-US" sz="3420" b="1" dirty="0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lang="en-US" sz="3420" dirty="0"/>
              <a:t> is balanced if and only if</a:t>
            </a:r>
          </a:p>
          <a:p>
            <a:pPr marL="1266825" lvl="2" indent="-422275" defTabSz="554990">
              <a:spcBef>
                <a:spcPts val="3900"/>
              </a:spcBef>
              <a:defRPr sz="1800"/>
            </a:pPr>
            <a:r>
              <a:rPr lang="en-US" sz="3420" b="1" dirty="0">
                <a:latin typeface="Helvetica"/>
                <a:ea typeface="Helvetica"/>
                <a:cs typeface="Helvetica"/>
                <a:sym typeface="Helvetica"/>
              </a:rPr>
              <a:t>T_1</a:t>
            </a:r>
            <a:r>
              <a:rPr lang="en-US" sz="3420" dirty="0"/>
              <a:t> and </a:t>
            </a:r>
            <a:r>
              <a:rPr lang="en-US" sz="3420" b="1" dirty="0">
                <a:latin typeface="Helvetica"/>
                <a:ea typeface="Helvetica"/>
                <a:cs typeface="Helvetica"/>
                <a:sym typeface="Helvetica"/>
              </a:rPr>
              <a:t>T_2</a:t>
            </a:r>
            <a:r>
              <a:rPr lang="en-US" sz="3420" dirty="0"/>
              <a:t> are balanced, and</a:t>
            </a:r>
          </a:p>
          <a:p>
            <a:pPr marL="1266825" lvl="2" indent="-422275" defTabSz="554990">
              <a:spcBef>
                <a:spcPts val="3900"/>
              </a:spcBef>
              <a:defRPr sz="1800"/>
            </a:pPr>
            <a:r>
              <a:rPr lang="en-US" sz="3420" dirty="0"/>
              <a:t>|height(</a:t>
            </a:r>
            <a:r>
              <a:rPr lang="en-US" sz="3420" b="1" dirty="0">
                <a:latin typeface="Helvetica"/>
                <a:ea typeface="Helvetica"/>
                <a:cs typeface="Helvetica"/>
                <a:sym typeface="Helvetica"/>
              </a:rPr>
              <a:t>T_1</a:t>
            </a:r>
            <a:r>
              <a:rPr lang="en-US" sz="3420" dirty="0"/>
              <a:t>) - height(</a:t>
            </a:r>
            <a:r>
              <a:rPr lang="en-US" sz="3420" b="1" dirty="0">
                <a:latin typeface="Helvetica"/>
                <a:ea typeface="Helvetica"/>
                <a:cs typeface="Helvetica"/>
                <a:sym typeface="Helvetica"/>
              </a:rPr>
              <a:t>T_2</a:t>
            </a:r>
            <a:r>
              <a:rPr lang="en-US" sz="3420" dirty="0"/>
              <a:t>)| &lt;= 1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difference between heights of right and left </a:t>
            </a:r>
            <a:r>
              <a:rPr lang="en-US" sz="3600" dirty="0" err="1" smtClean="0"/>
              <a:t>subtrees</a:t>
            </a:r>
            <a:r>
              <a:rPr lang="en-US" sz="3600" dirty="0" smtClean="0"/>
              <a:t> is called balance factor:</a:t>
            </a:r>
          </a:p>
          <a:p>
            <a:pPr lvl="1"/>
            <a:r>
              <a:rPr lang="en-US" sz="3200" dirty="0" err="1" smtClean="0"/>
              <a:t>Bfactor</a:t>
            </a:r>
            <a:r>
              <a:rPr lang="en-US" sz="3200" dirty="0" smtClean="0"/>
              <a:t>(T) = height(T_2) – height(T_1)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r>
              <a:rPr lang="en-US" sz="3600" dirty="0" smtClean="0"/>
              <a:t>What are the possible </a:t>
            </a:r>
            <a:r>
              <a:rPr lang="en-US" sz="3600" dirty="0" err="1" smtClean="0"/>
              <a:t>bfactor</a:t>
            </a:r>
            <a:r>
              <a:rPr lang="en-US" sz="3600" dirty="0" smtClean="0"/>
              <a:t> values in balanced tree?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AVL.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96" y="2094442"/>
            <a:ext cx="7979768" cy="35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5513"/>
          </a:xfrm>
        </p:spPr>
        <p:txBody>
          <a:bodyPr>
            <a:normAutofit/>
          </a:bodyPr>
          <a:lstStyle/>
          <a:p>
            <a:r>
              <a:rPr lang="en-US" sz="3600" smtClean="0"/>
              <a:t>Determine which of given trees are not balanced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2" y="2974301"/>
            <a:ext cx="17907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2840403"/>
            <a:ext cx="22606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0" y="2796075"/>
            <a:ext cx="26797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200" y="2878503"/>
            <a:ext cx="1879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752" y="2796075"/>
            <a:ext cx="2247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sz="3600" i="1" dirty="0" smtClean="0"/>
              <a:t>Binary tree + balancing</a:t>
            </a:r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638" y="1790455"/>
            <a:ext cx="42027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private</a:t>
            </a:r>
            <a:r>
              <a:rPr lang="en-US" sz="3600" dirty="0"/>
              <a:t> </a:t>
            </a:r>
            <a:r>
              <a:rPr lang="en-US" sz="3600" b="1" dirty="0"/>
              <a:t>class </a:t>
            </a:r>
            <a:r>
              <a:rPr lang="en-US" sz="3600" dirty="0" smtClean="0"/>
              <a:t>Node {</a:t>
            </a:r>
            <a:br>
              <a:rPr lang="en-US" sz="3600" dirty="0" smtClean="0"/>
            </a:br>
            <a:r>
              <a:rPr lang="en-US" sz="3600" dirty="0" smtClean="0"/>
              <a:t>    </a:t>
            </a:r>
            <a:r>
              <a:rPr lang="en-US" sz="3600" dirty="0"/>
              <a:t>Key key;</a:t>
            </a:r>
            <a:br>
              <a:rPr lang="en-US" sz="3600" dirty="0"/>
            </a:br>
            <a:r>
              <a:rPr lang="en-US" sz="3600" dirty="0"/>
              <a:t>    Value </a:t>
            </a:r>
            <a:r>
              <a:rPr lang="en-US" sz="3600" dirty="0" err="1"/>
              <a:t>val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 smtClean="0"/>
              <a:t>Node </a:t>
            </a:r>
            <a:r>
              <a:rPr lang="en-US" sz="3600" dirty="0"/>
              <a:t>left, right;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b="1" dirty="0" err="1"/>
              <a:t>int</a:t>
            </a:r>
            <a:r>
              <a:rPr lang="en-US" sz="3600" dirty="0"/>
              <a:t> N;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b="1" u="sng" dirty="0" err="1"/>
              <a:t>int</a:t>
            </a:r>
            <a:r>
              <a:rPr lang="en-US" sz="3600" u="sng" dirty="0"/>
              <a:t> height;</a:t>
            </a:r>
            <a:br>
              <a:rPr lang="en-US" sz="3600" u="sng" dirty="0"/>
            </a:b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is-IS" sz="3600" dirty="0" smtClean="0"/>
              <a:t>…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private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height</a:t>
            </a:r>
            <a:r>
              <a:rPr lang="en-US" dirty="0" smtClean="0"/>
              <a:t>(Node root){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smtClean="0"/>
              <a:t>root != </a:t>
            </a:r>
            <a:r>
              <a:rPr lang="en-US" b="1" dirty="0"/>
              <a:t>null</a:t>
            </a:r>
            <a:r>
              <a:rPr lang="en-US" dirty="0"/>
              <a:t> </a:t>
            </a:r>
            <a:r>
              <a:rPr lang="en-US" dirty="0" smtClean="0"/>
              <a:t>? </a:t>
            </a:r>
            <a:r>
              <a:rPr lang="en-US" dirty="0" err="1" smtClean="0"/>
              <a:t>root.</a:t>
            </a:r>
            <a:r>
              <a:rPr lang="en-US" dirty="0" err="1"/>
              <a:t>height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0;</a:t>
            </a:r>
            <a:br>
              <a:rPr lang="en-US" dirty="0"/>
            </a:br>
            <a:r>
              <a:rPr lang="en-US" dirty="0" smtClean="0"/>
              <a:t>}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239</Words>
  <Application>Microsoft Macintosh PowerPoint</Application>
  <PresentationFormat>Widescreen</PresentationFormat>
  <Paragraphs>80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Calibri,Bold</vt:lpstr>
      <vt:lpstr>Calibri,Italic</vt:lpstr>
      <vt:lpstr>Helvetica</vt:lpstr>
      <vt:lpstr>Arial</vt:lpstr>
      <vt:lpstr>Office Theme</vt:lpstr>
      <vt:lpstr>Lab session 10. AVL</vt:lpstr>
      <vt:lpstr>Why balance?</vt:lpstr>
      <vt:lpstr>Height Balanced Tree.</vt:lpstr>
      <vt:lpstr>Balance factor</vt:lpstr>
      <vt:lpstr>AVL. Example</vt:lpstr>
      <vt:lpstr>Exercise!</vt:lpstr>
      <vt:lpstr>AVL tree</vt:lpstr>
      <vt:lpstr>Additional methods</vt:lpstr>
      <vt:lpstr>Additional methods</vt:lpstr>
      <vt:lpstr>Additional methods</vt:lpstr>
      <vt:lpstr>Additional methods</vt:lpstr>
      <vt:lpstr>Additional methods</vt:lpstr>
      <vt:lpstr>Additional methods</vt:lpstr>
      <vt:lpstr>Exercise!</vt:lpstr>
      <vt:lpstr>Balancing</vt:lpstr>
      <vt:lpstr>Balancing</vt:lpstr>
      <vt:lpstr>How to implement it in Java?</vt:lpstr>
      <vt:lpstr>AVL operations</vt:lpstr>
      <vt:lpstr> Delete</vt:lpstr>
      <vt:lpstr>Task for today</vt:lpstr>
      <vt:lpstr>Bonus task. Hand In</vt:lpstr>
      <vt:lpstr>To make life easier you can go to the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4 </dc:title>
  <dc:creator>Microsoft Office User</dc:creator>
  <cp:lastModifiedBy>Microsoft Office User</cp:lastModifiedBy>
  <cp:revision>52</cp:revision>
  <dcterms:created xsi:type="dcterms:W3CDTF">2015-09-14T16:56:20Z</dcterms:created>
  <dcterms:modified xsi:type="dcterms:W3CDTF">2015-10-20T10:20:27Z</dcterms:modified>
</cp:coreProperties>
</file>