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notesMasterIdLst>
    <p:notesMasterId r:id="rId40"/>
  </p:notesMasterIdLst>
  <p:sldIdLst>
    <p:sldId id="256" r:id="rId2"/>
    <p:sldId id="257" r:id="rId3"/>
    <p:sldId id="291" r:id="rId4"/>
    <p:sldId id="318" r:id="rId5"/>
    <p:sldId id="292" r:id="rId6"/>
    <p:sldId id="312" r:id="rId7"/>
    <p:sldId id="342" r:id="rId8"/>
    <p:sldId id="293" r:id="rId9"/>
    <p:sldId id="313" r:id="rId10"/>
    <p:sldId id="314" r:id="rId11"/>
    <p:sldId id="315" r:id="rId12"/>
    <p:sldId id="316" r:id="rId13"/>
    <p:sldId id="317" r:id="rId14"/>
    <p:sldId id="341" r:id="rId15"/>
    <p:sldId id="307" r:id="rId16"/>
    <p:sldId id="319" r:id="rId17"/>
    <p:sldId id="320" r:id="rId18"/>
    <p:sldId id="321" r:id="rId19"/>
    <p:sldId id="322" r:id="rId20"/>
    <p:sldId id="323" r:id="rId21"/>
    <p:sldId id="324" r:id="rId22"/>
    <p:sldId id="326" r:id="rId23"/>
    <p:sldId id="327" r:id="rId24"/>
    <p:sldId id="333" r:id="rId25"/>
    <p:sldId id="334" r:id="rId26"/>
    <p:sldId id="335" r:id="rId27"/>
    <p:sldId id="336" r:id="rId28"/>
    <p:sldId id="337" r:id="rId29"/>
    <p:sldId id="338" r:id="rId30"/>
    <p:sldId id="339" r:id="rId31"/>
    <p:sldId id="340" r:id="rId32"/>
    <p:sldId id="308" r:id="rId33"/>
    <p:sldId id="328" r:id="rId34"/>
    <p:sldId id="330" r:id="rId35"/>
    <p:sldId id="331" r:id="rId36"/>
    <p:sldId id="332" r:id="rId37"/>
    <p:sldId id="306" r:id="rId38"/>
    <p:sldId id="311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706"/>
    <p:restoredTop sz="91827"/>
  </p:normalViewPr>
  <p:slideViewPr>
    <p:cSldViewPr snapToGrid="0" snapToObjects="1">
      <p:cViewPr>
        <p:scale>
          <a:sx n="100" d="100"/>
          <a:sy n="10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CD2DE-267E-724D-AD90-DAA9E2ABADFF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53649-AA87-7E43-A48E-97F9C162A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05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53649-AA87-7E43-A48E-97F9C162A7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737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53649-AA87-7E43-A48E-97F9C162A76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14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53649-AA87-7E43-A48E-97F9C162A76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63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53649-AA87-7E43-A48E-97F9C162A7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90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53649-AA87-7E43-A48E-97F9C162A7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82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53649-AA87-7E43-A48E-97F9C162A7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755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53649-AA87-7E43-A48E-97F9C162A7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88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53649-AA87-7E43-A48E-97F9C162A76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90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53649-AA87-7E43-A48E-97F9C162A76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1991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53649-AA87-7E43-A48E-97F9C162A76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599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53649-AA87-7E43-A48E-97F9C162A76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1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10/27/15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148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10/27/15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901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10/27/15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276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25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531"/>
              <a:t>Body Level One</a:t>
            </a:r>
          </a:p>
          <a:p>
            <a:pPr lvl="1">
              <a:defRPr sz="1800"/>
            </a:pPr>
            <a:r>
              <a:rPr sz="2531"/>
              <a:t>Body Level Two</a:t>
            </a:r>
          </a:p>
          <a:p>
            <a:pPr lvl="2">
              <a:defRPr sz="1800"/>
            </a:pPr>
            <a:r>
              <a:rPr sz="2531"/>
              <a:t>Body Level Three</a:t>
            </a:r>
          </a:p>
          <a:p>
            <a:pPr lvl="3">
              <a:defRPr sz="1800"/>
            </a:pPr>
            <a:r>
              <a:rPr sz="2531"/>
              <a:t>Body Level Four</a:t>
            </a:r>
          </a:p>
          <a:p>
            <a:pPr lvl="4">
              <a:defRPr sz="1800"/>
            </a:pPr>
            <a:r>
              <a:rPr sz="2531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94272479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10/27/15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709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10/27/15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281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10/27/15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1514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10/27/15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4525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10/27/15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316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10/27/15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899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10/27/15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1532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10/27/15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75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10/27/15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22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if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if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tif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tif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tif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tif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tif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tif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Lab session 11</a:t>
            </a:r>
            <a:r>
              <a:rPr lang="ru-RU" dirty="0" smtClean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Red black tree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/>
              <a:t>KAMIL SALAKHIEV</a:t>
            </a:r>
            <a:endParaRPr lang="en-US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Valid or invalid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dirty="0" smtClean="0"/>
          </a:p>
          <a:p>
            <a:pPr marL="0" indent="0" algn="ctr">
              <a:buNone/>
            </a:pPr>
            <a:endParaRPr lang="en-US" i="1" dirty="0" smtClean="0"/>
          </a:p>
          <a:p>
            <a:pPr marL="0" indent="0" algn="ctr">
              <a:buNone/>
            </a:pPr>
            <a:endParaRPr lang="en-US" i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78" t="19465" r="484" b="1347"/>
          <a:stretch/>
        </p:blipFill>
        <p:spPr>
          <a:xfrm>
            <a:off x="3945634" y="1889360"/>
            <a:ext cx="4233166" cy="428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17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Valid or invalid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dirty="0" smtClean="0"/>
          </a:p>
          <a:p>
            <a:pPr marL="0" indent="0" algn="ctr">
              <a:buNone/>
            </a:pPr>
            <a:endParaRPr lang="en-US" i="1" dirty="0" smtClean="0"/>
          </a:p>
          <a:p>
            <a:pPr marL="0" indent="0" algn="ctr">
              <a:buNone/>
            </a:pPr>
            <a:endParaRPr lang="en-US" i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78" t="594" r="484" b="1347"/>
          <a:stretch/>
        </p:blipFill>
        <p:spPr>
          <a:xfrm>
            <a:off x="4127500" y="1765196"/>
            <a:ext cx="3352800" cy="42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22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Valid or invalid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dirty="0" smtClean="0"/>
          </a:p>
          <a:p>
            <a:pPr marL="0" indent="0" algn="ctr">
              <a:buNone/>
            </a:pPr>
            <a:endParaRPr lang="en-US" i="1" dirty="0" smtClean="0"/>
          </a:p>
          <a:p>
            <a:pPr marL="0" indent="0" algn="ctr">
              <a:buNone/>
            </a:pPr>
            <a:endParaRPr lang="en-US" i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" t="18117" r="67790" b="673"/>
          <a:stretch/>
        </p:blipFill>
        <p:spPr>
          <a:xfrm>
            <a:off x="3755162" y="2044701"/>
            <a:ext cx="4144238" cy="430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52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Valid or invalid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dirty="0" smtClean="0"/>
          </a:p>
          <a:p>
            <a:pPr marL="0" indent="0" algn="ctr">
              <a:buNone/>
            </a:pPr>
            <a:endParaRPr lang="en-US" i="1" dirty="0" smtClean="0"/>
          </a:p>
          <a:p>
            <a:pPr marL="0" indent="0" algn="ctr">
              <a:buNone/>
            </a:pPr>
            <a:endParaRPr lang="en-US" i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" t="594" r="67790" b="673"/>
          <a:stretch/>
        </p:blipFill>
        <p:spPr>
          <a:xfrm>
            <a:off x="4165600" y="1786662"/>
            <a:ext cx="3543300" cy="447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0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the lecture: valid or invalid?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998" y="1968500"/>
            <a:ext cx="7158901" cy="45593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3348826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3600" dirty="0" smtClean="0"/>
          </a:p>
          <a:p>
            <a:pPr marL="0" indent="0" algn="ctr">
              <a:buNone/>
            </a:pPr>
            <a:endParaRPr lang="en-US" sz="3600" i="1" dirty="0" smtClean="0"/>
          </a:p>
          <a:p>
            <a:pPr marL="0" indent="0" algn="ctr">
              <a:buNone/>
            </a:pPr>
            <a:r>
              <a:rPr lang="en-US" sz="3600" i="1" dirty="0" smtClean="0"/>
              <a:t>Add black node if tree is empty </a:t>
            </a:r>
          </a:p>
          <a:p>
            <a:pPr marL="0" indent="0" algn="ctr">
              <a:buNone/>
            </a:pPr>
            <a:r>
              <a:rPr lang="en-US" sz="3600" i="1" dirty="0" smtClean="0"/>
              <a:t>Add red node otherwise 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106173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Insertion. Parent is black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3600" i="1" dirty="0" smtClean="0"/>
          </a:p>
          <a:p>
            <a:pPr algn="ctr"/>
            <a:endParaRPr lang="en-US" sz="3600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2" t="3717" r="68721" b="86578"/>
          <a:stretch/>
        </p:blipFill>
        <p:spPr>
          <a:xfrm>
            <a:off x="2615112" y="3232423"/>
            <a:ext cx="2478504" cy="26366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46" t="89" r="55577" b="86578"/>
          <a:stretch/>
        </p:blipFill>
        <p:spPr>
          <a:xfrm>
            <a:off x="6126480" y="2046199"/>
            <a:ext cx="2478504" cy="362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Insert 5 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3600" i="1" dirty="0" smtClean="0"/>
          </a:p>
          <a:p>
            <a:pPr algn="ctr"/>
            <a:endParaRPr lang="en-US" sz="3600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46" t="4086" r="55577" b="86578"/>
          <a:stretch/>
        </p:blipFill>
        <p:spPr>
          <a:xfrm>
            <a:off x="2324501" y="2863516"/>
            <a:ext cx="2478504" cy="25364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" t="12679" r="82492" b="69873"/>
          <a:stretch/>
        </p:blipFill>
        <p:spPr>
          <a:xfrm>
            <a:off x="6508942" y="2080305"/>
            <a:ext cx="2940800" cy="355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37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Parent – uncle 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3600" i="1" dirty="0" smtClean="0"/>
          </a:p>
          <a:p>
            <a:pPr algn="ctr"/>
            <a:endParaRPr lang="en-US" sz="3600" i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" t="16170" r="29719" b="68356"/>
          <a:stretch/>
        </p:blipFill>
        <p:spPr>
          <a:xfrm>
            <a:off x="1227221" y="2545257"/>
            <a:ext cx="9745580" cy="26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08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Parent is red uncle is black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3600" i="1" dirty="0" smtClean="0"/>
          </a:p>
          <a:p>
            <a:pPr algn="ctr"/>
            <a:endParaRPr lang="en-US" sz="3600" i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5" t="31068" r="23619" b="48468"/>
          <a:stretch/>
        </p:blipFill>
        <p:spPr>
          <a:xfrm>
            <a:off x="1097280" y="2122148"/>
            <a:ext cx="10708105" cy="347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93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 black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600" dirty="0" smtClean="0"/>
          </a:p>
          <a:p>
            <a:pPr>
              <a:buFont typeface="Arial" charset="0"/>
              <a:buChar char="•"/>
            </a:pPr>
            <a:r>
              <a:rPr lang="en-US" sz="3600" dirty="0" smtClean="0"/>
              <a:t>Node is red or black </a:t>
            </a:r>
          </a:p>
          <a:p>
            <a:pPr>
              <a:buFont typeface="Arial" charset="0"/>
              <a:buChar char="•"/>
            </a:pPr>
            <a:r>
              <a:rPr lang="en-US" sz="3600" dirty="0" smtClean="0"/>
              <a:t>If node is red then both its children are black</a:t>
            </a:r>
          </a:p>
          <a:p>
            <a:pPr>
              <a:buFont typeface="Arial" charset="0"/>
              <a:buChar char="•"/>
            </a:pPr>
            <a:r>
              <a:rPr lang="en-US" sz="3600" dirty="0" smtClean="0"/>
              <a:t>All </a:t>
            </a:r>
            <a:r>
              <a:rPr lang="en-US" sz="3600" dirty="0" err="1" smtClean="0"/>
              <a:t>leves</a:t>
            </a:r>
            <a:r>
              <a:rPr lang="en-US" sz="3600" dirty="0" smtClean="0"/>
              <a:t> (NIL = NULL) are black</a:t>
            </a:r>
          </a:p>
          <a:p>
            <a:pPr>
              <a:buFont typeface="Arial" charset="0"/>
              <a:buChar char="•"/>
            </a:pPr>
            <a:r>
              <a:rPr lang="en-US" sz="3600" dirty="0" smtClean="0"/>
              <a:t>What about root ? </a:t>
            </a:r>
          </a:p>
        </p:txBody>
      </p:sp>
    </p:spTree>
    <p:extLst>
      <p:ext uri="{BB962C8B-B14F-4D97-AF65-F5344CB8AC3E}">
        <p14:creationId xmlns:p14="http://schemas.microsoft.com/office/powerpoint/2010/main" val="80575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3600" i="1" dirty="0" smtClean="0"/>
          </a:p>
          <a:p>
            <a:pPr algn="ctr"/>
            <a:endParaRPr lang="en-US" sz="3600" i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" t="52209" r="83538" b="27327"/>
          <a:stretch/>
        </p:blipFill>
        <p:spPr>
          <a:xfrm>
            <a:off x="1097281" y="2122148"/>
            <a:ext cx="2271562" cy="347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7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3600" i="1" dirty="0" smtClean="0"/>
          </a:p>
          <a:p>
            <a:pPr algn="ctr"/>
            <a:endParaRPr lang="en-US" sz="3600" i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" t="51756" r="27958" b="27327"/>
          <a:stretch/>
        </p:blipFill>
        <p:spPr>
          <a:xfrm>
            <a:off x="1097280" y="2045368"/>
            <a:ext cx="10164277" cy="354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38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3600" i="1" dirty="0" smtClean="0"/>
          </a:p>
          <a:p>
            <a:pPr algn="ctr"/>
            <a:endParaRPr lang="en-US" sz="3600" i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" t="74458" r="81808" b="285"/>
          <a:stretch/>
        </p:blipFill>
        <p:spPr>
          <a:xfrm>
            <a:off x="310414" y="2121302"/>
            <a:ext cx="2071839" cy="347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38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3600" i="1" dirty="0" smtClean="0"/>
          </a:p>
          <a:p>
            <a:pPr algn="ctr"/>
            <a:endParaRPr lang="en-US" sz="3600" i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" t="74458" r="-1238" b="285"/>
          <a:stretch/>
        </p:blipFill>
        <p:spPr>
          <a:xfrm>
            <a:off x="310414" y="2121302"/>
            <a:ext cx="11632131" cy="347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06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more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1000" y="1825625"/>
            <a:ext cx="46228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Insert 4 here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39194"/>
            <a:ext cx="53721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737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more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1000" y="1825625"/>
            <a:ext cx="46228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Mark inserted node as “x” and its uncle as “y”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02694"/>
            <a:ext cx="49657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529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more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1000" y="1825625"/>
            <a:ext cx="46228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Switch colors of parent, uncle and grandparent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02694"/>
            <a:ext cx="49657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6456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more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1000" y="1825625"/>
            <a:ext cx="46228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Again double red problem. Mark 7 as “x” and its uncle 14 as “y”. Here we are supposed to perform “big right rotation” around node 11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02694"/>
            <a:ext cx="49657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9997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more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1000" y="1825625"/>
            <a:ext cx="46228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Perform left rotation around node 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02694"/>
            <a:ext cx="49657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4368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more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1000" y="1825625"/>
            <a:ext cx="46228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Change color of 7 and 11 and perform right rotation around node 11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70944"/>
            <a:ext cx="577850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21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Red black.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421" y="2987174"/>
            <a:ext cx="1016000" cy="158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51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more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1000" y="1825625"/>
            <a:ext cx="46228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70944"/>
            <a:ext cx="577850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7090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more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1000" y="1825625"/>
            <a:ext cx="46228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15444"/>
            <a:ext cx="44196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594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8425"/>
            <a:ext cx="10515600" cy="1666875"/>
          </a:xfrm>
        </p:spPr>
        <p:txBody>
          <a:bodyPr>
            <a:normAutofit fontScale="92500" lnSpcReduction="20000"/>
          </a:bodyPr>
          <a:lstStyle/>
          <a:p>
            <a:pPr algn="ctr"/>
            <a:endParaRPr lang="en-US" sz="3200" dirty="0" smtClean="0"/>
          </a:p>
          <a:p>
            <a:pPr algn="ctr"/>
            <a:endParaRPr lang="en-US" sz="3200" dirty="0" smtClean="0"/>
          </a:p>
          <a:p>
            <a:r>
              <a:rPr lang="en-US" sz="3200" dirty="0" smtClean="0"/>
              <a:t>Replace </a:t>
            </a:r>
            <a:r>
              <a:rPr lang="en-US" sz="3200" dirty="0"/>
              <a:t>deleted node </a:t>
            </a:r>
            <a:r>
              <a:rPr lang="en-US" sz="3200" dirty="0" smtClean="0"/>
              <a:t>with</a:t>
            </a:r>
            <a:r>
              <a:rPr lang="ru-RU" sz="3200" dirty="0" smtClean="0"/>
              <a:t> </a:t>
            </a:r>
            <a:r>
              <a:rPr lang="en-US" sz="3200" dirty="0" smtClean="0"/>
              <a:t>in-order </a:t>
            </a:r>
            <a:r>
              <a:rPr lang="en-US" sz="3200" dirty="0"/>
              <a:t>successor/predecessor that has </a:t>
            </a:r>
            <a:r>
              <a:rPr lang="en-US" sz="3200" dirty="0" smtClean="0"/>
              <a:t>at most one </a:t>
            </a:r>
            <a:r>
              <a:rPr lang="en-US" sz="3200" dirty="0"/>
              <a:t>child (always). </a:t>
            </a:r>
          </a:p>
          <a:p>
            <a:pPr algn="ctr"/>
            <a:endParaRPr lang="en-US" sz="3200" i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174" y="3271044"/>
            <a:ext cx="5645651" cy="277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34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Delete. Simple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3200" i="1" dirty="0" smtClean="0"/>
          </a:p>
          <a:p>
            <a:pPr algn="ctr"/>
            <a:endParaRPr lang="en-US" sz="3200" i="1" dirty="0"/>
          </a:p>
          <a:p>
            <a:pPr algn="ctr"/>
            <a:endParaRPr lang="en-US" sz="3200" i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217" y="2157730"/>
            <a:ext cx="9538525" cy="339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39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Delete. Hard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3200" i="1" dirty="0" smtClean="0"/>
          </a:p>
          <a:p>
            <a:pPr algn="ctr"/>
            <a:endParaRPr lang="en-US" sz="3200" i="1" dirty="0"/>
          </a:p>
          <a:p>
            <a:pPr algn="ctr"/>
            <a:endParaRPr lang="en-US" sz="3200" i="1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399" b="45000"/>
          <a:stretch/>
        </p:blipFill>
        <p:spPr>
          <a:xfrm>
            <a:off x="3277736" y="2140376"/>
            <a:ext cx="4542791" cy="343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42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Delete. Harder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3200" i="1" dirty="0" smtClean="0"/>
          </a:p>
          <a:p>
            <a:pPr algn="ctr"/>
            <a:endParaRPr lang="en-US" sz="3200" i="1" dirty="0"/>
          </a:p>
          <a:p>
            <a:pPr algn="ctr"/>
            <a:endParaRPr lang="en-US" sz="3200" i="1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52" t="-385" r="446" b="45385"/>
          <a:stretch/>
        </p:blipFill>
        <p:spPr>
          <a:xfrm>
            <a:off x="588284" y="2373965"/>
            <a:ext cx="11076391" cy="296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5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Delete. Harder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3200" i="1" dirty="0" smtClean="0"/>
          </a:p>
          <a:p>
            <a:pPr algn="ctr"/>
            <a:endParaRPr lang="en-US" sz="3200" i="1" dirty="0"/>
          </a:p>
          <a:p>
            <a:pPr algn="ctr"/>
            <a:endParaRPr lang="en-US" sz="3200" i="1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52" t="-386" r="446" b="2095"/>
          <a:stretch/>
        </p:blipFill>
        <p:spPr>
          <a:xfrm>
            <a:off x="1156056" y="1845734"/>
            <a:ext cx="9648302" cy="461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46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for today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52676" y="2607155"/>
            <a:ext cx="101030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1)  Implement Red-Black node class. </a:t>
            </a:r>
          </a:p>
          <a:p>
            <a:r>
              <a:rPr lang="en-US" sz="3200" dirty="0"/>
              <a:t>2)  Implement “uncle” and “grandparent” methods. </a:t>
            </a:r>
          </a:p>
          <a:p>
            <a:r>
              <a:rPr lang="en-US" sz="3200" dirty="0"/>
              <a:t>3)  Implement insertion operations for RB-tree. </a:t>
            </a:r>
            <a:endParaRPr lang="en-US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5057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</a:t>
            </a:r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52676" y="2607155"/>
            <a:ext cx="1113932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4)  (*) Measure algorithm complexity properties. </a:t>
            </a:r>
          </a:p>
          <a:p>
            <a:pPr lvl="1"/>
            <a:r>
              <a:rPr lang="en-US" sz="2800" dirty="0"/>
              <a:t>Insert 1000000 (1M) values from 0 to 999999 into the tree. </a:t>
            </a:r>
          </a:p>
          <a:p>
            <a:pPr lvl="1"/>
            <a:r>
              <a:rPr lang="en-US" sz="2800" dirty="0"/>
              <a:t>For each insertion, measure operation time and tree height. </a:t>
            </a:r>
          </a:p>
          <a:p>
            <a:pPr lvl="1"/>
            <a:r>
              <a:rPr lang="en-US" sz="2800" dirty="0"/>
              <a:t>Build 2 graphs that show operation time and tree height depending on number of </a:t>
            </a:r>
            <a:r>
              <a:rPr lang="en-US" sz="2800" dirty="0" smtClean="0"/>
              <a:t>elements </a:t>
            </a:r>
            <a:r>
              <a:rPr lang="en-US" sz="2800" dirty="0"/>
              <a:t>in a tree. Do they fit O(log n) estimation? </a:t>
            </a:r>
          </a:p>
          <a:p>
            <a:pPr lvl="1"/>
            <a:r>
              <a:rPr lang="en-US" sz="2800" dirty="0"/>
              <a:t>Compare to AVL tree measurement on the same graph. </a:t>
            </a:r>
          </a:p>
          <a:p>
            <a:pPr lvl="1"/>
            <a:r>
              <a:rPr lang="en-US" sz="2800" dirty="0"/>
              <a:t>Create a report in </a:t>
            </a:r>
            <a:r>
              <a:rPr lang="en-US" sz="2800" dirty="0" err="1"/>
              <a:t>LaTeX</a:t>
            </a:r>
            <a:r>
              <a:rPr lang="en-US" sz="2800" dirty="0"/>
              <a:t> and send PDF to TA. </a:t>
            </a:r>
          </a:p>
        </p:txBody>
      </p:sp>
    </p:spTree>
    <p:extLst>
      <p:ext uri="{BB962C8B-B14F-4D97-AF65-F5344CB8AC3E}">
        <p14:creationId xmlns:p14="http://schemas.microsoft.com/office/powerpoint/2010/main" val="148900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Red black.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279" y="2710446"/>
            <a:ext cx="4846184" cy="248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2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Full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780" y="1825625"/>
            <a:ext cx="9046440" cy="4351338"/>
          </a:xfrm>
        </p:spPr>
      </p:pic>
    </p:spTree>
    <p:extLst>
      <p:ext uri="{BB962C8B-B14F-4D97-AF65-F5344CB8AC3E}">
        <p14:creationId xmlns:p14="http://schemas.microsoft.com/office/powerpoint/2010/main" val="28970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Balancing property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8">
              <a:spcBef>
                <a:spcPts val="1000"/>
              </a:spcBef>
            </a:pPr>
            <a:r>
              <a:rPr lang="en-US" sz="3200" dirty="0" smtClean="0"/>
              <a:t>Path from root to any leaf should include the same number of black nodes</a:t>
            </a:r>
          </a:p>
          <a:p>
            <a:pPr marL="228600" lvl="8">
              <a:spcBef>
                <a:spcPts val="1000"/>
              </a:spcBef>
            </a:pPr>
            <a:r>
              <a:rPr lang="en-US" sz="3200" dirty="0" smtClean="0"/>
              <a:t>Are RB trees are always balanced in terms of AVL tree??</a:t>
            </a:r>
            <a:endParaRPr lang="en-US" sz="3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85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Balancing property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1690688"/>
            <a:ext cx="6299200" cy="450850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75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Valid or invalid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dirty="0" smtClean="0"/>
          </a:p>
          <a:p>
            <a:pPr marL="0" indent="0" algn="ctr">
              <a:buNone/>
            </a:pPr>
            <a:endParaRPr lang="en-US" i="1" dirty="0" smtClean="0"/>
          </a:p>
          <a:p>
            <a:pPr marL="0" indent="0" algn="ctr">
              <a:buNone/>
            </a:pPr>
            <a:endParaRPr lang="en-US" i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98" t="16771" r="33864"/>
          <a:stretch/>
        </p:blipFill>
        <p:spPr>
          <a:xfrm>
            <a:off x="3657600" y="1851258"/>
            <a:ext cx="4152900" cy="442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04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Valid or invalid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dirty="0" smtClean="0"/>
          </a:p>
          <a:p>
            <a:pPr marL="0" indent="0" algn="ctr">
              <a:buNone/>
            </a:pPr>
            <a:endParaRPr lang="en-US" i="1" dirty="0" smtClean="0"/>
          </a:p>
          <a:p>
            <a:pPr marL="0" indent="0" algn="ctr">
              <a:buNone/>
            </a:pPr>
            <a:endParaRPr lang="en-US" i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98" t="1943" r="33864"/>
          <a:stretch/>
        </p:blipFill>
        <p:spPr>
          <a:xfrm>
            <a:off x="4152900" y="1690688"/>
            <a:ext cx="3561348" cy="446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55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2827</TotalTime>
  <Words>295</Words>
  <Application>Microsoft Macintosh PowerPoint</Application>
  <PresentationFormat>Widescreen</PresentationFormat>
  <Paragraphs>95</Paragraphs>
  <Slides>38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Calibri</vt:lpstr>
      <vt:lpstr>Calibri Light</vt:lpstr>
      <vt:lpstr>Arial</vt:lpstr>
      <vt:lpstr>Office Theme</vt:lpstr>
      <vt:lpstr>Lab session 11. Red black tree</vt:lpstr>
      <vt:lpstr>Red black </vt:lpstr>
      <vt:lpstr>Red black. Example</vt:lpstr>
      <vt:lpstr>Red black. Example</vt:lpstr>
      <vt:lpstr>Full example</vt:lpstr>
      <vt:lpstr>Balancing property </vt:lpstr>
      <vt:lpstr>Balancing property </vt:lpstr>
      <vt:lpstr>Valid or invalid ?</vt:lpstr>
      <vt:lpstr>Valid or invalid ?</vt:lpstr>
      <vt:lpstr>Valid or invalid ?</vt:lpstr>
      <vt:lpstr>Valid or invalid ?</vt:lpstr>
      <vt:lpstr>Valid or invalid ?</vt:lpstr>
      <vt:lpstr>Valid or invalid ?</vt:lpstr>
      <vt:lpstr>From the lecture: valid or invalid?</vt:lpstr>
      <vt:lpstr>Insertion</vt:lpstr>
      <vt:lpstr>Insertion. Parent is black</vt:lpstr>
      <vt:lpstr>Insert 5 now</vt:lpstr>
      <vt:lpstr>Parent – uncle red</vt:lpstr>
      <vt:lpstr>Parent is red uncle is black</vt:lpstr>
      <vt:lpstr>Insertion</vt:lpstr>
      <vt:lpstr>Insertion</vt:lpstr>
      <vt:lpstr>Insertion</vt:lpstr>
      <vt:lpstr>Insertion</vt:lpstr>
      <vt:lpstr>One more example</vt:lpstr>
      <vt:lpstr>One more example</vt:lpstr>
      <vt:lpstr>One more example</vt:lpstr>
      <vt:lpstr>One more example</vt:lpstr>
      <vt:lpstr>One more example</vt:lpstr>
      <vt:lpstr>One more example</vt:lpstr>
      <vt:lpstr>One more example</vt:lpstr>
      <vt:lpstr>One more example</vt:lpstr>
      <vt:lpstr>Delete</vt:lpstr>
      <vt:lpstr>Delete. Simple case</vt:lpstr>
      <vt:lpstr>Delete. Hard case</vt:lpstr>
      <vt:lpstr>Delete. Harder case</vt:lpstr>
      <vt:lpstr>Delete. Harder case</vt:lpstr>
      <vt:lpstr>Task for today</vt:lpstr>
      <vt:lpstr>Bonus task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session 4 </dc:title>
  <dc:creator>Microsoft Office User</dc:creator>
  <cp:lastModifiedBy>Microsoft Office User</cp:lastModifiedBy>
  <cp:revision>61</cp:revision>
  <dcterms:created xsi:type="dcterms:W3CDTF">2015-09-14T16:56:20Z</dcterms:created>
  <dcterms:modified xsi:type="dcterms:W3CDTF">2015-10-27T10:30:38Z</dcterms:modified>
</cp:coreProperties>
</file>