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7" r:id="rId19"/>
    <p:sldId id="288" r:id="rId20"/>
    <p:sldId id="290" r:id="rId21"/>
    <p:sldId id="289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85" r:id="rId31"/>
    <p:sldId id="299" r:id="rId32"/>
    <p:sldId id="300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  <p:sldId id="268" r:id="rId44"/>
    <p:sldId id="269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1"/>
    <p:restoredTop sz="83425"/>
  </p:normalViewPr>
  <p:slideViewPr>
    <p:cSldViewPr snapToGrid="0" snapToObjects="1">
      <p:cViewPr>
        <p:scale>
          <a:sx n="100" d="100"/>
          <a:sy n="100" d="100"/>
        </p:scale>
        <p:origin x="24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18675-A411-5544-91E1-7840E3C57B18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8A10C-A639-FB47-BD08-B04A44FE6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3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26CF1E-69CC-4B43-B6E1-B8374248AD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8A10C-A639-FB47-BD08-B04A44FE6F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8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1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7943-90F7-2749-90AF-445E161FBB5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7943-90F7-2749-90AF-445E161FBB5E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C0E2-BE15-ED41-9D8A-3D39B7C84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32745" y="1453019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22961" y="2495106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37263" y="2519818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15436" y="3730782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79911" y="3755496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29738" y="3730782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420073" y="3730781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1691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29836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349470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19024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 flipH="1">
            <a:off x="2986216" y="1816274"/>
            <a:ext cx="2746529" cy="6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6" idx="0"/>
          </p:cNvCxnSpPr>
          <p:nvPr/>
        </p:nvCxnSpPr>
        <p:spPr>
          <a:xfrm>
            <a:off x="6459254" y="1816274"/>
            <a:ext cx="2841264" cy="70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1478691" y="2858361"/>
            <a:ext cx="1144270" cy="87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8" idx="0"/>
          </p:cNvCxnSpPr>
          <p:nvPr/>
        </p:nvCxnSpPr>
        <p:spPr>
          <a:xfrm>
            <a:off x="3349470" y="2858361"/>
            <a:ext cx="1193696" cy="89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1" idx="0"/>
          </p:cNvCxnSpPr>
          <p:nvPr/>
        </p:nvCxnSpPr>
        <p:spPr>
          <a:xfrm flipH="1">
            <a:off x="474946" y="4094037"/>
            <a:ext cx="640490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12" idx="0"/>
          </p:cNvCxnSpPr>
          <p:nvPr/>
        </p:nvCxnSpPr>
        <p:spPr>
          <a:xfrm>
            <a:off x="1841945" y="4094037"/>
            <a:ext cx="551146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3" idx="0"/>
          </p:cNvCxnSpPr>
          <p:nvPr/>
        </p:nvCxnSpPr>
        <p:spPr>
          <a:xfrm flipH="1">
            <a:off x="3712725" y="4118751"/>
            <a:ext cx="467186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4" idx="0"/>
          </p:cNvCxnSpPr>
          <p:nvPr/>
        </p:nvCxnSpPr>
        <p:spPr>
          <a:xfrm>
            <a:off x="4906420" y="4118751"/>
            <a:ext cx="575859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9" idx="0"/>
          </p:cNvCxnSpPr>
          <p:nvPr/>
        </p:nvCxnSpPr>
        <p:spPr>
          <a:xfrm flipH="1">
            <a:off x="7792993" y="2883073"/>
            <a:ext cx="1144270" cy="84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0" idx="0"/>
          </p:cNvCxnSpPr>
          <p:nvPr/>
        </p:nvCxnSpPr>
        <p:spPr>
          <a:xfrm>
            <a:off x="9663772" y="2883073"/>
            <a:ext cx="1119556" cy="84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/>
          <p:cNvSpPr/>
          <p:nvPr/>
        </p:nvSpPr>
        <p:spPr>
          <a:xfrm>
            <a:off x="4032421" y="4556147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41" name="Triangle 40"/>
          <p:cNvSpPr/>
          <p:nvPr/>
        </p:nvSpPr>
        <p:spPr>
          <a:xfrm>
            <a:off x="883590" y="4603203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sp>
        <p:nvSpPr>
          <p:cNvPr id="42" name="Triangle 41"/>
          <p:cNvSpPr/>
          <p:nvPr/>
        </p:nvSpPr>
        <p:spPr>
          <a:xfrm>
            <a:off x="8156247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  <p:sp>
        <p:nvSpPr>
          <p:cNvPr id="43" name="Triangle 42"/>
          <p:cNvSpPr/>
          <p:nvPr/>
        </p:nvSpPr>
        <p:spPr>
          <a:xfrm>
            <a:off x="1879015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4</a:t>
            </a:r>
            <a:endParaRPr lang="en-US" dirty="0"/>
          </a:p>
        </p:txBody>
      </p:sp>
      <p:sp>
        <p:nvSpPr>
          <p:cNvPr id="44" name="Triangle 43"/>
          <p:cNvSpPr/>
          <p:nvPr/>
        </p:nvSpPr>
        <p:spPr>
          <a:xfrm>
            <a:off x="3484605" y="2241940"/>
            <a:ext cx="5357924" cy="528171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32745" y="1453019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22961" y="2495106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37263" y="2519818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15436" y="3730782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79911" y="3755496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29738" y="3730782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420073" y="3730781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111691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29836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349470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19024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 flipH="1">
            <a:off x="2986216" y="1816274"/>
            <a:ext cx="2746529" cy="6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6" idx="0"/>
          </p:cNvCxnSpPr>
          <p:nvPr/>
        </p:nvCxnSpPr>
        <p:spPr>
          <a:xfrm>
            <a:off x="6459254" y="1816274"/>
            <a:ext cx="2841264" cy="70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1478691" y="2858361"/>
            <a:ext cx="1144270" cy="87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8" idx="0"/>
          </p:cNvCxnSpPr>
          <p:nvPr/>
        </p:nvCxnSpPr>
        <p:spPr>
          <a:xfrm>
            <a:off x="3349470" y="2858361"/>
            <a:ext cx="1193696" cy="89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1" idx="0"/>
          </p:cNvCxnSpPr>
          <p:nvPr/>
        </p:nvCxnSpPr>
        <p:spPr>
          <a:xfrm flipH="1">
            <a:off x="474946" y="4094037"/>
            <a:ext cx="640490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12" idx="0"/>
          </p:cNvCxnSpPr>
          <p:nvPr/>
        </p:nvCxnSpPr>
        <p:spPr>
          <a:xfrm>
            <a:off x="1841945" y="4094037"/>
            <a:ext cx="551146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3" idx="0"/>
          </p:cNvCxnSpPr>
          <p:nvPr/>
        </p:nvCxnSpPr>
        <p:spPr>
          <a:xfrm flipH="1">
            <a:off x="3712725" y="4118751"/>
            <a:ext cx="467186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4" idx="0"/>
          </p:cNvCxnSpPr>
          <p:nvPr/>
        </p:nvCxnSpPr>
        <p:spPr>
          <a:xfrm>
            <a:off x="4906420" y="4118751"/>
            <a:ext cx="575859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9" idx="0"/>
          </p:cNvCxnSpPr>
          <p:nvPr/>
        </p:nvCxnSpPr>
        <p:spPr>
          <a:xfrm flipH="1">
            <a:off x="7792993" y="2883073"/>
            <a:ext cx="1144270" cy="84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0" idx="0"/>
          </p:cNvCxnSpPr>
          <p:nvPr/>
        </p:nvCxnSpPr>
        <p:spPr>
          <a:xfrm>
            <a:off x="9663772" y="2883073"/>
            <a:ext cx="1119556" cy="84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/>
          <p:cNvSpPr/>
          <p:nvPr/>
        </p:nvSpPr>
        <p:spPr>
          <a:xfrm>
            <a:off x="4032421" y="4556147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41" name="Triangle 40"/>
          <p:cNvSpPr/>
          <p:nvPr/>
        </p:nvSpPr>
        <p:spPr>
          <a:xfrm>
            <a:off x="883590" y="4603203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sp>
        <p:nvSpPr>
          <p:cNvPr id="42" name="Triangle 41"/>
          <p:cNvSpPr/>
          <p:nvPr/>
        </p:nvSpPr>
        <p:spPr>
          <a:xfrm>
            <a:off x="8156247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  <p:sp>
        <p:nvSpPr>
          <p:cNvPr id="43" name="Triangle 42"/>
          <p:cNvSpPr/>
          <p:nvPr/>
        </p:nvSpPr>
        <p:spPr>
          <a:xfrm>
            <a:off x="1879015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4</a:t>
            </a:r>
            <a:endParaRPr lang="en-US" dirty="0"/>
          </a:p>
        </p:txBody>
      </p:sp>
      <p:sp>
        <p:nvSpPr>
          <p:cNvPr id="44" name="Triangle 43"/>
          <p:cNvSpPr/>
          <p:nvPr/>
        </p:nvSpPr>
        <p:spPr>
          <a:xfrm>
            <a:off x="3484605" y="2241940"/>
            <a:ext cx="5357924" cy="528171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32745" y="1453019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22961" y="2495106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37263" y="2519818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15436" y="3730782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79911" y="3755496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29738" y="3730782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420073" y="3730781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111691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29836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349470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19024" y="5510155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 flipH="1">
            <a:off x="2986216" y="1816274"/>
            <a:ext cx="2746529" cy="6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6" idx="0"/>
          </p:cNvCxnSpPr>
          <p:nvPr/>
        </p:nvCxnSpPr>
        <p:spPr>
          <a:xfrm>
            <a:off x="6459254" y="1816274"/>
            <a:ext cx="2841264" cy="70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1478691" y="2858361"/>
            <a:ext cx="1144270" cy="87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8" idx="0"/>
          </p:cNvCxnSpPr>
          <p:nvPr/>
        </p:nvCxnSpPr>
        <p:spPr>
          <a:xfrm>
            <a:off x="3349470" y="2858361"/>
            <a:ext cx="1193696" cy="89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1" idx="0"/>
          </p:cNvCxnSpPr>
          <p:nvPr/>
        </p:nvCxnSpPr>
        <p:spPr>
          <a:xfrm flipH="1">
            <a:off x="474946" y="4094037"/>
            <a:ext cx="640490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12" idx="0"/>
          </p:cNvCxnSpPr>
          <p:nvPr/>
        </p:nvCxnSpPr>
        <p:spPr>
          <a:xfrm>
            <a:off x="1841945" y="4094037"/>
            <a:ext cx="551146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3" idx="0"/>
          </p:cNvCxnSpPr>
          <p:nvPr/>
        </p:nvCxnSpPr>
        <p:spPr>
          <a:xfrm flipH="1">
            <a:off x="3712725" y="4118751"/>
            <a:ext cx="467186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4" idx="0"/>
          </p:cNvCxnSpPr>
          <p:nvPr/>
        </p:nvCxnSpPr>
        <p:spPr>
          <a:xfrm>
            <a:off x="4906420" y="4118751"/>
            <a:ext cx="575859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9" idx="0"/>
          </p:cNvCxnSpPr>
          <p:nvPr/>
        </p:nvCxnSpPr>
        <p:spPr>
          <a:xfrm flipH="1">
            <a:off x="7792993" y="2883073"/>
            <a:ext cx="1144270" cy="84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0" idx="0"/>
          </p:cNvCxnSpPr>
          <p:nvPr/>
        </p:nvCxnSpPr>
        <p:spPr>
          <a:xfrm>
            <a:off x="9663772" y="2883073"/>
            <a:ext cx="1119556" cy="84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/>
          <p:cNvSpPr/>
          <p:nvPr/>
        </p:nvSpPr>
        <p:spPr>
          <a:xfrm>
            <a:off x="4032421" y="4556147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41" name="Triangle 40"/>
          <p:cNvSpPr/>
          <p:nvPr/>
        </p:nvSpPr>
        <p:spPr>
          <a:xfrm>
            <a:off x="883590" y="4603203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sp>
        <p:nvSpPr>
          <p:cNvPr id="42" name="Triangle 41"/>
          <p:cNvSpPr/>
          <p:nvPr/>
        </p:nvSpPr>
        <p:spPr>
          <a:xfrm>
            <a:off x="8156247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  <p:sp>
        <p:nvSpPr>
          <p:cNvPr id="43" name="Triangle 42"/>
          <p:cNvSpPr/>
          <p:nvPr/>
        </p:nvSpPr>
        <p:spPr>
          <a:xfrm>
            <a:off x="1879015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4</a:t>
            </a:r>
            <a:endParaRPr lang="en-US" dirty="0"/>
          </a:p>
        </p:txBody>
      </p:sp>
      <p:sp>
        <p:nvSpPr>
          <p:cNvPr id="44" name="Triangle 43"/>
          <p:cNvSpPr/>
          <p:nvPr/>
        </p:nvSpPr>
        <p:spPr>
          <a:xfrm>
            <a:off x="3484605" y="2241940"/>
            <a:ext cx="5357924" cy="528171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32745" y="1453019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22961" y="2495106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37263" y="2519818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15436" y="3730782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79911" y="3755496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29738" y="3730782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420073" y="3730781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111691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29836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349470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19024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 flipH="1">
            <a:off x="2986216" y="1816274"/>
            <a:ext cx="2746529" cy="6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6" idx="0"/>
          </p:cNvCxnSpPr>
          <p:nvPr/>
        </p:nvCxnSpPr>
        <p:spPr>
          <a:xfrm>
            <a:off x="6459254" y="1816274"/>
            <a:ext cx="2841264" cy="70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1478691" y="2858361"/>
            <a:ext cx="1144270" cy="87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8" idx="0"/>
          </p:cNvCxnSpPr>
          <p:nvPr/>
        </p:nvCxnSpPr>
        <p:spPr>
          <a:xfrm>
            <a:off x="3349470" y="2858361"/>
            <a:ext cx="1193696" cy="89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1" idx="0"/>
          </p:cNvCxnSpPr>
          <p:nvPr/>
        </p:nvCxnSpPr>
        <p:spPr>
          <a:xfrm flipH="1">
            <a:off x="474946" y="4094037"/>
            <a:ext cx="640490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12" idx="0"/>
          </p:cNvCxnSpPr>
          <p:nvPr/>
        </p:nvCxnSpPr>
        <p:spPr>
          <a:xfrm>
            <a:off x="1841945" y="4094037"/>
            <a:ext cx="551146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3" idx="0"/>
          </p:cNvCxnSpPr>
          <p:nvPr/>
        </p:nvCxnSpPr>
        <p:spPr>
          <a:xfrm flipH="1">
            <a:off x="3712725" y="4118751"/>
            <a:ext cx="467186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4" idx="0"/>
          </p:cNvCxnSpPr>
          <p:nvPr/>
        </p:nvCxnSpPr>
        <p:spPr>
          <a:xfrm>
            <a:off x="4906420" y="4118751"/>
            <a:ext cx="575859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9" idx="0"/>
          </p:cNvCxnSpPr>
          <p:nvPr/>
        </p:nvCxnSpPr>
        <p:spPr>
          <a:xfrm flipH="1">
            <a:off x="7792993" y="2883073"/>
            <a:ext cx="1144270" cy="84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0" idx="0"/>
          </p:cNvCxnSpPr>
          <p:nvPr/>
        </p:nvCxnSpPr>
        <p:spPr>
          <a:xfrm>
            <a:off x="9663772" y="2883073"/>
            <a:ext cx="1119556" cy="84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/>
          <p:cNvSpPr/>
          <p:nvPr/>
        </p:nvSpPr>
        <p:spPr>
          <a:xfrm>
            <a:off x="4032421" y="4556147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41" name="Triangle 40"/>
          <p:cNvSpPr/>
          <p:nvPr/>
        </p:nvSpPr>
        <p:spPr>
          <a:xfrm>
            <a:off x="883590" y="4603203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sp>
        <p:nvSpPr>
          <p:cNvPr id="42" name="Triangle 41"/>
          <p:cNvSpPr/>
          <p:nvPr/>
        </p:nvSpPr>
        <p:spPr>
          <a:xfrm>
            <a:off x="8156247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  <p:sp>
        <p:nvSpPr>
          <p:cNvPr id="43" name="Triangle 42"/>
          <p:cNvSpPr/>
          <p:nvPr/>
        </p:nvSpPr>
        <p:spPr>
          <a:xfrm>
            <a:off x="1879015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4</a:t>
            </a:r>
            <a:endParaRPr lang="en-US" dirty="0"/>
          </a:p>
        </p:txBody>
      </p:sp>
      <p:sp>
        <p:nvSpPr>
          <p:cNvPr id="44" name="Triangle 43"/>
          <p:cNvSpPr/>
          <p:nvPr/>
        </p:nvSpPr>
        <p:spPr>
          <a:xfrm>
            <a:off x="3484605" y="2241940"/>
            <a:ext cx="5357924" cy="528171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7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32745" y="1453019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22961" y="2495106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37263" y="2519818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15436" y="3730782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79911" y="3755496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29738" y="3730782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420073" y="3730781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111691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29836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349470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19024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 flipH="1">
            <a:off x="2986216" y="1816274"/>
            <a:ext cx="2746529" cy="6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6" idx="0"/>
          </p:cNvCxnSpPr>
          <p:nvPr/>
        </p:nvCxnSpPr>
        <p:spPr>
          <a:xfrm>
            <a:off x="6459254" y="1816274"/>
            <a:ext cx="2841264" cy="70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1478691" y="2858361"/>
            <a:ext cx="1144270" cy="87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8" idx="0"/>
          </p:cNvCxnSpPr>
          <p:nvPr/>
        </p:nvCxnSpPr>
        <p:spPr>
          <a:xfrm>
            <a:off x="3349470" y="2858361"/>
            <a:ext cx="1193696" cy="89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1" idx="0"/>
          </p:cNvCxnSpPr>
          <p:nvPr/>
        </p:nvCxnSpPr>
        <p:spPr>
          <a:xfrm flipH="1">
            <a:off x="474946" y="4094037"/>
            <a:ext cx="640490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12" idx="0"/>
          </p:cNvCxnSpPr>
          <p:nvPr/>
        </p:nvCxnSpPr>
        <p:spPr>
          <a:xfrm>
            <a:off x="1841945" y="4094037"/>
            <a:ext cx="551146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3" idx="0"/>
          </p:cNvCxnSpPr>
          <p:nvPr/>
        </p:nvCxnSpPr>
        <p:spPr>
          <a:xfrm flipH="1">
            <a:off x="3712725" y="4118751"/>
            <a:ext cx="467186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4" idx="0"/>
          </p:cNvCxnSpPr>
          <p:nvPr/>
        </p:nvCxnSpPr>
        <p:spPr>
          <a:xfrm>
            <a:off x="4906420" y="4118751"/>
            <a:ext cx="575859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9" idx="0"/>
          </p:cNvCxnSpPr>
          <p:nvPr/>
        </p:nvCxnSpPr>
        <p:spPr>
          <a:xfrm flipH="1">
            <a:off x="7792993" y="2883073"/>
            <a:ext cx="1144270" cy="84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0" idx="0"/>
          </p:cNvCxnSpPr>
          <p:nvPr/>
        </p:nvCxnSpPr>
        <p:spPr>
          <a:xfrm>
            <a:off x="9663772" y="2883073"/>
            <a:ext cx="1119556" cy="84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/>
          <p:cNvSpPr/>
          <p:nvPr/>
        </p:nvSpPr>
        <p:spPr>
          <a:xfrm>
            <a:off x="4032421" y="4556147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41" name="Triangle 40"/>
          <p:cNvSpPr/>
          <p:nvPr/>
        </p:nvSpPr>
        <p:spPr>
          <a:xfrm>
            <a:off x="883590" y="4603203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sp>
        <p:nvSpPr>
          <p:cNvPr id="42" name="Triangle 41"/>
          <p:cNvSpPr/>
          <p:nvPr/>
        </p:nvSpPr>
        <p:spPr>
          <a:xfrm>
            <a:off x="8156247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  <p:sp>
        <p:nvSpPr>
          <p:cNvPr id="43" name="Triangle 42"/>
          <p:cNvSpPr/>
          <p:nvPr/>
        </p:nvSpPr>
        <p:spPr>
          <a:xfrm>
            <a:off x="1879015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4</a:t>
            </a:r>
            <a:endParaRPr lang="en-US" dirty="0"/>
          </a:p>
        </p:txBody>
      </p:sp>
      <p:sp>
        <p:nvSpPr>
          <p:cNvPr id="44" name="Triangle 43"/>
          <p:cNvSpPr/>
          <p:nvPr/>
        </p:nvSpPr>
        <p:spPr>
          <a:xfrm>
            <a:off x="3484605" y="2241940"/>
            <a:ext cx="5357924" cy="528171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32745" y="1453019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22961" y="2495106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37263" y="2519818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15436" y="3730782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79911" y="3755496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29738" y="3730782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420073" y="3730781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111691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29836" y="5510155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349470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19024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 flipH="1">
            <a:off x="2986216" y="1816274"/>
            <a:ext cx="2746529" cy="6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6" idx="0"/>
          </p:cNvCxnSpPr>
          <p:nvPr/>
        </p:nvCxnSpPr>
        <p:spPr>
          <a:xfrm>
            <a:off x="6459254" y="1816274"/>
            <a:ext cx="2841264" cy="70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1478691" y="2858361"/>
            <a:ext cx="1144270" cy="87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8" idx="0"/>
          </p:cNvCxnSpPr>
          <p:nvPr/>
        </p:nvCxnSpPr>
        <p:spPr>
          <a:xfrm>
            <a:off x="3349470" y="2858361"/>
            <a:ext cx="1193696" cy="89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1" idx="0"/>
          </p:cNvCxnSpPr>
          <p:nvPr/>
        </p:nvCxnSpPr>
        <p:spPr>
          <a:xfrm flipH="1">
            <a:off x="474946" y="4094037"/>
            <a:ext cx="640490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12" idx="0"/>
          </p:cNvCxnSpPr>
          <p:nvPr/>
        </p:nvCxnSpPr>
        <p:spPr>
          <a:xfrm>
            <a:off x="1841945" y="4094037"/>
            <a:ext cx="551146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3" idx="0"/>
          </p:cNvCxnSpPr>
          <p:nvPr/>
        </p:nvCxnSpPr>
        <p:spPr>
          <a:xfrm flipH="1">
            <a:off x="3712725" y="4118751"/>
            <a:ext cx="467186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4" idx="0"/>
          </p:cNvCxnSpPr>
          <p:nvPr/>
        </p:nvCxnSpPr>
        <p:spPr>
          <a:xfrm>
            <a:off x="4906420" y="4118751"/>
            <a:ext cx="575859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9" idx="0"/>
          </p:cNvCxnSpPr>
          <p:nvPr/>
        </p:nvCxnSpPr>
        <p:spPr>
          <a:xfrm flipH="1">
            <a:off x="7792993" y="2883073"/>
            <a:ext cx="1144270" cy="84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0" idx="0"/>
          </p:cNvCxnSpPr>
          <p:nvPr/>
        </p:nvCxnSpPr>
        <p:spPr>
          <a:xfrm>
            <a:off x="9663772" y="2883073"/>
            <a:ext cx="1119556" cy="84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/>
          <p:cNvSpPr/>
          <p:nvPr/>
        </p:nvSpPr>
        <p:spPr>
          <a:xfrm>
            <a:off x="4032421" y="4556147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41" name="Triangle 40"/>
          <p:cNvSpPr/>
          <p:nvPr/>
        </p:nvSpPr>
        <p:spPr>
          <a:xfrm>
            <a:off x="883590" y="4603203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sp>
        <p:nvSpPr>
          <p:cNvPr id="42" name="Triangle 41"/>
          <p:cNvSpPr/>
          <p:nvPr/>
        </p:nvSpPr>
        <p:spPr>
          <a:xfrm>
            <a:off x="8156247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  <p:sp>
        <p:nvSpPr>
          <p:cNvPr id="43" name="Triangle 42"/>
          <p:cNvSpPr/>
          <p:nvPr/>
        </p:nvSpPr>
        <p:spPr>
          <a:xfrm>
            <a:off x="1879015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4</a:t>
            </a:r>
            <a:endParaRPr lang="en-US" dirty="0"/>
          </a:p>
        </p:txBody>
      </p:sp>
      <p:sp>
        <p:nvSpPr>
          <p:cNvPr id="44" name="Triangle 43"/>
          <p:cNvSpPr/>
          <p:nvPr/>
        </p:nvSpPr>
        <p:spPr>
          <a:xfrm>
            <a:off x="3484605" y="2241940"/>
            <a:ext cx="5357924" cy="528171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32745" y="1453019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22961" y="2495106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37263" y="2519818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15436" y="3730782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79911" y="3755496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29738" y="3730782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420073" y="3730781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111691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29836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349470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19024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 flipH="1">
            <a:off x="2986216" y="1816274"/>
            <a:ext cx="2746529" cy="6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6" idx="0"/>
          </p:cNvCxnSpPr>
          <p:nvPr/>
        </p:nvCxnSpPr>
        <p:spPr>
          <a:xfrm>
            <a:off x="6459254" y="1816274"/>
            <a:ext cx="2841264" cy="70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1478691" y="2858361"/>
            <a:ext cx="1144270" cy="87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8" idx="0"/>
          </p:cNvCxnSpPr>
          <p:nvPr/>
        </p:nvCxnSpPr>
        <p:spPr>
          <a:xfrm>
            <a:off x="3349470" y="2858361"/>
            <a:ext cx="1193696" cy="89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1" idx="0"/>
          </p:cNvCxnSpPr>
          <p:nvPr/>
        </p:nvCxnSpPr>
        <p:spPr>
          <a:xfrm flipH="1">
            <a:off x="474946" y="4094037"/>
            <a:ext cx="640490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12" idx="0"/>
          </p:cNvCxnSpPr>
          <p:nvPr/>
        </p:nvCxnSpPr>
        <p:spPr>
          <a:xfrm>
            <a:off x="1841945" y="4094037"/>
            <a:ext cx="551146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3" idx="0"/>
          </p:cNvCxnSpPr>
          <p:nvPr/>
        </p:nvCxnSpPr>
        <p:spPr>
          <a:xfrm flipH="1">
            <a:off x="3712725" y="4118751"/>
            <a:ext cx="467186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4" idx="0"/>
          </p:cNvCxnSpPr>
          <p:nvPr/>
        </p:nvCxnSpPr>
        <p:spPr>
          <a:xfrm>
            <a:off x="4906420" y="4118751"/>
            <a:ext cx="575859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9" idx="0"/>
          </p:cNvCxnSpPr>
          <p:nvPr/>
        </p:nvCxnSpPr>
        <p:spPr>
          <a:xfrm flipH="1">
            <a:off x="7792993" y="2883073"/>
            <a:ext cx="1144270" cy="84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0" idx="0"/>
          </p:cNvCxnSpPr>
          <p:nvPr/>
        </p:nvCxnSpPr>
        <p:spPr>
          <a:xfrm>
            <a:off x="9663772" y="2883073"/>
            <a:ext cx="1119556" cy="84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/>
          <p:cNvSpPr/>
          <p:nvPr/>
        </p:nvSpPr>
        <p:spPr>
          <a:xfrm>
            <a:off x="4032421" y="4556147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41" name="Triangle 40"/>
          <p:cNvSpPr/>
          <p:nvPr/>
        </p:nvSpPr>
        <p:spPr>
          <a:xfrm>
            <a:off x="883590" y="4603203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sp>
        <p:nvSpPr>
          <p:cNvPr id="42" name="Triangle 41"/>
          <p:cNvSpPr/>
          <p:nvPr/>
        </p:nvSpPr>
        <p:spPr>
          <a:xfrm>
            <a:off x="8156247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  <p:sp>
        <p:nvSpPr>
          <p:cNvPr id="43" name="Triangle 42"/>
          <p:cNvSpPr/>
          <p:nvPr/>
        </p:nvSpPr>
        <p:spPr>
          <a:xfrm>
            <a:off x="1879015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4</a:t>
            </a:r>
            <a:endParaRPr lang="en-US" dirty="0"/>
          </a:p>
        </p:txBody>
      </p:sp>
      <p:sp>
        <p:nvSpPr>
          <p:cNvPr id="44" name="Triangle 43"/>
          <p:cNvSpPr/>
          <p:nvPr/>
        </p:nvSpPr>
        <p:spPr>
          <a:xfrm>
            <a:off x="3484605" y="2241940"/>
            <a:ext cx="5357924" cy="528171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Call Max-</a:t>
            </a:r>
            <a:r>
              <a:rPr lang="en-US" sz="3200" dirty="0" err="1" smtClean="0"/>
              <a:t>Heapify</a:t>
            </a:r>
            <a:r>
              <a:rPr lang="en-US" sz="3200" dirty="0" smtClean="0"/>
              <a:t> algorithm on</a:t>
            </a:r>
            <a:r>
              <a:rPr lang="ru-RU" sz="3200" dirty="0" smtClean="0"/>
              <a:t> </a:t>
            </a:r>
            <a:r>
              <a:rPr lang="en-US" sz="3200" dirty="0" smtClean="0"/>
              <a:t>a given unsorted array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Swap the first(top) element with the last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Call sift down method to set top element to its appropriate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Go to step 2 unless considered range of the list is one element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56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22197" y="1690688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48982" y="28944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549113" y="2917604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31237" y="45327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65334" y="45327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035923" y="4480810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7405845" y="2053943"/>
            <a:ext cx="916352" cy="84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6" idx="0"/>
          </p:cNvCxnSpPr>
          <p:nvPr/>
        </p:nvCxnSpPr>
        <p:spPr>
          <a:xfrm>
            <a:off x="9035923" y="2053943"/>
            <a:ext cx="870053" cy="86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388100" y="3257710"/>
            <a:ext cx="660882" cy="127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8" idx="0"/>
          </p:cNvCxnSpPr>
          <p:nvPr/>
        </p:nvCxnSpPr>
        <p:spPr>
          <a:xfrm>
            <a:off x="7762708" y="3257710"/>
            <a:ext cx="559489" cy="127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9" idx="0"/>
          </p:cNvCxnSpPr>
          <p:nvPr/>
        </p:nvCxnSpPr>
        <p:spPr>
          <a:xfrm flipH="1">
            <a:off x="9392786" y="3280859"/>
            <a:ext cx="156327" cy="119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2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7500" y="206159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24100" y="205898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734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100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59300" y="206159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22197" y="1690688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48982" y="28944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549113" y="2917604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31237" y="45327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65334" y="45327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035923" y="4480810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7405845" y="2053943"/>
            <a:ext cx="916352" cy="84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6" idx="0"/>
          </p:cNvCxnSpPr>
          <p:nvPr/>
        </p:nvCxnSpPr>
        <p:spPr>
          <a:xfrm>
            <a:off x="9035923" y="2053943"/>
            <a:ext cx="870053" cy="86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388100" y="3257710"/>
            <a:ext cx="660882" cy="127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8" idx="0"/>
          </p:cNvCxnSpPr>
          <p:nvPr/>
        </p:nvCxnSpPr>
        <p:spPr>
          <a:xfrm>
            <a:off x="7762708" y="3257710"/>
            <a:ext cx="559489" cy="127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9" idx="0"/>
          </p:cNvCxnSpPr>
          <p:nvPr/>
        </p:nvCxnSpPr>
        <p:spPr>
          <a:xfrm flipH="1">
            <a:off x="9392786" y="3280859"/>
            <a:ext cx="156327" cy="119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2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7500" y="206159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24100" y="205898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734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100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59300" y="206159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4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88277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Heap is </a:t>
            </a:r>
            <a:r>
              <a:rPr lang="en-US" sz="3600" b="1" dirty="0" smtClean="0"/>
              <a:t>complete</a:t>
            </a:r>
            <a:r>
              <a:rPr lang="en-US" sz="3600" dirty="0" smtClean="0"/>
              <a:t> binary tree!</a:t>
            </a:r>
          </a:p>
          <a:p>
            <a:r>
              <a:rPr lang="en-US" sz="3600" dirty="0" smtClean="0"/>
              <a:t>Normally implemented as an array</a:t>
            </a:r>
          </a:p>
        </p:txBody>
      </p:sp>
      <p:sp>
        <p:nvSpPr>
          <p:cNvPr id="4" name="Oval 3"/>
          <p:cNvSpPr/>
          <p:nvPr/>
        </p:nvSpPr>
        <p:spPr>
          <a:xfrm>
            <a:off x="8968636" y="1177447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90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53403" y="2417523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371551" y="2430049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01633" y="4051397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530226" y="4051397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407046" y="4051397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5" idx="0"/>
          </p:cNvCxnSpPr>
          <p:nvPr/>
        </p:nvCxnSpPr>
        <p:spPr>
          <a:xfrm flipH="1">
            <a:off x="8016658" y="1797561"/>
            <a:ext cx="1058373" cy="61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0"/>
          </p:cNvCxnSpPr>
          <p:nvPr/>
        </p:nvCxnSpPr>
        <p:spPr>
          <a:xfrm flipH="1">
            <a:off x="7164888" y="3037637"/>
            <a:ext cx="594910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6" idx="0"/>
          </p:cNvCxnSpPr>
          <p:nvPr/>
        </p:nvCxnSpPr>
        <p:spPr>
          <a:xfrm>
            <a:off x="9588750" y="1797561"/>
            <a:ext cx="1146056" cy="63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8" idx="0"/>
          </p:cNvCxnSpPr>
          <p:nvPr/>
        </p:nvCxnSpPr>
        <p:spPr>
          <a:xfrm>
            <a:off x="8273517" y="3037637"/>
            <a:ext cx="619964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0"/>
          </p:cNvCxnSpPr>
          <p:nvPr/>
        </p:nvCxnSpPr>
        <p:spPr>
          <a:xfrm flipH="1">
            <a:off x="9770301" y="3050163"/>
            <a:ext cx="707645" cy="100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37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22197" y="1690688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48982" y="28944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549113" y="2917604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31237" y="45327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65334" y="45327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7405845" y="2053943"/>
            <a:ext cx="916352" cy="840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6" idx="0"/>
          </p:cNvCxnSpPr>
          <p:nvPr/>
        </p:nvCxnSpPr>
        <p:spPr>
          <a:xfrm>
            <a:off x="9035923" y="2053943"/>
            <a:ext cx="870053" cy="86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388100" y="3257710"/>
            <a:ext cx="660882" cy="127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8" idx="0"/>
          </p:cNvCxnSpPr>
          <p:nvPr/>
        </p:nvCxnSpPr>
        <p:spPr>
          <a:xfrm>
            <a:off x="7762708" y="3257710"/>
            <a:ext cx="559489" cy="127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2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7500" y="206159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24100" y="205898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734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100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59300" y="2061597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035923" y="4480810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  <a:endCxn id="22" idx="0"/>
          </p:cNvCxnSpPr>
          <p:nvPr/>
        </p:nvCxnSpPr>
        <p:spPr>
          <a:xfrm flipH="1">
            <a:off x="9392786" y="3280859"/>
            <a:ext cx="156327" cy="1199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40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22197" y="1677988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48982" y="28944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549113" y="2917604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31237" y="45327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65334" y="45327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7405845" y="2041243"/>
            <a:ext cx="916352" cy="85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6" idx="0"/>
          </p:cNvCxnSpPr>
          <p:nvPr/>
        </p:nvCxnSpPr>
        <p:spPr>
          <a:xfrm>
            <a:off x="9035923" y="2041243"/>
            <a:ext cx="870053" cy="87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388100" y="3257710"/>
            <a:ext cx="660882" cy="127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8" idx="0"/>
          </p:cNvCxnSpPr>
          <p:nvPr/>
        </p:nvCxnSpPr>
        <p:spPr>
          <a:xfrm>
            <a:off x="7762708" y="3257710"/>
            <a:ext cx="559489" cy="127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2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7500" y="206159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24100" y="205898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734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100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59300" y="2061597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22197" y="1677988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48982" y="28944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549113" y="2917604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31237" y="45327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965334" y="45327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17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7405845" y="2041243"/>
            <a:ext cx="916352" cy="85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6" idx="0"/>
          </p:cNvCxnSpPr>
          <p:nvPr/>
        </p:nvCxnSpPr>
        <p:spPr>
          <a:xfrm>
            <a:off x="9035923" y="2041243"/>
            <a:ext cx="870053" cy="87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388100" y="3257710"/>
            <a:ext cx="660882" cy="127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6"/>
            <a:endCxn id="8" idx="0"/>
          </p:cNvCxnSpPr>
          <p:nvPr/>
        </p:nvCxnSpPr>
        <p:spPr>
          <a:xfrm>
            <a:off x="7762708" y="3257710"/>
            <a:ext cx="559489" cy="127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2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7500" y="206159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24100" y="205898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734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10000" y="2053942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59300" y="2061597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22197" y="1677988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16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48982" y="28944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549113" y="2917604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31237" y="45327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7405845" y="2041243"/>
            <a:ext cx="916352" cy="85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6" idx="0"/>
          </p:cNvCxnSpPr>
          <p:nvPr/>
        </p:nvCxnSpPr>
        <p:spPr>
          <a:xfrm>
            <a:off x="9035923" y="2041243"/>
            <a:ext cx="870053" cy="87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388100" y="3257710"/>
            <a:ext cx="660882" cy="127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2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7500" y="206159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24100" y="205898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734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10000" y="2053942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59300" y="2061597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22197" y="1677988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48982" y="28944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549113" y="2917604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031237" y="45327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16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7405845" y="2041243"/>
            <a:ext cx="916352" cy="85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6" idx="0"/>
          </p:cNvCxnSpPr>
          <p:nvPr/>
        </p:nvCxnSpPr>
        <p:spPr>
          <a:xfrm>
            <a:off x="9035923" y="2041243"/>
            <a:ext cx="870053" cy="87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 flipH="1">
            <a:off x="6388100" y="3257710"/>
            <a:ext cx="660882" cy="1275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2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7500" y="206159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24100" y="205898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73400" y="2053942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10000" y="2053942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59300" y="2061597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22197" y="1677988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48982" y="28944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549113" y="2917604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7405845" y="2041243"/>
            <a:ext cx="916352" cy="85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6" idx="0"/>
          </p:cNvCxnSpPr>
          <p:nvPr/>
        </p:nvCxnSpPr>
        <p:spPr>
          <a:xfrm>
            <a:off x="9035923" y="2041243"/>
            <a:ext cx="870053" cy="87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2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7500" y="206159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24100" y="205898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73400" y="2053942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10000" y="2053942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59300" y="2061597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5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22197" y="1677988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48982" y="28944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549113" y="2917604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7405845" y="2041243"/>
            <a:ext cx="916352" cy="85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6"/>
            <a:endCxn id="6" idx="0"/>
          </p:cNvCxnSpPr>
          <p:nvPr/>
        </p:nvCxnSpPr>
        <p:spPr>
          <a:xfrm>
            <a:off x="9035923" y="2041243"/>
            <a:ext cx="870053" cy="87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2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7500" y="206159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24100" y="2058987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73400" y="2053942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10000" y="2053942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59300" y="2061597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22197" y="1677988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48982" y="28944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7405845" y="2041243"/>
            <a:ext cx="916352" cy="85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2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7500" y="2061597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24100" y="2058987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73400" y="2053942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10000" y="2053942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59300" y="2061597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9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22197" y="1677988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48982" y="2894455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flipH="1">
            <a:off x="7405845" y="2041243"/>
            <a:ext cx="916352" cy="85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200" y="2053942"/>
            <a:ext cx="736600" cy="73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7500" y="2061597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24100" y="2058987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73400" y="2053942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10000" y="2053942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59300" y="2061597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sort 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22197" y="1677988"/>
            <a:ext cx="713726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8200" y="2053942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87500" y="2061597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324100" y="2058987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15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073400" y="2053942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10000" y="2053942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17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559300" y="2061597"/>
            <a:ext cx="736600" cy="736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888277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Very fast at insertions and deletions</a:t>
            </a:r>
          </a:p>
          <a:p>
            <a:r>
              <a:rPr lang="en-US" sz="3600" dirty="0" smtClean="0"/>
              <a:t>Very slow at searching!</a:t>
            </a:r>
            <a:endParaRPr lang="en-US" sz="3600" dirty="0"/>
          </a:p>
        </p:txBody>
      </p:sp>
      <p:sp>
        <p:nvSpPr>
          <p:cNvPr id="4" name="Oval 3"/>
          <p:cNvSpPr/>
          <p:nvPr/>
        </p:nvSpPr>
        <p:spPr>
          <a:xfrm>
            <a:off x="8968636" y="1177447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90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53403" y="2417523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0371551" y="2430049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801633" y="4051397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530226" y="4051397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407046" y="4051397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5" idx="0"/>
          </p:cNvCxnSpPr>
          <p:nvPr/>
        </p:nvCxnSpPr>
        <p:spPr>
          <a:xfrm flipH="1">
            <a:off x="8016658" y="1797561"/>
            <a:ext cx="1058373" cy="61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0"/>
          </p:cNvCxnSpPr>
          <p:nvPr/>
        </p:nvCxnSpPr>
        <p:spPr>
          <a:xfrm flipH="1">
            <a:off x="7164888" y="3037637"/>
            <a:ext cx="594910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6" idx="0"/>
          </p:cNvCxnSpPr>
          <p:nvPr/>
        </p:nvCxnSpPr>
        <p:spPr>
          <a:xfrm>
            <a:off x="9588750" y="1797561"/>
            <a:ext cx="1146056" cy="63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8" idx="0"/>
          </p:cNvCxnSpPr>
          <p:nvPr/>
        </p:nvCxnSpPr>
        <p:spPr>
          <a:xfrm>
            <a:off x="8273517" y="3037637"/>
            <a:ext cx="619964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0"/>
          </p:cNvCxnSpPr>
          <p:nvPr/>
        </p:nvCxnSpPr>
        <p:spPr>
          <a:xfrm flipH="1">
            <a:off x="9770301" y="3050163"/>
            <a:ext cx="707645" cy="100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4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9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ru-RU" dirty="0"/>
          </a:p>
        </p:txBody>
      </p:sp>
      <p:sp>
        <p:nvSpPr>
          <p:cNvPr id="49" name="Rectangle 66"/>
          <p:cNvSpPr>
            <a:spLocks noChangeArrowheads="1"/>
          </p:cNvSpPr>
          <p:nvPr/>
        </p:nvSpPr>
        <p:spPr bwMode="auto">
          <a:xfrm>
            <a:off x="6606874" y="4655683"/>
            <a:ext cx="5585126" cy="1343479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72000" bIns="72000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A" altLang="ru-RU"/>
          </a:p>
        </p:txBody>
      </p:sp>
      <p:sp>
        <p:nvSpPr>
          <p:cNvPr id="50" name="Rectangle 65"/>
          <p:cNvSpPr>
            <a:spLocks noChangeArrowheads="1"/>
          </p:cNvSpPr>
          <p:nvPr/>
        </p:nvSpPr>
        <p:spPr bwMode="auto">
          <a:xfrm>
            <a:off x="6606874" y="1753733"/>
            <a:ext cx="5585126" cy="1343479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72000" bIns="72000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A" altLang="ru-RU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6638927" y="1937996"/>
            <a:ext cx="5416230" cy="39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lvl="1" indent="-304800"/>
            <a:r>
              <a:rPr lang="en-US" altLang="ru-RU" dirty="0" smtClean="0">
                <a:solidFill>
                  <a:schemeClr val="tx2"/>
                </a:solidFill>
              </a:rPr>
              <a:t>Node</a:t>
            </a:r>
            <a:r>
              <a:rPr lang="en-US" altLang="ru-RU" dirty="0" smtClean="0"/>
              <a:t> = </a:t>
            </a:r>
            <a:r>
              <a:rPr lang="en-US" altLang="ru-RU" dirty="0" smtClean="0">
                <a:solidFill>
                  <a:schemeClr val="tx2"/>
                </a:solidFill>
              </a:rPr>
              <a:t>individual components</a:t>
            </a:r>
            <a:r>
              <a:rPr lang="en-US" altLang="ru-RU" dirty="0" smtClean="0"/>
              <a:t> of a network.</a:t>
            </a:r>
          </a:p>
          <a:p>
            <a:pPr marL="304800" lvl="1" indent="-304800"/>
            <a:endParaRPr lang="en-US" altLang="ru-RU" dirty="0" smtClean="0"/>
          </a:p>
          <a:p>
            <a:pPr marL="304800" lvl="1" indent="-304800"/>
            <a:r>
              <a:rPr lang="en-US" altLang="ru-RU" dirty="0" smtClean="0">
                <a:solidFill>
                  <a:schemeClr val="tx2"/>
                </a:solidFill>
              </a:rPr>
              <a:t>Edge</a:t>
            </a:r>
            <a:r>
              <a:rPr lang="en-US" altLang="ru-RU" dirty="0" smtClean="0"/>
              <a:t> = </a:t>
            </a:r>
            <a:r>
              <a:rPr lang="en-US" altLang="ru-RU" dirty="0" smtClean="0">
                <a:solidFill>
                  <a:schemeClr val="tx2"/>
                </a:solidFill>
              </a:rPr>
              <a:t>direct link</a:t>
            </a:r>
            <a:r>
              <a:rPr lang="en-US" altLang="ru-RU" dirty="0" smtClean="0"/>
              <a:t> between components </a:t>
            </a:r>
            <a:endParaRPr lang="ru-RU" altLang="ru-RU" dirty="0"/>
          </a:p>
          <a:p>
            <a:pPr marL="304800" lvl="1" indent="-304800"/>
            <a:endParaRPr lang="ru-RU" altLang="ru-RU" dirty="0" smtClean="0"/>
          </a:p>
          <a:p>
            <a:pPr marL="304800" lvl="1" indent="-304800"/>
            <a:endParaRPr lang="en-US" altLang="ru-RU" dirty="0" smtClean="0"/>
          </a:p>
          <a:p>
            <a:pPr marL="304800" lvl="1" indent="-304800"/>
            <a:endParaRPr lang="en-US" altLang="ru-RU" dirty="0" smtClean="0"/>
          </a:p>
          <a:p>
            <a:pPr marL="304800" lvl="1" indent="-304800"/>
            <a:r>
              <a:rPr lang="en-US" altLang="ru-RU" dirty="0" smtClean="0">
                <a:solidFill>
                  <a:schemeClr val="tx2"/>
                </a:solidFill>
              </a:rPr>
              <a:t>Path</a:t>
            </a:r>
            <a:r>
              <a:rPr lang="en-US" altLang="ru-RU" dirty="0" smtClean="0"/>
              <a:t> = </a:t>
            </a:r>
            <a:r>
              <a:rPr lang="en-US" altLang="ru-RU" dirty="0" smtClean="0">
                <a:solidFill>
                  <a:schemeClr val="tx2"/>
                </a:solidFill>
              </a:rPr>
              <a:t>route taken</a:t>
            </a:r>
            <a:r>
              <a:rPr lang="en-US" altLang="ru-RU" dirty="0" smtClean="0"/>
              <a:t> across components to connect two nodes</a:t>
            </a:r>
          </a:p>
        </p:txBody>
      </p:sp>
      <p:sp>
        <p:nvSpPr>
          <p:cNvPr id="52" name="Oval 45"/>
          <p:cNvSpPr>
            <a:spLocks noChangeArrowheads="1"/>
          </p:cNvSpPr>
          <p:nvPr/>
        </p:nvSpPr>
        <p:spPr bwMode="auto">
          <a:xfrm>
            <a:off x="977900" y="3609975"/>
            <a:ext cx="479425" cy="479425"/>
          </a:xfrm>
          <a:prstGeom prst="ellipse">
            <a:avLst/>
          </a:prstGeom>
          <a:solidFill>
            <a:srgbClr val="EAEAEA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72000" tIns="72000" rIns="72000" bIns="72000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A" altLang="ru-RU"/>
          </a:p>
        </p:txBody>
      </p:sp>
      <p:sp>
        <p:nvSpPr>
          <p:cNvPr id="53" name="Oval 46"/>
          <p:cNvSpPr>
            <a:spLocks noChangeArrowheads="1"/>
          </p:cNvSpPr>
          <p:nvPr/>
        </p:nvSpPr>
        <p:spPr bwMode="auto">
          <a:xfrm>
            <a:off x="2284413" y="3260725"/>
            <a:ext cx="273050" cy="273050"/>
          </a:xfrm>
          <a:prstGeom prst="ellipse">
            <a:avLst/>
          </a:prstGeom>
          <a:solidFill>
            <a:srgbClr val="EAEAEA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72000" tIns="72000" rIns="72000" bIns="72000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A" altLang="ru-RU"/>
          </a:p>
        </p:txBody>
      </p:sp>
      <p:sp>
        <p:nvSpPr>
          <p:cNvPr id="54" name="Oval 47"/>
          <p:cNvSpPr>
            <a:spLocks noChangeArrowheads="1"/>
          </p:cNvSpPr>
          <p:nvPr/>
        </p:nvSpPr>
        <p:spPr bwMode="auto">
          <a:xfrm>
            <a:off x="3482975" y="4533900"/>
            <a:ext cx="1035050" cy="1035050"/>
          </a:xfrm>
          <a:prstGeom prst="ellipse">
            <a:avLst/>
          </a:prstGeom>
          <a:solidFill>
            <a:srgbClr val="EAEAEA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72000" tIns="72000" rIns="72000" bIns="72000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A" altLang="ru-RU"/>
          </a:p>
        </p:txBody>
      </p: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3732213" y="3379787"/>
            <a:ext cx="631825" cy="631825"/>
          </a:xfrm>
          <a:prstGeom prst="ellipse">
            <a:avLst/>
          </a:prstGeom>
          <a:solidFill>
            <a:srgbClr val="EAEAEA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72000" tIns="72000" rIns="72000" bIns="72000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A" altLang="ru-RU"/>
          </a:p>
        </p:txBody>
      </p:sp>
      <p:sp>
        <p:nvSpPr>
          <p:cNvPr id="56" name="Oval 49"/>
          <p:cNvSpPr>
            <a:spLocks noChangeArrowheads="1"/>
          </p:cNvSpPr>
          <p:nvPr/>
        </p:nvSpPr>
        <p:spPr bwMode="auto">
          <a:xfrm>
            <a:off x="4799013" y="2693987"/>
            <a:ext cx="403225" cy="403225"/>
          </a:xfrm>
          <a:prstGeom prst="ellipse">
            <a:avLst/>
          </a:prstGeom>
          <a:solidFill>
            <a:srgbClr val="EAEAEA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72000" tIns="72000" rIns="72000" bIns="72000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A" altLang="ru-RU"/>
          </a:p>
        </p:txBody>
      </p:sp>
      <p:sp>
        <p:nvSpPr>
          <p:cNvPr id="57" name="Oval 50"/>
          <p:cNvSpPr>
            <a:spLocks noChangeArrowheads="1"/>
          </p:cNvSpPr>
          <p:nvPr/>
        </p:nvSpPr>
        <p:spPr bwMode="auto">
          <a:xfrm>
            <a:off x="5637213" y="4032250"/>
            <a:ext cx="730250" cy="730250"/>
          </a:xfrm>
          <a:prstGeom prst="ellipse">
            <a:avLst/>
          </a:prstGeom>
          <a:solidFill>
            <a:srgbClr val="EAEAEA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72000" tIns="72000" rIns="72000" bIns="72000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A" altLang="ru-RU"/>
          </a:p>
        </p:txBody>
      </p:sp>
      <p:sp>
        <p:nvSpPr>
          <p:cNvPr id="58" name="Line 51"/>
          <p:cNvSpPr>
            <a:spLocks noChangeShapeType="1"/>
          </p:cNvSpPr>
          <p:nvPr/>
        </p:nvSpPr>
        <p:spPr bwMode="auto">
          <a:xfrm flipH="1">
            <a:off x="3983038" y="3762375"/>
            <a:ext cx="53975" cy="771525"/>
          </a:xfrm>
          <a:prstGeom prst="line">
            <a:avLst/>
          </a:prstGeom>
          <a:noFill/>
          <a:ln w="2857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2000" tIns="72000" rIns="72000" bIns="72000" anchor="ctr"/>
          <a:lstStyle/>
          <a:p>
            <a:endParaRPr lang="ru-RU"/>
          </a:p>
        </p:txBody>
      </p:sp>
      <p:sp>
        <p:nvSpPr>
          <p:cNvPr id="59" name="Line 52"/>
          <p:cNvSpPr>
            <a:spLocks noChangeShapeType="1"/>
          </p:cNvSpPr>
          <p:nvPr/>
        </p:nvSpPr>
        <p:spPr bwMode="auto">
          <a:xfrm>
            <a:off x="1217613" y="3870325"/>
            <a:ext cx="2286000" cy="1035050"/>
          </a:xfrm>
          <a:prstGeom prst="line">
            <a:avLst/>
          </a:prstGeom>
          <a:noFill/>
          <a:ln w="2857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2000" tIns="72000" rIns="72000" bIns="72000" anchor="ctr"/>
          <a:lstStyle/>
          <a:p>
            <a:endParaRPr lang="ru-RU"/>
          </a:p>
        </p:txBody>
      </p:sp>
      <p:sp>
        <p:nvSpPr>
          <p:cNvPr id="60" name="Line 53"/>
          <p:cNvSpPr>
            <a:spLocks noChangeShapeType="1"/>
          </p:cNvSpPr>
          <p:nvPr/>
        </p:nvSpPr>
        <p:spPr bwMode="auto">
          <a:xfrm flipH="1">
            <a:off x="1411288" y="3424237"/>
            <a:ext cx="971550" cy="277813"/>
          </a:xfrm>
          <a:prstGeom prst="line">
            <a:avLst/>
          </a:prstGeom>
          <a:noFill/>
          <a:ln w="2857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2000" tIns="72000" rIns="72000" bIns="72000" anchor="ctr"/>
          <a:lstStyle/>
          <a:p>
            <a:endParaRPr lang="ru-RU"/>
          </a:p>
        </p:txBody>
      </p:sp>
      <p:sp>
        <p:nvSpPr>
          <p:cNvPr id="61" name="Line 54"/>
          <p:cNvSpPr>
            <a:spLocks noChangeShapeType="1"/>
          </p:cNvSpPr>
          <p:nvPr/>
        </p:nvSpPr>
        <p:spPr bwMode="auto">
          <a:xfrm flipH="1" flipV="1">
            <a:off x="2517775" y="3413125"/>
            <a:ext cx="1222375" cy="223837"/>
          </a:xfrm>
          <a:prstGeom prst="line">
            <a:avLst/>
          </a:prstGeom>
          <a:noFill/>
          <a:ln w="2857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2000" tIns="72000" rIns="72000" bIns="72000" anchor="ctr"/>
          <a:lstStyle/>
          <a:p>
            <a:endParaRPr lang="ru-RU"/>
          </a:p>
        </p:txBody>
      </p:sp>
      <p:sp>
        <p:nvSpPr>
          <p:cNvPr id="62" name="Line 55"/>
          <p:cNvSpPr>
            <a:spLocks noChangeShapeType="1"/>
          </p:cNvSpPr>
          <p:nvPr/>
        </p:nvSpPr>
        <p:spPr bwMode="auto">
          <a:xfrm flipH="1">
            <a:off x="4260850" y="2955925"/>
            <a:ext cx="650875" cy="504825"/>
          </a:xfrm>
          <a:prstGeom prst="line">
            <a:avLst/>
          </a:prstGeom>
          <a:noFill/>
          <a:ln w="2857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2000" tIns="72000" rIns="72000" bIns="72000" anchor="ctr"/>
          <a:lstStyle/>
          <a:p>
            <a:endParaRPr lang="ru-RU"/>
          </a:p>
        </p:txBody>
      </p:sp>
      <p:sp>
        <p:nvSpPr>
          <p:cNvPr id="63" name="Line 56"/>
          <p:cNvSpPr>
            <a:spLocks noChangeShapeType="1"/>
          </p:cNvSpPr>
          <p:nvPr/>
        </p:nvSpPr>
        <p:spPr bwMode="auto">
          <a:xfrm flipH="1" flipV="1">
            <a:off x="1447800" y="3873500"/>
            <a:ext cx="4191000" cy="511175"/>
          </a:xfrm>
          <a:prstGeom prst="line">
            <a:avLst/>
          </a:prstGeom>
          <a:noFill/>
          <a:ln w="2857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2000" tIns="72000" rIns="72000" bIns="72000" anchor="ctr"/>
          <a:lstStyle/>
          <a:p>
            <a:endParaRPr lang="ru-RU"/>
          </a:p>
        </p:txBody>
      </p:sp>
      <p:sp>
        <p:nvSpPr>
          <p:cNvPr id="64" name="Line 57"/>
          <p:cNvSpPr>
            <a:spLocks noChangeShapeType="1"/>
          </p:cNvSpPr>
          <p:nvPr/>
        </p:nvSpPr>
        <p:spPr bwMode="auto">
          <a:xfrm flipH="1" flipV="1">
            <a:off x="4251325" y="3756025"/>
            <a:ext cx="1412875" cy="495300"/>
          </a:xfrm>
          <a:prstGeom prst="line">
            <a:avLst/>
          </a:prstGeom>
          <a:noFill/>
          <a:ln w="2857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2000" tIns="72000" rIns="72000" bIns="72000" anchor="ctr"/>
          <a:lstStyle/>
          <a:p>
            <a:endParaRPr lang="ru-RU"/>
          </a:p>
        </p:txBody>
      </p:sp>
      <p:sp>
        <p:nvSpPr>
          <p:cNvPr id="65" name="Oval 58"/>
          <p:cNvSpPr>
            <a:spLocks noChangeArrowheads="1"/>
          </p:cNvSpPr>
          <p:nvPr/>
        </p:nvSpPr>
        <p:spPr bwMode="auto">
          <a:xfrm>
            <a:off x="2178050" y="5343525"/>
            <a:ext cx="479425" cy="479425"/>
          </a:xfrm>
          <a:prstGeom prst="ellipse">
            <a:avLst/>
          </a:prstGeom>
          <a:solidFill>
            <a:srgbClr val="EAEAEA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72000" tIns="72000" rIns="72000" bIns="72000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ZA" altLang="ru-RU"/>
          </a:p>
        </p:txBody>
      </p:sp>
      <p:sp>
        <p:nvSpPr>
          <p:cNvPr id="66" name="Line 59"/>
          <p:cNvSpPr>
            <a:spLocks noChangeShapeType="1"/>
          </p:cNvSpPr>
          <p:nvPr/>
        </p:nvSpPr>
        <p:spPr bwMode="auto">
          <a:xfrm flipH="1">
            <a:off x="2532063" y="3989387"/>
            <a:ext cx="1395412" cy="1382713"/>
          </a:xfrm>
          <a:prstGeom prst="line">
            <a:avLst/>
          </a:prstGeom>
          <a:noFill/>
          <a:ln w="28575">
            <a:solidFill>
              <a:srgbClr val="3333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2000" tIns="72000" rIns="72000" bIns="72000" anchor="ctr"/>
          <a:lstStyle/>
          <a:p>
            <a:endParaRPr lang="ru-RU"/>
          </a:p>
        </p:txBody>
      </p:sp>
      <p:sp>
        <p:nvSpPr>
          <p:cNvPr id="67" name="Line 60"/>
          <p:cNvSpPr>
            <a:spLocks noChangeShapeType="1"/>
          </p:cNvSpPr>
          <p:nvPr/>
        </p:nvSpPr>
        <p:spPr bwMode="auto">
          <a:xfrm flipH="1" flipV="1">
            <a:off x="4251325" y="3757612"/>
            <a:ext cx="1444625" cy="508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2000" tIns="72000" rIns="72000" bIns="72000" anchor="ctr"/>
          <a:lstStyle/>
          <a:p>
            <a:endParaRPr lang="ru-RU"/>
          </a:p>
        </p:txBody>
      </p:sp>
      <p:sp>
        <p:nvSpPr>
          <p:cNvPr id="68" name="Line 61"/>
          <p:cNvSpPr>
            <a:spLocks noChangeShapeType="1"/>
          </p:cNvSpPr>
          <p:nvPr/>
        </p:nvSpPr>
        <p:spPr bwMode="auto">
          <a:xfrm flipH="1" flipV="1">
            <a:off x="1425575" y="3867150"/>
            <a:ext cx="4213225" cy="51752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2000" tIns="72000" rIns="72000" bIns="72000" anchor="ctr"/>
          <a:lstStyle/>
          <a:p>
            <a:endParaRPr lang="ru-RU"/>
          </a:p>
        </p:txBody>
      </p:sp>
      <p:sp>
        <p:nvSpPr>
          <p:cNvPr id="69" name="Line 62"/>
          <p:cNvSpPr>
            <a:spLocks noChangeShapeType="1"/>
          </p:cNvSpPr>
          <p:nvPr/>
        </p:nvSpPr>
        <p:spPr bwMode="auto">
          <a:xfrm>
            <a:off x="1214438" y="3867150"/>
            <a:ext cx="2308225" cy="104775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2000" tIns="72000" rIns="72000" bIns="7200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7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EAEA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67" grpId="0" animBg="1"/>
      <p:bldP spid="68" grpId="0" animBg="1"/>
      <p:bldP spid="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Terminology. Degree distribution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38201" y="1727881"/>
            <a:ext cx="10395856" cy="8763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00" lvl="1" indent="-304800">
              <a:lnSpc>
                <a:spcPct val="120000"/>
              </a:lnSpc>
            </a:pPr>
            <a:r>
              <a:rPr lang="en-US" altLang="ru-RU" dirty="0" smtClean="0"/>
              <a:t>The </a:t>
            </a:r>
            <a:r>
              <a:rPr lang="en-US" altLang="ru-RU" dirty="0" smtClean="0">
                <a:solidFill>
                  <a:schemeClr val="tx2"/>
                </a:solidFill>
              </a:rPr>
              <a:t>degree</a:t>
            </a:r>
            <a:r>
              <a:rPr lang="en-US" altLang="ru-RU" dirty="0" smtClean="0"/>
              <a:t> of a node is the </a:t>
            </a:r>
            <a:r>
              <a:rPr lang="en-US" altLang="ru-RU" dirty="0" smtClean="0">
                <a:solidFill>
                  <a:schemeClr val="tx2"/>
                </a:solidFill>
              </a:rPr>
              <a:t>number of connections</a:t>
            </a:r>
            <a:r>
              <a:rPr lang="en-US" altLang="ru-RU" dirty="0" smtClean="0"/>
              <a:t> (or edges) it has coming in from, and going out to, </a:t>
            </a:r>
            <a:r>
              <a:rPr lang="en-US" altLang="ru-RU" dirty="0" smtClean="0">
                <a:solidFill>
                  <a:schemeClr val="tx2"/>
                </a:solidFill>
              </a:rPr>
              <a:t>other nodes</a:t>
            </a:r>
            <a:r>
              <a:rPr lang="en-US" altLang="ru-RU" dirty="0" smtClean="0"/>
              <a:t> </a:t>
            </a: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5553529" y="3748768"/>
            <a:ext cx="1393825" cy="1393825"/>
          </a:xfrm>
          <a:prstGeom prst="ellipse">
            <a:avLst/>
          </a:prstGeom>
          <a:solidFill>
            <a:srgbClr val="EAEAEA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72000" tIns="72000" rIns="72000" bIns="72000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/>
              <a:t>Node</a:t>
            </a: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872742" y="3201081"/>
            <a:ext cx="1506537" cy="911225"/>
            <a:chOff x="3143" y="1794"/>
            <a:chExt cx="949" cy="574"/>
          </a:xfrm>
        </p:grpSpPr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3143" y="1942"/>
              <a:ext cx="746" cy="4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72000" rIns="72000" bIns="72000" anchor="ctr"/>
            <a:lstStyle/>
            <a:p>
              <a:endParaRPr lang="ru-RU"/>
            </a:p>
          </p:txBody>
        </p:sp>
        <p:sp>
          <p:nvSpPr>
            <p:cNvPr id="8" name="Oval 20"/>
            <p:cNvSpPr>
              <a:spLocks noChangeArrowheads="1"/>
            </p:cNvSpPr>
            <p:nvPr/>
          </p:nvSpPr>
          <p:spPr bwMode="auto">
            <a:xfrm>
              <a:off x="3876" y="1794"/>
              <a:ext cx="216" cy="216"/>
            </a:xfrm>
            <a:prstGeom prst="ellipse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2000"/>
                <a:t>3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6553654" y="2705781"/>
            <a:ext cx="796925" cy="1108075"/>
            <a:chOff x="2942" y="1482"/>
            <a:chExt cx="502" cy="698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2942" y="1620"/>
              <a:ext cx="391" cy="5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72000" rIns="72000" bIns="72000" anchor="ctr"/>
            <a:lstStyle/>
            <a:p>
              <a:endParaRPr lang="ru-RU"/>
            </a:p>
          </p:txBody>
        </p:sp>
        <p:sp>
          <p:nvSpPr>
            <p:cNvPr id="11" name="Oval 24"/>
            <p:cNvSpPr>
              <a:spLocks noChangeArrowheads="1"/>
            </p:cNvSpPr>
            <p:nvPr/>
          </p:nvSpPr>
          <p:spPr bwMode="auto">
            <a:xfrm>
              <a:off x="3288" y="1482"/>
              <a:ext cx="156" cy="150"/>
            </a:xfrm>
            <a:prstGeom prst="ellipse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1200"/>
                <a:t>2</a:t>
              </a:r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6036129" y="2229532"/>
            <a:ext cx="446088" cy="1509713"/>
            <a:chOff x="2616" y="1182"/>
            <a:chExt cx="281" cy="951"/>
          </a:xfrm>
        </p:grpSpPr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2744" y="1454"/>
              <a:ext cx="14" cy="6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72000" rIns="72000" bIns="72000" anchor="ctr"/>
            <a:lstStyle/>
            <a:p>
              <a:endParaRPr lang="ru-RU"/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2616" y="1182"/>
              <a:ext cx="281" cy="270"/>
            </a:xfrm>
            <a:prstGeom prst="ellipse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dirty="0"/>
                <a:t>1</a:t>
              </a:r>
            </a:p>
          </p:txBody>
        </p:sp>
      </p:grpSp>
      <p:grpSp>
        <p:nvGrpSpPr>
          <p:cNvPr id="15" name="Group 30"/>
          <p:cNvGrpSpPr>
            <a:grpSpLocks/>
          </p:cNvGrpSpPr>
          <p:nvPr/>
        </p:nvGrpSpPr>
        <p:grpSpPr bwMode="auto">
          <a:xfrm>
            <a:off x="6950529" y="4518706"/>
            <a:ext cx="1724025" cy="311150"/>
            <a:chOff x="3192" y="2624"/>
            <a:chExt cx="1086" cy="196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3192" y="2637"/>
              <a:ext cx="879" cy="1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72000" rIns="72000" bIns="72000" anchor="ctr"/>
            <a:lstStyle/>
            <a:p>
              <a:endParaRPr lang="ru-RU"/>
            </a:p>
          </p:txBody>
        </p:sp>
        <p:sp>
          <p:nvSpPr>
            <p:cNvPr id="17" name="Oval 29"/>
            <p:cNvSpPr>
              <a:spLocks noChangeArrowheads="1"/>
            </p:cNvSpPr>
            <p:nvPr/>
          </p:nvSpPr>
          <p:spPr bwMode="auto">
            <a:xfrm>
              <a:off x="4074" y="2624"/>
              <a:ext cx="204" cy="196"/>
            </a:xfrm>
            <a:prstGeom prst="ellipse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1800"/>
                <a:t>4</a:t>
              </a:r>
            </a:p>
          </p:txBody>
        </p:sp>
      </p:grpSp>
      <p:grpSp>
        <p:nvGrpSpPr>
          <p:cNvPr id="18" name="Group 32"/>
          <p:cNvGrpSpPr>
            <a:grpSpLocks/>
          </p:cNvGrpSpPr>
          <p:nvPr/>
        </p:nvGrpSpPr>
        <p:grpSpPr bwMode="auto">
          <a:xfrm>
            <a:off x="6785429" y="4907643"/>
            <a:ext cx="1479550" cy="1303338"/>
            <a:chOff x="3088" y="2869"/>
            <a:chExt cx="932" cy="821"/>
          </a:xfrm>
        </p:grpSpPr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088" y="2869"/>
              <a:ext cx="541" cy="4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72000" rIns="72000" bIns="72000" anchor="ctr"/>
            <a:lstStyle/>
            <a:p>
              <a:endParaRPr lang="ru-RU"/>
            </a:p>
          </p:txBody>
        </p:sp>
        <p:sp>
          <p:nvSpPr>
            <p:cNvPr id="20" name="Oval 31"/>
            <p:cNvSpPr>
              <a:spLocks noChangeArrowheads="1"/>
            </p:cNvSpPr>
            <p:nvPr/>
          </p:nvSpPr>
          <p:spPr bwMode="auto">
            <a:xfrm>
              <a:off x="3576" y="3263"/>
              <a:ext cx="444" cy="427"/>
            </a:xfrm>
            <a:prstGeom prst="ellipse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4400"/>
                <a:t>5</a:t>
              </a:r>
            </a:p>
          </p:txBody>
        </p:sp>
      </p:grpSp>
      <p:grpSp>
        <p:nvGrpSpPr>
          <p:cNvPr id="21" name="Group 34"/>
          <p:cNvGrpSpPr>
            <a:grpSpLocks/>
          </p:cNvGrpSpPr>
          <p:nvPr/>
        </p:nvGrpSpPr>
        <p:grpSpPr bwMode="auto">
          <a:xfrm>
            <a:off x="6391729" y="5136243"/>
            <a:ext cx="368300" cy="1303338"/>
            <a:chOff x="2840" y="3013"/>
            <a:chExt cx="232" cy="821"/>
          </a:xfrm>
        </p:grpSpPr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2840" y="3013"/>
              <a:ext cx="141" cy="6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72000" rIns="72000" bIns="72000" anchor="ctr"/>
            <a:lstStyle/>
            <a:p>
              <a:endParaRPr lang="ru-RU"/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2916" y="3684"/>
              <a:ext cx="156" cy="150"/>
            </a:xfrm>
            <a:prstGeom prst="ellipse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1400"/>
                <a:t>6</a:t>
              </a:r>
            </a:p>
          </p:txBody>
        </p:sp>
      </p:grpSp>
      <p:grpSp>
        <p:nvGrpSpPr>
          <p:cNvPr id="24" name="Group 36"/>
          <p:cNvGrpSpPr>
            <a:grpSpLocks/>
          </p:cNvGrpSpPr>
          <p:nvPr/>
        </p:nvGrpSpPr>
        <p:grpSpPr bwMode="auto">
          <a:xfrm>
            <a:off x="5331279" y="5099731"/>
            <a:ext cx="646113" cy="1301750"/>
            <a:chOff x="2172" y="2990"/>
            <a:chExt cx="407" cy="820"/>
          </a:xfrm>
        </p:grpSpPr>
        <p:sp>
          <p:nvSpPr>
            <p:cNvPr id="25" name="Line 16"/>
            <p:cNvSpPr>
              <a:spLocks noChangeShapeType="1"/>
            </p:cNvSpPr>
            <p:nvPr/>
          </p:nvSpPr>
          <p:spPr bwMode="auto">
            <a:xfrm flipH="1">
              <a:off x="2360" y="2990"/>
              <a:ext cx="219" cy="5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72000" rIns="72000" bIns="72000" anchor="ctr"/>
            <a:lstStyle/>
            <a:p>
              <a:endParaRPr lang="ru-RU"/>
            </a:p>
          </p:txBody>
        </p:sp>
        <p:sp>
          <p:nvSpPr>
            <p:cNvPr id="26" name="Oval 35"/>
            <p:cNvSpPr>
              <a:spLocks noChangeArrowheads="1"/>
            </p:cNvSpPr>
            <p:nvPr/>
          </p:nvSpPr>
          <p:spPr bwMode="auto">
            <a:xfrm>
              <a:off x="2172" y="3552"/>
              <a:ext cx="268" cy="258"/>
            </a:xfrm>
            <a:prstGeom prst="ellipse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2400"/>
                <a:t>7</a:t>
              </a:r>
            </a:p>
          </p:txBody>
        </p:sp>
      </p:grpSp>
      <p:grpSp>
        <p:nvGrpSpPr>
          <p:cNvPr id="27" name="Group 38"/>
          <p:cNvGrpSpPr>
            <a:grpSpLocks/>
          </p:cNvGrpSpPr>
          <p:nvPr/>
        </p:nvGrpSpPr>
        <p:grpSpPr bwMode="auto">
          <a:xfrm>
            <a:off x="4559754" y="4823506"/>
            <a:ext cx="1095375" cy="911225"/>
            <a:chOff x="1686" y="2816"/>
            <a:chExt cx="690" cy="574"/>
          </a:xfrm>
        </p:grpSpPr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H="1">
              <a:off x="1901" y="2816"/>
              <a:ext cx="475" cy="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72000" rIns="72000" bIns="72000" anchor="ctr"/>
            <a:lstStyle/>
            <a:p>
              <a:endParaRPr lang="ru-RU"/>
            </a:p>
          </p:txBody>
        </p:sp>
        <p:sp>
          <p:nvSpPr>
            <p:cNvPr id="29" name="Oval 37"/>
            <p:cNvSpPr>
              <a:spLocks noChangeArrowheads="1"/>
            </p:cNvSpPr>
            <p:nvPr/>
          </p:nvSpPr>
          <p:spPr bwMode="auto">
            <a:xfrm>
              <a:off x="1686" y="3174"/>
              <a:ext cx="225" cy="216"/>
            </a:xfrm>
            <a:prstGeom prst="ellipse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2000"/>
                <a:t>8</a:t>
              </a:r>
            </a:p>
          </p:txBody>
        </p:sp>
      </p:grpSp>
      <p:grpSp>
        <p:nvGrpSpPr>
          <p:cNvPr id="30" name="Group 40"/>
          <p:cNvGrpSpPr>
            <a:grpSpLocks/>
          </p:cNvGrpSpPr>
          <p:nvPr/>
        </p:nvGrpSpPr>
        <p:grpSpPr bwMode="auto">
          <a:xfrm>
            <a:off x="4226379" y="2696256"/>
            <a:ext cx="1468438" cy="1304925"/>
            <a:chOff x="1476" y="1476"/>
            <a:chExt cx="925" cy="822"/>
          </a:xfrm>
        </p:grpSpPr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H="1" flipV="1">
              <a:off x="1759" y="1735"/>
              <a:ext cx="642" cy="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72000" rIns="72000" bIns="72000" anchor="ctr"/>
            <a:lstStyle/>
            <a:p>
              <a:endParaRPr lang="ru-RU"/>
            </a:p>
          </p:txBody>
        </p:sp>
        <p:sp>
          <p:nvSpPr>
            <p:cNvPr id="32" name="Oval 39"/>
            <p:cNvSpPr>
              <a:spLocks noChangeArrowheads="1"/>
            </p:cNvSpPr>
            <p:nvPr/>
          </p:nvSpPr>
          <p:spPr bwMode="auto">
            <a:xfrm>
              <a:off x="1476" y="1476"/>
              <a:ext cx="318" cy="306"/>
            </a:xfrm>
            <a:prstGeom prst="ellipse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dirty="0"/>
                <a:t>10</a:t>
              </a:r>
            </a:p>
          </p:txBody>
        </p:sp>
      </p:grpSp>
      <p:grpSp>
        <p:nvGrpSpPr>
          <p:cNvPr id="33" name="Group 42"/>
          <p:cNvGrpSpPr>
            <a:grpSpLocks/>
          </p:cNvGrpSpPr>
          <p:nvPr/>
        </p:nvGrpSpPr>
        <p:grpSpPr bwMode="auto">
          <a:xfrm>
            <a:off x="4283529" y="4286931"/>
            <a:ext cx="1257300" cy="238125"/>
            <a:chOff x="1512" y="2478"/>
            <a:chExt cx="792" cy="150"/>
          </a:xfrm>
        </p:grpSpPr>
        <p:sp>
          <p:nvSpPr>
            <p:cNvPr id="34" name="Line 18"/>
            <p:cNvSpPr>
              <a:spLocks noChangeShapeType="1"/>
            </p:cNvSpPr>
            <p:nvPr/>
          </p:nvSpPr>
          <p:spPr bwMode="auto">
            <a:xfrm flipH="1" flipV="1">
              <a:off x="1650" y="2556"/>
              <a:ext cx="654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72000" tIns="72000" rIns="72000" bIns="72000" anchor="ctr"/>
            <a:lstStyle/>
            <a:p>
              <a:endParaRPr lang="ru-RU"/>
            </a:p>
          </p:txBody>
        </p:sp>
        <p:sp>
          <p:nvSpPr>
            <p:cNvPr id="35" name="Oval 41"/>
            <p:cNvSpPr>
              <a:spLocks noChangeArrowheads="1"/>
            </p:cNvSpPr>
            <p:nvPr/>
          </p:nvSpPr>
          <p:spPr bwMode="auto">
            <a:xfrm>
              <a:off x="1512" y="2478"/>
              <a:ext cx="156" cy="150"/>
            </a:xfrm>
            <a:prstGeom prst="ellipse">
              <a:avLst/>
            </a:prstGeom>
            <a:solidFill>
              <a:srgbClr val="EAEAEA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72000" tIns="72000" rIns="72000" bIns="72000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1400"/>
                <a:t>9</a:t>
              </a:r>
            </a:p>
          </p:txBody>
        </p:sp>
      </p:grpSp>
      <p:sp>
        <p:nvSpPr>
          <p:cNvPr id="36" name="Text Box 49"/>
          <p:cNvSpPr txBox="1">
            <a:spLocks noChangeArrowheads="1"/>
          </p:cNvSpPr>
          <p:nvPr/>
        </p:nvSpPr>
        <p:spPr bwMode="auto">
          <a:xfrm>
            <a:off x="1334748" y="5391831"/>
            <a:ext cx="18351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tIns="72000" rIns="72000" bIns="7200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ZA" altLang="ru-RU" sz="1800" dirty="0">
                <a:solidFill>
                  <a:schemeClr val="tx2"/>
                </a:solidFill>
              </a:rPr>
              <a:t>10</a:t>
            </a:r>
            <a:r>
              <a:rPr lang="en-ZA" altLang="ru-RU" sz="1800" dirty="0"/>
              <a:t> connections or “</a:t>
            </a:r>
            <a:r>
              <a:rPr lang="en-ZA" altLang="ru-RU" sz="1800" dirty="0">
                <a:solidFill>
                  <a:schemeClr val="tx2"/>
                </a:solidFill>
              </a:rPr>
              <a:t>edges</a:t>
            </a:r>
            <a:r>
              <a:rPr lang="en-ZA" altLang="ru-RU" sz="1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7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known graph problems: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Shortest path</a:t>
            </a:r>
          </a:p>
          <a:p>
            <a:r>
              <a:rPr lang="en-US" sz="3600" dirty="0" smtClean="0"/>
              <a:t>Travelling salesman problem</a:t>
            </a:r>
          </a:p>
          <a:p>
            <a:r>
              <a:rPr lang="en-US" sz="3600" dirty="0" smtClean="0"/>
              <a:t>Spanning trees</a:t>
            </a:r>
          </a:p>
          <a:p>
            <a:r>
              <a:rPr lang="en-US" sz="3600" dirty="0" smtClean="0"/>
              <a:t>Graph coloring</a:t>
            </a:r>
          </a:p>
          <a:p>
            <a:r>
              <a:rPr lang="en-US" sz="3600" dirty="0" smtClean="0"/>
              <a:t>Topological sort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is a shortest path to get from node A to node B?</a:t>
            </a:r>
          </a:p>
          <a:p>
            <a:pPr lvl="1"/>
            <a:r>
              <a:rPr lang="en-US" sz="2800" dirty="0" smtClean="0"/>
              <a:t>Build route to travel from Kazan to Berlin which is most optimal in terms of </a:t>
            </a:r>
            <a:r>
              <a:rPr lang="en-US" sz="2800" dirty="0" smtClean="0"/>
              <a:t>time/hops/cost</a:t>
            </a:r>
            <a:endParaRPr lang="en-US" sz="2800" dirty="0" smtClean="0"/>
          </a:p>
          <a:p>
            <a:r>
              <a:rPr lang="en-US" sz="3200" dirty="0" smtClean="0"/>
              <a:t>Similar problem: All Pair Shortest Path (APSP)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37477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Travelling salesman problem(TSP)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712" y="236504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to visit all points in the fastest way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52" y="2245986"/>
            <a:ext cx="41656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34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329"/>
            <a:ext cx="10515600" cy="4351338"/>
          </a:xfrm>
        </p:spPr>
        <p:txBody>
          <a:bodyPr/>
          <a:lstStyle/>
          <a:p>
            <a:r>
              <a:rPr lang="en-US" dirty="0"/>
              <a:t>What is the minimal number of [roads/links/...] can remain to preserve connections between </a:t>
            </a:r>
            <a:r>
              <a:rPr lang="en-US" dirty="0" smtClean="0"/>
              <a:t>base </a:t>
            </a:r>
            <a:r>
              <a:rPr lang="en-US" dirty="0"/>
              <a:t>points? </a:t>
            </a:r>
            <a:endParaRPr lang="en-US" dirty="0" smtClean="0"/>
          </a:p>
          <a:p>
            <a:r>
              <a:rPr lang="en-US" dirty="0" smtClean="0">
                <a:effectLst/>
              </a:rPr>
              <a:t>Or what is the tree that connects all nodes and has minimum total cost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112" y="3241612"/>
            <a:ext cx="6096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</a:t>
            </a:r>
            <a:r>
              <a:rPr lang="en-US" dirty="0" smtClean="0"/>
              <a:t>graph, </a:t>
            </a:r>
            <a:r>
              <a:rPr lang="en-US" dirty="0"/>
              <a:t>can it be colored using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/>
              <a:t>colors so that no </a:t>
            </a:r>
            <a:r>
              <a:rPr lang="en-US" dirty="0" smtClean="0"/>
              <a:t>adjacent nodes </a:t>
            </a:r>
            <a:r>
              <a:rPr lang="en-US" dirty="0"/>
              <a:t>have the same color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648" y="2502610"/>
            <a:ext cx="6491352" cy="412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8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6826"/>
          </a:xfrm>
        </p:spPr>
        <p:txBody>
          <a:bodyPr/>
          <a:lstStyle/>
          <a:p>
            <a:r>
              <a:rPr lang="en-US" dirty="0" smtClean="0"/>
              <a:t>The vertices can be ordered in such a way that every edge goes from earlier node to </a:t>
            </a:r>
            <a:r>
              <a:rPr lang="en-US" smtClean="0"/>
              <a:t>the later one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3820"/>
          <a:stretch/>
        </p:blipFill>
        <p:spPr>
          <a:xfrm>
            <a:off x="29678" y="3224464"/>
            <a:ext cx="8627659" cy="2872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5050"/>
          <a:stretch/>
        </p:blipFill>
        <p:spPr>
          <a:xfrm>
            <a:off x="4150460" y="4899258"/>
            <a:ext cx="8125494" cy="102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47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things to be good in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graphs</a:t>
            </a:r>
          </a:p>
          <a:p>
            <a:r>
              <a:rPr lang="en-US" dirty="0"/>
              <a:t>Formalize you problem domain as a graph (special type of graph: oriented, not oriented, </a:t>
            </a:r>
            <a:r>
              <a:rPr lang="en-US" dirty="0" smtClean="0"/>
              <a:t>weighted</a:t>
            </a:r>
            <a:r>
              <a:rPr lang="en-US" dirty="0"/>
              <a:t>, complete, connected, </a:t>
            </a:r>
            <a:r>
              <a:rPr lang="en-US" dirty="0" smtClean="0"/>
              <a:t>...)</a:t>
            </a:r>
            <a:endParaRPr lang="en-US" dirty="0" smtClean="0">
              <a:effectLst/>
            </a:endParaRPr>
          </a:p>
          <a:p>
            <a:r>
              <a:rPr lang="en-US" dirty="0"/>
              <a:t>Implement </a:t>
            </a:r>
            <a:r>
              <a:rPr lang="en-US" dirty="0" smtClean="0"/>
              <a:t>graphs</a:t>
            </a:r>
            <a:endParaRPr lang="en-US" dirty="0" smtClean="0">
              <a:effectLst/>
            </a:endParaRPr>
          </a:p>
          <a:p>
            <a:r>
              <a:rPr lang="en-US" dirty="0"/>
              <a:t>Know that there are graph-based algorithms, which can solve your </a:t>
            </a:r>
            <a:r>
              <a:rPr lang="en-US" dirty="0" smtClean="0"/>
              <a:t>problem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8323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30466" y="2367419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90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15233" y="3607495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33381" y="3620021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3463" y="5241369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92056" y="5241369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068876" y="5241369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endParaRPr lang="en-US" dirty="0"/>
          </a:p>
        </p:txBody>
      </p:sp>
      <p:cxnSp>
        <p:nvCxnSpPr>
          <p:cNvPr id="10" name="Straight Connector 9"/>
          <p:cNvCxnSpPr>
            <a:stCxn id="6" idx="3"/>
            <a:endCxn id="7" idx="0"/>
          </p:cNvCxnSpPr>
          <p:nvPr/>
        </p:nvCxnSpPr>
        <p:spPr>
          <a:xfrm flipH="1">
            <a:off x="1678488" y="2987533"/>
            <a:ext cx="1058373" cy="61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9" idx="0"/>
          </p:cNvCxnSpPr>
          <p:nvPr/>
        </p:nvCxnSpPr>
        <p:spPr>
          <a:xfrm flipH="1">
            <a:off x="826718" y="4227609"/>
            <a:ext cx="594910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5"/>
            <a:endCxn id="8" idx="0"/>
          </p:cNvCxnSpPr>
          <p:nvPr/>
        </p:nvCxnSpPr>
        <p:spPr>
          <a:xfrm>
            <a:off x="3250580" y="2987533"/>
            <a:ext cx="1146056" cy="63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5"/>
            <a:endCxn id="10" idx="0"/>
          </p:cNvCxnSpPr>
          <p:nvPr/>
        </p:nvCxnSpPr>
        <p:spPr>
          <a:xfrm>
            <a:off x="1935347" y="4227609"/>
            <a:ext cx="619964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  <a:endCxn id="11" idx="0"/>
          </p:cNvCxnSpPr>
          <p:nvPr/>
        </p:nvCxnSpPr>
        <p:spPr>
          <a:xfrm flipH="1">
            <a:off x="3432131" y="4240135"/>
            <a:ext cx="707645" cy="100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4"/>
            <a:endCxn id="9" idx="1"/>
          </p:cNvCxnSpPr>
          <p:nvPr/>
        </p:nvCxnSpPr>
        <p:spPr>
          <a:xfrm>
            <a:off x="2993721" y="3093928"/>
            <a:ext cx="181550" cy="2253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70306" y="2367419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455073" y="3607495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85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0173221" y="3620021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03303" y="5241369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40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331896" y="5241369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65</a:t>
            </a:r>
            <a:endParaRPr lang="en-US" dirty="0"/>
          </a:p>
        </p:txBody>
      </p:sp>
      <p:cxnSp>
        <p:nvCxnSpPr>
          <p:cNvPr id="24" name="Straight Connector 23"/>
          <p:cNvCxnSpPr>
            <a:stCxn id="22" idx="3"/>
          </p:cNvCxnSpPr>
          <p:nvPr/>
        </p:nvCxnSpPr>
        <p:spPr>
          <a:xfrm flipH="1">
            <a:off x="7818328" y="2987533"/>
            <a:ext cx="1058373" cy="61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5" idx="0"/>
          </p:cNvCxnSpPr>
          <p:nvPr/>
        </p:nvCxnSpPr>
        <p:spPr>
          <a:xfrm flipH="1">
            <a:off x="6966558" y="4227609"/>
            <a:ext cx="594910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5"/>
            <a:endCxn id="24" idx="0"/>
          </p:cNvCxnSpPr>
          <p:nvPr/>
        </p:nvCxnSpPr>
        <p:spPr>
          <a:xfrm>
            <a:off x="9390420" y="2987533"/>
            <a:ext cx="1146056" cy="63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075187" y="4227609"/>
            <a:ext cx="619964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5022937" y="3720230"/>
            <a:ext cx="1580366" cy="782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18" idx="4"/>
            <a:endCxn id="19" idx="6"/>
          </p:cNvCxnSpPr>
          <p:nvPr/>
        </p:nvCxnSpPr>
        <p:spPr>
          <a:xfrm rot="5400000">
            <a:off x="8219161" y="3056350"/>
            <a:ext cx="876822" cy="95197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699094" y="3798609"/>
            <a:ext cx="6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swap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which graph type is suitable </a:t>
            </a:r>
            <a:r>
              <a:rPr lang="en-US" dirty="0" smtClean="0"/>
              <a:t>for representing </a:t>
            </a:r>
            <a:r>
              <a:rPr lang="en-US" dirty="0" smtClean="0"/>
              <a:t>given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47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Social network (e.g. friend connections)</a:t>
            </a:r>
          </a:p>
          <a:p>
            <a:r>
              <a:rPr lang="en-US" sz="3200" dirty="0" smtClean="0"/>
              <a:t>Delivery company (e.g. build most cost optimal route of item delivering)</a:t>
            </a:r>
          </a:p>
          <a:p>
            <a:r>
              <a:rPr lang="en-US" sz="3200" dirty="0" smtClean="0"/>
              <a:t>Twitter subscriptions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0099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Edge list structure</a:t>
            </a:r>
          </a:p>
          <a:p>
            <a:r>
              <a:rPr lang="en-US" sz="3600" dirty="0" smtClean="0"/>
              <a:t>Adjacency list structure</a:t>
            </a:r>
          </a:p>
          <a:p>
            <a:r>
              <a:rPr lang="en-US" sz="3600" dirty="0" smtClean="0"/>
              <a:t>Adjacency matrix structure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13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9977" cy="4950560"/>
          </a:xfrm>
        </p:spPr>
        <p:txBody>
          <a:bodyPr>
            <a:normAutofit/>
          </a:bodyPr>
          <a:lstStyle/>
          <a:p>
            <a:r>
              <a:rPr lang="en-US" dirty="0" smtClean="0"/>
              <a:t>The edge list structure simply stores the vertices and the edges into unsorted sequences</a:t>
            </a:r>
          </a:p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Finding the edges incident on a given vertex is inefficient since it requires examining the entire edge sequence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05" y="2700280"/>
            <a:ext cx="5358732" cy="37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25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68992" cy="4351338"/>
          </a:xfrm>
        </p:spPr>
        <p:txBody>
          <a:bodyPr/>
          <a:lstStyle/>
          <a:p>
            <a:r>
              <a:rPr lang="en-US" dirty="0" smtClean="0"/>
              <a:t>Adjacency list of vertex </a:t>
            </a:r>
            <a:r>
              <a:rPr lang="en-US" i="1" dirty="0" smtClean="0"/>
              <a:t>v</a:t>
            </a:r>
            <a:r>
              <a:rPr lang="en-US" dirty="0" smtClean="0"/>
              <a:t> is a sequence of vertices, adjacent to it</a:t>
            </a:r>
          </a:p>
          <a:p>
            <a:r>
              <a:rPr lang="en-US" dirty="0" smtClean="0"/>
              <a:t>Graph is represented by set of such adjacency lists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115" y="1597794"/>
            <a:ext cx="2903685" cy="43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92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29463" cy="4351338"/>
          </a:xfrm>
        </p:spPr>
        <p:txBody>
          <a:bodyPr/>
          <a:lstStyle/>
          <a:p>
            <a:r>
              <a:rPr lang="en-US" dirty="0" smtClean="0"/>
              <a:t>matrix M with entries for all pairs of vertices</a:t>
            </a:r>
          </a:p>
          <a:p>
            <a:r>
              <a:rPr lang="en-US" dirty="0" smtClean="0"/>
              <a:t>M[</a:t>
            </a:r>
            <a:r>
              <a:rPr lang="en-US" dirty="0" err="1" smtClean="0"/>
              <a:t>i,j</a:t>
            </a:r>
            <a:r>
              <a:rPr lang="en-US" dirty="0" smtClean="0"/>
              <a:t>] = true means that there is an edge (</a:t>
            </a:r>
            <a:r>
              <a:rPr lang="en-US" dirty="0" err="1" smtClean="0"/>
              <a:t>i,j</a:t>
            </a:r>
            <a:r>
              <a:rPr lang="en-US" dirty="0" smtClean="0"/>
              <a:t>) in the graph</a:t>
            </a:r>
          </a:p>
          <a:p>
            <a:r>
              <a:rPr lang="en-US" dirty="0" smtClean="0"/>
              <a:t>M[</a:t>
            </a:r>
            <a:r>
              <a:rPr lang="en-US" dirty="0" err="1" smtClean="0"/>
              <a:t>i,j</a:t>
            </a:r>
            <a:r>
              <a:rPr lang="en-US" dirty="0" smtClean="0"/>
              <a:t>] = false means that there is no edge (</a:t>
            </a:r>
            <a:r>
              <a:rPr lang="en-US" dirty="0" err="1" smtClean="0"/>
              <a:t>i,j</a:t>
            </a:r>
            <a:r>
              <a:rPr lang="en-US" dirty="0" smtClean="0"/>
              <a:t>) in the 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669" y="2900465"/>
            <a:ext cx="5743876" cy="248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Implement adjacency list structure with methods: </a:t>
            </a:r>
            <a:endParaRPr lang="en-US" dirty="0" smtClean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Add </a:t>
            </a:r>
            <a:r>
              <a:rPr lang="en-US" dirty="0" smtClean="0"/>
              <a:t>vertex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Remove </a:t>
            </a:r>
            <a:r>
              <a:rPr lang="en-US" dirty="0" smtClean="0"/>
              <a:t>vertex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Add </a:t>
            </a:r>
            <a:r>
              <a:rPr lang="en-US" dirty="0" smtClean="0"/>
              <a:t>edge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Remove </a:t>
            </a:r>
            <a:r>
              <a:rPr lang="en-US" dirty="0" smtClean="0"/>
              <a:t>edge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Get adjacent </a:t>
            </a:r>
            <a:r>
              <a:rPr lang="en-US" dirty="0" smtClean="0"/>
              <a:t>vertices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code </a:t>
            </a:r>
            <a:r>
              <a:rPr lang="en-US" dirty="0"/>
              <a:t>that can fill your graph from the following file: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B C D E F G H </a:t>
            </a:r>
            <a:r>
              <a:rPr lang="en-US" dirty="0" err="1"/>
              <a:t>Kolya</a:t>
            </a:r>
            <a:r>
              <a:rPr lang="en-US" dirty="0"/>
              <a:t> </a:t>
            </a:r>
            <a:r>
              <a:rPr lang="en-US" dirty="0" err="1" smtClean="0"/>
              <a:t>Vasya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 B 5 D </a:t>
            </a:r>
            <a:r>
              <a:rPr lang="en-US" dirty="0" err="1"/>
              <a:t>Kolya</a:t>
            </a:r>
            <a:r>
              <a:rPr lang="en-US" dirty="0"/>
              <a:t> 1 G </a:t>
            </a:r>
            <a:r>
              <a:rPr lang="en-US" dirty="0" err="1"/>
              <a:t>Kolya</a:t>
            </a:r>
            <a:r>
              <a:rPr lang="en-US" dirty="0"/>
              <a:t> 5 </a:t>
            </a:r>
            <a:r>
              <a:rPr lang="en-US" dirty="0" err="1"/>
              <a:t>Kolya</a:t>
            </a:r>
            <a:r>
              <a:rPr lang="en-US" dirty="0"/>
              <a:t> </a:t>
            </a:r>
            <a:r>
              <a:rPr lang="en-US" dirty="0" err="1"/>
              <a:t>Vasya</a:t>
            </a:r>
            <a:r>
              <a:rPr lang="en-US" dirty="0"/>
              <a:t> 12 F B 7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/>
              <a:t>first line contains node names separated by spaces, and second line contains triplets of origin, destination and weight for </a:t>
            </a:r>
            <a:r>
              <a:rPr lang="en-US" dirty="0" err="1"/>
              <a:t>egdes</a:t>
            </a:r>
            <a:r>
              <a:rPr lang="en-US" dirty="0"/>
              <a:t>. 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Write the code that will serialize graph in the same way. 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0891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charset="0"/>
              </a:rPr>
              <a:t>A a = new A();</a:t>
            </a:r>
            <a:br>
              <a:rPr lang="en-US" dirty="0">
                <a:solidFill>
                  <a:srgbClr val="FF0000"/>
                </a:solidFill>
                <a:latin typeface="Consolas" charset="0"/>
              </a:rPr>
            </a:br>
            <a:r>
              <a:rPr lang="en-US" dirty="0">
                <a:solidFill>
                  <a:srgbClr val="FF0000"/>
                </a:solidFill>
                <a:latin typeface="Consolas" charset="0"/>
              </a:rPr>
              <a:t>String </a:t>
            </a:r>
            <a:r>
              <a:rPr lang="en-US" dirty="0" err="1">
                <a:solidFill>
                  <a:srgbClr val="FF0000"/>
                </a:solidFill>
                <a:latin typeface="Consolas" charset="0"/>
              </a:rPr>
              <a:t>astr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 = serialize(a); </a:t>
            </a:r>
            <a:endParaRPr lang="en-US" dirty="0" smtClean="0">
              <a:solidFill>
                <a:srgbClr val="FF0000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b = </a:t>
            </a:r>
            <a:r>
              <a:rPr lang="en-US" dirty="0" err="1">
                <a:solidFill>
                  <a:srgbClr val="FF0000"/>
                </a:solidFill>
                <a:latin typeface="Consolas" charset="0"/>
              </a:rPr>
              <a:t>deserialize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charset="0"/>
              </a:rPr>
              <a:t>astr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); </a:t>
            </a:r>
            <a:endParaRPr lang="en-US" dirty="0" smtClean="0">
              <a:solidFill>
                <a:srgbClr val="FF0000"/>
              </a:solidFill>
              <a:latin typeface="Consolas" charset="0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  <a:latin typeface="Consolas" charset="0"/>
              </a:rPr>
              <a:t>a.equals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(b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) // by value!!! </a:t>
            </a:r>
            <a:endParaRPr lang="en-US" dirty="0" smtClean="0">
              <a:solidFill>
                <a:srgbClr val="FF0000"/>
              </a:solidFill>
              <a:latin typeface="Consolas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nsolas" charset="0"/>
              </a:rPr>
              <a:t>!= b // by reference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770306" y="2367419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455073" y="3607495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0173221" y="3620021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03303" y="5241369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40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331896" y="5241369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endParaRPr lang="en-US" dirty="0"/>
          </a:p>
        </p:txBody>
      </p:sp>
      <p:cxnSp>
        <p:nvCxnSpPr>
          <p:cNvPr id="24" name="Straight Connector 23"/>
          <p:cNvCxnSpPr>
            <a:stCxn id="22" idx="3"/>
          </p:cNvCxnSpPr>
          <p:nvPr/>
        </p:nvCxnSpPr>
        <p:spPr>
          <a:xfrm flipH="1">
            <a:off x="7818328" y="2987533"/>
            <a:ext cx="1058373" cy="61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5" idx="0"/>
          </p:cNvCxnSpPr>
          <p:nvPr/>
        </p:nvCxnSpPr>
        <p:spPr>
          <a:xfrm flipH="1">
            <a:off x="6966558" y="4227609"/>
            <a:ext cx="594910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5"/>
            <a:endCxn id="24" idx="0"/>
          </p:cNvCxnSpPr>
          <p:nvPr/>
        </p:nvCxnSpPr>
        <p:spPr>
          <a:xfrm>
            <a:off x="9390420" y="2987533"/>
            <a:ext cx="1146056" cy="63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075187" y="4227609"/>
            <a:ext cx="619964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5022937" y="3720230"/>
            <a:ext cx="1580366" cy="782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630466" y="2367419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85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315233" y="3607495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55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033381" y="3620021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463463" y="5241369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40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192056" y="5241369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65</a:t>
            </a:r>
            <a:endParaRPr lang="en-US" dirty="0"/>
          </a:p>
        </p:txBody>
      </p:sp>
      <p:cxnSp>
        <p:nvCxnSpPr>
          <p:cNvPr id="37" name="Straight Connector 36"/>
          <p:cNvCxnSpPr>
            <a:stCxn id="35" idx="3"/>
          </p:cNvCxnSpPr>
          <p:nvPr/>
        </p:nvCxnSpPr>
        <p:spPr>
          <a:xfrm flipH="1">
            <a:off x="1678488" y="2987533"/>
            <a:ext cx="1058373" cy="61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8" idx="0"/>
          </p:cNvCxnSpPr>
          <p:nvPr/>
        </p:nvCxnSpPr>
        <p:spPr>
          <a:xfrm flipH="1">
            <a:off x="826718" y="4227609"/>
            <a:ext cx="594910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5"/>
            <a:endCxn id="37" idx="0"/>
          </p:cNvCxnSpPr>
          <p:nvPr/>
        </p:nvCxnSpPr>
        <p:spPr>
          <a:xfrm>
            <a:off x="3250580" y="2987533"/>
            <a:ext cx="1146056" cy="63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9" idx="0"/>
          </p:cNvCxnSpPr>
          <p:nvPr/>
        </p:nvCxnSpPr>
        <p:spPr>
          <a:xfrm>
            <a:off x="1935347" y="4227609"/>
            <a:ext cx="619964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32" idx="6"/>
            <a:endCxn id="35" idx="7"/>
          </p:cNvCxnSpPr>
          <p:nvPr/>
        </p:nvCxnSpPr>
        <p:spPr>
          <a:xfrm>
            <a:off x="2041742" y="3970750"/>
            <a:ext cx="770428" cy="137701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23496" y="4415345"/>
            <a:ext cx="68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3206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30466" y="2367419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mtClean="0"/>
              <a:t>85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315233" y="360749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033381" y="3620021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63463" y="5241369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92056" y="5241369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1678488" y="2987533"/>
            <a:ext cx="1058373" cy="61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26718" y="4227609"/>
            <a:ext cx="594910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50580" y="2987533"/>
            <a:ext cx="1146056" cy="63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35347" y="4227609"/>
            <a:ext cx="619964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70306" y="2367419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455073" y="3607495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0173221" y="3620021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03303" y="5241369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40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331896" y="5241369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818328" y="2987533"/>
            <a:ext cx="1058373" cy="61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966558" y="4227609"/>
            <a:ext cx="594910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390420" y="2987533"/>
            <a:ext cx="1146056" cy="63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75187" y="4227609"/>
            <a:ext cx="619964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5022937" y="3720230"/>
            <a:ext cx="1580366" cy="782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23330" y="5230931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93</a:t>
            </a:r>
            <a:endParaRPr lang="en-US" dirty="0"/>
          </a:p>
        </p:txBody>
      </p:sp>
      <p:cxnSp>
        <p:nvCxnSpPr>
          <p:cNvPr id="30" name="Straight Connector 29"/>
          <p:cNvCxnSpPr>
            <a:stCxn id="20" idx="3"/>
            <a:endCxn id="28" idx="0"/>
          </p:cNvCxnSpPr>
          <p:nvPr/>
        </p:nvCxnSpPr>
        <p:spPr>
          <a:xfrm flipH="1">
            <a:off x="9586585" y="4240135"/>
            <a:ext cx="693031" cy="990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0" idx="5"/>
            <a:endCxn id="28" idx="6"/>
          </p:cNvCxnSpPr>
          <p:nvPr/>
        </p:nvCxnSpPr>
        <p:spPr>
          <a:xfrm rot="5400000">
            <a:off x="9694562" y="4495412"/>
            <a:ext cx="1354051" cy="84349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487465" y="4979018"/>
            <a:ext cx="68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3044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770306" y="2367419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93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455073" y="3607495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10173221" y="3620021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6603303" y="5241369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40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8331896" y="5241369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65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7818328" y="2987533"/>
            <a:ext cx="1058373" cy="61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6966558" y="4227609"/>
            <a:ext cx="594910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390420" y="2987533"/>
            <a:ext cx="1146056" cy="63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075187" y="4227609"/>
            <a:ext cx="619964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5022937" y="3720230"/>
            <a:ext cx="1580366" cy="782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223330" y="5230931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cxnSp>
        <p:nvCxnSpPr>
          <p:cNvPr id="30" name="Straight Connector 29"/>
          <p:cNvCxnSpPr>
            <a:stCxn id="20" idx="3"/>
            <a:endCxn id="28" idx="0"/>
          </p:cNvCxnSpPr>
          <p:nvPr/>
        </p:nvCxnSpPr>
        <p:spPr>
          <a:xfrm flipH="1">
            <a:off x="9586585" y="4240135"/>
            <a:ext cx="693031" cy="990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43942" y="2367419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85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228709" y="3607495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55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946857" y="3620021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93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76939" y="5241369"/>
            <a:ext cx="726509" cy="726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40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105532" y="5241369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65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591964" y="2987533"/>
            <a:ext cx="1058373" cy="619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40194" y="4227609"/>
            <a:ext cx="594910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164056" y="2987533"/>
            <a:ext cx="1146056" cy="632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848823" y="4227609"/>
            <a:ext cx="619964" cy="10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96966" y="5230931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360221" y="4240135"/>
            <a:ext cx="693031" cy="990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09902" y="2464425"/>
            <a:ext cx="683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Swap</a:t>
            </a:r>
          </a:p>
        </p:txBody>
      </p:sp>
      <p:cxnSp>
        <p:nvCxnSpPr>
          <p:cNvPr id="13" name="Curved Connector 12"/>
          <p:cNvCxnSpPr>
            <a:stCxn id="32" idx="7"/>
          </p:cNvCxnSpPr>
          <p:nvPr/>
        </p:nvCxnSpPr>
        <p:spPr>
          <a:xfrm rot="16200000" flipV="1">
            <a:off x="3262703" y="2422147"/>
            <a:ext cx="1205623" cy="140291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32745" y="1453019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22961" y="2495106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37263" y="2519818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15436" y="3730782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79911" y="3755496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29738" y="3730782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420073" y="3730781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1691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29836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349470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19024" y="5510155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 flipH="1">
            <a:off x="2986216" y="1816274"/>
            <a:ext cx="2746529" cy="6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6" idx="0"/>
          </p:cNvCxnSpPr>
          <p:nvPr/>
        </p:nvCxnSpPr>
        <p:spPr>
          <a:xfrm>
            <a:off x="6459254" y="1816274"/>
            <a:ext cx="2841264" cy="70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1478691" y="2858361"/>
            <a:ext cx="1144270" cy="87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8" idx="0"/>
          </p:cNvCxnSpPr>
          <p:nvPr/>
        </p:nvCxnSpPr>
        <p:spPr>
          <a:xfrm>
            <a:off x="3349470" y="2858361"/>
            <a:ext cx="1193696" cy="89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1" idx="0"/>
          </p:cNvCxnSpPr>
          <p:nvPr/>
        </p:nvCxnSpPr>
        <p:spPr>
          <a:xfrm flipH="1">
            <a:off x="474946" y="4094037"/>
            <a:ext cx="640490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12" idx="0"/>
          </p:cNvCxnSpPr>
          <p:nvPr/>
        </p:nvCxnSpPr>
        <p:spPr>
          <a:xfrm>
            <a:off x="1841945" y="4094037"/>
            <a:ext cx="551146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3" idx="0"/>
          </p:cNvCxnSpPr>
          <p:nvPr/>
        </p:nvCxnSpPr>
        <p:spPr>
          <a:xfrm flipH="1">
            <a:off x="3712725" y="4118751"/>
            <a:ext cx="467186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4" idx="0"/>
          </p:cNvCxnSpPr>
          <p:nvPr/>
        </p:nvCxnSpPr>
        <p:spPr>
          <a:xfrm>
            <a:off x="4906420" y="4118751"/>
            <a:ext cx="575859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9" idx="0"/>
          </p:cNvCxnSpPr>
          <p:nvPr/>
        </p:nvCxnSpPr>
        <p:spPr>
          <a:xfrm flipH="1">
            <a:off x="7792993" y="2883073"/>
            <a:ext cx="1144270" cy="84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0" idx="0"/>
          </p:cNvCxnSpPr>
          <p:nvPr/>
        </p:nvCxnSpPr>
        <p:spPr>
          <a:xfrm>
            <a:off x="9663772" y="2883073"/>
            <a:ext cx="1119556" cy="84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/>
          <p:cNvSpPr/>
          <p:nvPr/>
        </p:nvSpPr>
        <p:spPr>
          <a:xfrm>
            <a:off x="4032421" y="4556147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41" name="Triangle 40"/>
          <p:cNvSpPr/>
          <p:nvPr/>
        </p:nvSpPr>
        <p:spPr>
          <a:xfrm>
            <a:off x="883590" y="4603203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sp>
        <p:nvSpPr>
          <p:cNvPr id="42" name="Triangle 41"/>
          <p:cNvSpPr/>
          <p:nvPr/>
        </p:nvSpPr>
        <p:spPr>
          <a:xfrm>
            <a:off x="8156247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  <p:sp>
        <p:nvSpPr>
          <p:cNvPr id="43" name="Triangle 42"/>
          <p:cNvSpPr/>
          <p:nvPr/>
        </p:nvSpPr>
        <p:spPr>
          <a:xfrm>
            <a:off x="1879015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4</a:t>
            </a:r>
            <a:endParaRPr lang="en-US" dirty="0"/>
          </a:p>
        </p:txBody>
      </p:sp>
      <p:sp>
        <p:nvSpPr>
          <p:cNvPr id="44" name="Triangle 43"/>
          <p:cNvSpPr/>
          <p:nvPr/>
        </p:nvSpPr>
        <p:spPr>
          <a:xfrm>
            <a:off x="3484605" y="2241940"/>
            <a:ext cx="5357924" cy="528171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</a:t>
            </a:r>
            <a:r>
              <a:rPr lang="en-US" dirty="0" err="1" smtClean="0"/>
              <a:t>Heapify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732745" y="1453019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22961" y="2495106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937263" y="2519818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15436" y="3730782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179911" y="3755496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429738" y="3730782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420073" y="3730781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1691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029836" y="5510155"/>
            <a:ext cx="726509" cy="72650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349470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119024" y="5510155"/>
            <a:ext cx="726509" cy="72650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  <a:endCxn id="5" idx="0"/>
          </p:cNvCxnSpPr>
          <p:nvPr/>
        </p:nvCxnSpPr>
        <p:spPr>
          <a:xfrm flipH="1">
            <a:off x="2986216" y="1816274"/>
            <a:ext cx="2746529" cy="678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6" idx="0"/>
          </p:cNvCxnSpPr>
          <p:nvPr/>
        </p:nvCxnSpPr>
        <p:spPr>
          <a:xfrm>
            <a:off x="6459254" y="1816274"/>
            <a:ext cx="2841264" cy="70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2"/>
            <a:endCxn id="7" idx="0"/>
          </p:cNvCxnSpPr>
          <p:nvPr/>
        </p:nvCxnSpPr>
        <p:spPr>
          <a:xfrm flipH="1">
            <a:off x="1478691" y="2858361"/>
            <a:ext cx="1144270" cy="87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6"/>
            <a:endCxn id="8" idx="0"/>
          </p:cNvCxnSpPr>
          <p:nvPr/>
        </p:nvCxnSpPr>
        <p:spPr>
          <a:xfrm>
            <a:off x="3349470" y="2858361"/>
            <a:ext cx="1193696" cy="89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1" idx="0"/>
          </p:cNvCxnSpPr>
          <p:nvPr/>
        </p:nvCxnSpPr>
        <p:spPr>
          <a:xfrm flipH="1">
            <a:off x="474946" y="4094037"/>
            <a:ext cx="640490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6"/>
            <a:endCxn id="12" idx="0"/>
          </p:cNvCxnSpPr>
          <p:nvPr/>
        </p:nvCxnSpPr>
        <p:spPr>
          <a:xfrm>
            <a:off x="1841945" y="4094037"/>
            <a:ext cx="551146" cy="141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13" idx="0"/>
          </p:cNvCxnSpPr>
          <p:nvPr/>
        </p:nvCxnSpPr>
        <p:spPr>
          <a:xfrm flipH="1">
            <a:off x="3712725" y="4118751"/>
            <a:ext cx="467186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6"/>
            <a:endCxn id="14" idx="0"/>
          </p:cNvCxnSpPr>
          <p:nvPr/>
        </p:nvCxnSpPr>
        <p:spPr>
          <a:xfrm>
            <a:off x="4906420" y="4118751"/>
            <a:ext cx="575859" cy="1391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2"/>
            <a:endCxn id="9" idx="0"/>
          </p:cNvCxnSpPr>
          <p:nvPr/>
        </p:nvCxnSpPr>
        <p:spPr>
          <a:xfrm flipH="1">
            <a:off x="7792993" y="2883073"/>
            <a:ext cx="1144270" cy="84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0" idx="0"/>
          </p:cNvCxnSpPr>
          <p:nvPr/>
        </p:nvCxnSpPr>
        <p:spPr>
          <a:xfrm>
            <a:off x="9663772" y="2883073"/>
            <a:ext cx="1119556" cy="84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riangle 38"/>
          <p:cNvSpPr/>
          <p:nvPr/>
        </p:nvSpPr>
        <p:spPr>
          <a:xfrm>
            <a:off x="4032421" y="4556147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sp>
        <p:nvSpPr>
          <p:cNvPr id="41" name="Triangle 40"/>
          <p:cNvSpPr/>
          <p:nvPr/>
        </p:nvSpPr>
        <p:spPr>
          <a:xfrm>
            <a:off x="883590" y="4603203"/>
            <a:ext cx="1125255" cy="1028150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endParaRPr lang="en-US" dirty="0"/>
          </a:p>
        </p:txBody>
      </p:sp>
      <p:sp>
        <p:nvSpPr>
          <p:cNvPr id="42" name="Triangle 41"/>
          <p:cNvSpPr/>
          <p:nvPr/>
        </p:nvSpPr>
        <p:spPr>
          <a:xfrm>
            <a:off x="8156247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 smtClean="0">
                <a:solidFill>
                  <a:srgbClr val="FF0000"/>
                </a:solidFill>
              </a:rPr>
              <a:t>3</a:t>
            </a:r>
            <a:endParaRPr lang="en-US" dirty="0"/>
          </a:p>
        </p:txBody>
      </p:sp>
      <p:sp>
        <p:nvSpPr>
          <p:cNvPr id="43" name="Triangle 42"/>
          <p:cNvSpPr/>
          <p:nvPr/>
        </p:nvSpPr>
        <p:spPr>
          <a:xfrm>
            <a:off x="1879015" y="3302245"/>
            <a:ext cx="2263825" cy="622912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4</a:t>
            </a:r>
            <a:endParaRPr lang="en-US" dirty="0"/>
          </a:p>
        </p:txBody>
      </p:sp>
      <p:sp>
        <p:nvSpPr>
          <p:cNvPr id="44" name="Triangle 43"/>
          <p:cNvSpPr/>
          <p:nvPr/>
        </p:nvSpPr>
        <p:spPr>
          <a:xfrm>
            <a:off x="3484605" y="2241940"/>
            <a:ext cx="5357924" cy="528171"/>
          </a:xfrm>
          <a:prstGeom prst="triangl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r>
              <a:rPr lang="en-US" sz="3600" dirty="0">
                <a:solidFill>
                  <a:srgbClr val="FF0000"/>
                </a:solidFill>
              </a:rPr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984</Words>
  <Application>Microsoft Macintosh PowerPoint</Application>
  <PresentationFormat>Widescreen</PresentationFormat>
  <Paragraphs>446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Calibri Light</vt:lpstr>
      <vt:lpstr>Consolas</vt:lpstr>
      <vt:lpstr>Arial</vt:lpstr>
      <vt:lpstr>Office Theme</vt:lpstr>
      <vt:lpstr>Heaps</vt:lpstr>
      <vt:lpstr>What is a heap</vt:lpstr>
      <vt:lpstr>What is a heap</vt:lpstr>
      <vt:lpstr>Removal</vt:lpstr>
      <vt:lpstr>Removal</vt:lpstr>
      <vt:lpstr>Insertion</vt:lpstr>
      <vt:lpstr>Insertion</vt:lpstr>
      <vt:lpstr>Max-Heapify algorithm</vt:lpstr>
      <vt:lpstr>Max-Heapify algorithm</vt:lpstr>
      <vt:lpstr>Max-Heapify algorithm</vt:lpstr>
      <vt:lpstr>Max-Heapify algorithm</vt:lpstr>
      <vt:lpstr>Max-Heapify algorithm</vt:lpstr>
      <vt:lpstr>Max-Heapify algorithm</vt:lpstr>
      <vt:lpstr>Max-Heapify algorithm</vt:lpstr>
      <vt:lpstr>Max-Heapify algorithm</vt:lpstr>
      <vt:lpstr>Max-Heapify algorithm</vt:lpstr>
      <vt:lpstr>Heap sort</vt:lpstr>
      <vt:lpstr>Heap sort example</vt:lpstr>
      <vt:lpstr>Heap sort example</vt:lpstr>
      <vt:lpstr>Heap sort example</vt:lpstr>
      <vt:lpstr>Heap sort example</vt:lpstr>
      <vt:lpstr>Heap sort example</vt:lpstr>
      <vt:lpstr>Heap sort example</vt:lpstr>
      <vt:lpstr>Heap sort example</vt:lpstr>
      <vt:lpstr>Heap sort example</vt:lpstr>
      <vt:lpstr>Heap sort example</vt:lpstr>
      <vt:lpstr>Heap sort example</vt:lpstr>
      <vt:lpstr>Heap sort example</vt:lpstr>
      <vt:lpstr>Heap sort example</vt:lpstr>
      <vt:lpstr>Graphs</vt:lpstr>
      <vt:lpstr>Terminology</vt:lpstr>
      <vt:lpstr>Terminology. Degree distribution</vt:lpstr>
      <vt:lpstr>Well known graph problems:</vt:lpstr>
      <vt:lpstr>Shortest path</vt:lpstr>
      <vt:lpstr>Travelling salesman problem(TSP)</vt:lpstr>
      <vt:lpstr>Minimum spanning tree</vt:lpstr>
      <vt:lpstr>Graph coloring</vt:lpstr>
      <vt:lpstr>Topological sort</vt:lpstr>
      <vt:lpstr>4 things to be good in graphs</vt:lpstr>
      <vt:lpstr>Guess which graph type is suitable for representing given problem</vt:lpstr>
      <vt:lpstr>Graphs representation</vt:lpstr>
      <vt:lpstr>Edge list</vt:lpstr>
      <vt:lpstr>Adjacency list</vt:lpstr>
      <vt:lpstr>Adjacency matrix</vt:lpstr>
      <vt:lpstr>Task for today</vt:lpstr>
      <vt:lpstr>Task for today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Microsoft Office User</dc:creator>
  <cp:lastModifiedBy>Microsoft Office User</cp:lastModifiedBy>
  <cp:revision>26</cp:revision>
  <dcterms:created xsi:type="dcterms:W3CDTF">2015-11-09T08:58:03Z</dcterms:created>
  <dcterms:modified xsi:type="dcterms:W3CDTF">2015-11-10T10:06:40Z</dcterms:modified>
</cp:coreProperties>
</file>