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70" r:id="rId3"/>
    <p:sldId id="271" r:id="rId4"/>
    <p:sldId id="275" r:id="rId5"/>
    <p:sldId id="274" r:id="rId6"/>
    <p:sldId id="289" r:id="rId7"/>
    <p:sldId id="276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303" r:id="rId17"/>
    <p:sldId id="278" r:id="rId18"/>
    <p:sldId id="279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87155"/>
  </p:normalViewPr>
  <p:slideViewPr>
    <p:cSldViewPr snapToGrid="0" snapToObjects="1">
      <p:cViewPr>
        <p:scale>
          <a:sx n="95" d="100"/>
          <a:sy n="95" d="100"/>
        </p:scale>
        <p:origin x="4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8675-A411-5544-91E1-7840E3C57B18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8A10C-A639-FB47-BD08-B04A44FE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3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6CF1E-69CC-4B43-B6E1-B8374248AD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1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8A10C-A639-FB47-BD08-B04A44FE6F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8A10C-A639-FB47-BD08-B04A44FE6F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8A10C-A639-FB47-BD08-B04A44FE6F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8A10C-A639-FB47-BD08-B04A44FE6F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8A10C-A639-FB47-BD08-B04A44FE6F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2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8A10C-A639-FB47-BD08-B04A44FE6F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8A10C-A639-FB47-BD08-B04A44FE6F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42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8A10C-A639-FB47-BD08-B04A44FE6F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77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8A10C-A639-FB47-BD08-B04A44FE6F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0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7943-90F7-2749-90AF-445E161FBB5E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 run – through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00200"/>
            <a:ext cx="777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 run – through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1409700"/>
            <a:ext cx="6908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 run – through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1384300"/>
            <a:ext cx="7086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 run – through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50" y="1390650"/>
            <a:ext cx="7073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 run – through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50" y="1428750"/>
            <a:ext cx="7099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 run – through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1778000"/>
            <a:ext cx="82677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sort. Other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07116"/>
            <a:ext cx="97427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 Find one lonely vertex (there can be few of them) at the end of the </a:t>
            </a:r>
            <a:r>
              <a:rPr lang="en-US" sz="2800" dirty="0" smtClean="0"/>
              <a:t>world.  </a:t>
            </a:r>
            <a:r>
              <a:rPr lang="en-US" sz="2800" dirty="0"/>
              <a:t>Attach this vertex to the left of the list. </a:t>
            </a:r>
            <a:endParaRPr lang="en-US" sz="2800" dirty="0" smtClean="0"/>
          </a:p>
          <a:p>
            <a:r>
              <a:rPr lang="en-US" sz="2800" dirty="0" smtClean="0"/>
              <a:t>2</a:t>
            </a:r>
            <a:r>
              <a:rPr lang="en-US" sz="2800" dirty="0"/>
              <a:t>)  Remove this vertex and all the adjacent edges from the graph. </a:t>
            </a:r>
          </a:p>
          <a:p>
            <a:r>
              <a:rPr lang="en-US" sz="2800" dirty="0"/>
              <a:t>3)  Repeat 1-2 until graph is empty OR we find a cycle (no lonely edges).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46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13" y="2579913"/>
            <a:ext cx="5783035" cy="27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path: </a:t>
            </a:r>
            <a:r>
              <a:rPr lang="en-US" dirty="0" err="1"/>
              <a:t>Dijkstra</a:t>
            </a:r>
            <a:r>
              <a:rPr lang="en-US" dirty="0"/>
              <a:t> algorithm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3100" y="2417181"/>
            <a:ext cx="83058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500" dirty="0">
                <a:latin typeface="Symbol" charset="2"/>
              </a:rPr>
              <a:t> </a:t>
            </a:r>
            <a:r>
              <a:rPr lang="en-US" sz="2500" dirty="0">
                <a:latin typeface="Calibri" charset="0"/>
              </a:rPr>
              <a:t>Find unvisited vertex Vi with minimal calculated path length </a:t>
            </a:r>
            <a:endParaRPr lang="en-US" sz="2500" dirty="0"/>
          </a:p>
          <a:p>
            <a:pPr>
              <a:buFont typeface="Arial" charset="0"/>
              <a:buChar char="•"/>
            </a:pPr>
            <a:r>
              <a:rPr lang="en-US" sz="2500" dirty="0" smtClean="0">
                <a:latin typeface="Symbol" charset="2"/>
              </a:rPr>
              <a:t> </a:t>
            </a:r>
            <a:r>
              <a:rPr lang="en-US" sz="2500" dirty="0">
                <a:latin typeface="Symbol" charset="2"/>
              </a:rPr>
              <a:t> </a:t>
            </a:r>
            <a:r>
              <a:rPr lang="en-US" sz="2500" dirty="0">
                <a:latin typeface="Calibri" charset="0"/>
              </a:rPr>
              <a:t>Consider all simple paths, where Vi is the pre-last </a:t>
            </a:r>
            <a:r>
              <a:rPr lang="en-US" sz="2500" dirty="0" smtClean="0">
                <a:latin typeface="Calibri" charset="0"/>
              </a:rPr>
              <a:t>vertex </a:t>
            </a:r>
          </a:p>
          <a:p>
            <a:pPr>
              <a:buFont typeface="Arial" charset="0"/>
              <a:buChar char="•"/>
            </a:pPr>
            <a:r>
              <a:rPr lang="en-US" sz="2500" dirty="0" smtClean="0">
                <a:latin typeface="Calibri" charset="0"/>
              </a:rPr>
              <a:t>  get </a:t>
            </a:r>
            <a:r>
              <a:rPr lang="en-US" sz="2500" dirty="0">
                <a:latin typeface="Calibri" charset="0"/>
              </a:rPr>
              <a:t>all adjacent nodes to </a:t>
            </a:r>
            <a:r>
              <a:rPr lang="en-US" sz="2500" dirty="0" err="1">
                <a:latin typeface="Calibri" charset="0"/>
              </a:rPr>
              <a:t>Vj</a:t>
            </a:r>
            <a:r>
              <a:rPr lang="en-US" sz="2500" dirty="0">
                <a:latin typeface="Calibri" charset="0"/>
              </a:rPr>
              <a:t> (let’s </a:t>
            </a:r>
            <a:r>
              <a:rPr lang="en-US" sz="2500" dirty="0" smtClean="0">
                <a:latin typeface="Calibri" charset="0"/>
              </a:rPr>
              <a:t>call </a:t>
            </a:r>
            <a:r>
              <a:rPr lang="en-US" sz="2500" dirty="0">
                <a:latin typeface="Calibri" charset="0"/>
              </a:rPr>
              <a:t>them </a:t>
            </a:r>
            <a:r>
              <a:rPr lang="en-US" sz="2500" dirty="0" err="1">
                <a:latin typeface="Calibri" charset="0"/>
              </a:rPr>
              <a:t>Vj</a:t>
            </a:r>
            <a:r>
              <a:rPr lang="en-US" sz="2500" dirty="0">
                <a:latin typeface="Calibri" charset="0"/>
              </a:rPr>
              <a:t>) and calculate new path length for each as PL(</a:t>
            </a:r>
            <a:r>
              <a:rPr lang="en-US" sz="2500" dirty="0" err="1">
                <a:latin typeface="Calibri" charset="0"/>
              </a:rPr>
              <a:t>Vj</a:t>
            </a:r>
            <a:r>
              <a:rPr lang="en-US" sz="2500" dirty="0">
                <a:latin typeface="Calibri" charset="0"/>
              </a:rPr>
              <a:t>) = PL(Vi) + |(Vi, </a:t>
            </a:r>
            <a:r>
              <a:rPr lang="en-US" sz="2500" dirty="0" err="1">
                <a:latin typeface="Calibri" charset="0"/>
              </a:rPr>
              <a:t>Vj</a:t>
            </a:r>
            <a:r>
              <a:rPr lang="en-US" sz="2500" dirty="0">
                <a:latin typeface="Calibri" charset="0"/>
              </a:rPr>
              <a:t>)|. If this values is smaller that already assigned to a node – replace with smaller. If you want to restore the path – replace also “origin value” for Vi. </a:t>
            </a:r>
            <a:endParaRPr lang="en-US" sz="2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36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84300" y="32131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35300" y="17907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984500" y="4762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6578600" y="17907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6578600" y="4762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8483600" y="322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1" name="Straight Connector 10"/>
          <p:cNvCxnSpPr>
            <a:stCxn id="4" idx="7"/>
            <a:endCxn id="5" idx="3"/>
          </p:cNvCxnSpPr>
          <p:nvPr/>
        </p:nvCxnSpPr>
        <p:spPr>
          <a:xfrm flipV="1">
            <a:off x="2164789" y="2571189"/>
            <a:ext cx="1004422" cy="775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3949700" y="2247900"/>
            <a:ext cx="2628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6" idx="1"/>
          </p:cNvCxnSpPr>
          <p:nvPr/>
        </p:nvCxnSpPr>
        <p:spPr>
          <a:xfrm>
            <a:off x="2164789" y="3993589"/>
            <a:ext cx="953622" cy="90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6"/>
            <a:endCxn id="8" idx="2"/>
          </p:cNvCxnSpPr>
          <p:nvPr/>
        </p:nvCxnSpPr>
        <p:spPr>
          <a:xfrm>
            <a:off x="3898900" y="5219700"/>
            <a:ext cx="267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  <a:endCxn id="9" idx="1"/>
          </p:cNvCxnSpPr>
          <p:nvPr/>
        </p:nvCxnSpPr>
        <p:spPr>
          <a:xfrm>
            <a:off x="7359089" y="2571189"/>
            <a:ext cx="1258422" cy="788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7"/>
            <a:endCxn id="9" idx="3"/>
          </p:cNvCxnSpPr>
          <p:nvPr/>
        </p:nvCxnSpPr>
        <p:spPr>
          <a:xfrm flipV="1">
            <a:off x="7359089" y="4006289"/>
            <a:ext cx="1258422" cy="89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4"/>
            <a:endCxn id="6" idx="0"/>
          </p:cNvCxnSpPr>
          <p:nvPr/>
        </p:nvCxnSpPr>
        <p:spPr>
          <a:xfrm flipH="1">
            <a:off x="3441700" y="2705100"/>
            <a:ext cx="508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7"/>
            <a:endCxn id="7" idx="3"/>
          </p:cNvCxnSpPr>
          <p:nvPr/>
        </p:nvCxnSpPr>
        <p:spPr>
          <a:xfrm flipV="1">
            <a:off x="3764989" y="2571189"/>
            <a:ext cx="2947522" cy="2325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4"/>
            <a:endCxn id="8" idx="0"/>
          </p:cNvCxnSpPr>
          <p:nvPr/>
        </p:nvCxnSpPr>
        <p:spPr>
          <a:xfrm>
            <a:off x="7035800" y="27051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09800" y="2590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4</a:t>
            </a:r>
            <a:endParaRPr lang="en-US" sz="3200"/>
          </a:p>
        </p:txBody>
      </p:sp>
      <p:sp>
        <p:nvSpPr>
          <p:cNvPr id="30" name="TextBox 29"/>
          <p:cNvSpPr txBox="1"/>
          <p:nvPr/>
        </p:nvSpPr>
        <p:spPr>
          <a:xfrm>
            <a:off x="2288977" y="4311636"/>
            <a:ext cx="28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45478" y="3359711"/>
            <a:ext cx="28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1</a:t>
            </a:r>
            <a:endParaRPr lang="en-US" sz="3200"/>
          </a:p>
        </p:txBody>
      </p:sp>
      <p:sp>
        <p:nvSpPr>
          <p:cNvPr id="32" name="TextBox 31"/>
          <p:cNvSpPr txBox="1"/>
          <p:nvPr/>
        </p:nvSpPr>
        <p:spPr>
          <a:xfrm>
            <a:off x="4984833" y="1844559"/>
            <a:ext cx="28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53083" y="3125499"/>
            <a:ext cx="28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4813300" y="4745878"/>
            <a:ext cx="64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10</a:t>
            </a:r>
            <a:endParaRPr lang="en-US" sz="3200"/>
          </a:p>
        </p:txBody>
      </p:sp>
      <p:sp>
        <p:nvSpPr>
          <p:cNvPr id="35" name="TextBox 34"/>
          <p:cNvSpPr txBox="1"/>
          <p:nvPr/>
        </p:nvSpPr>
        <p:spPr>
          <a:xfrm>
            <a:off x="6664605" y="3485589"/>
            <a:ext cx="64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69811" y="2477534"/>
            <a:ext cx="64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6</a:t>
            </a:r>
            <a:endParaRPr lang="en-US" sz="3200"/>
          </a:p>
        </p:txBody>
      </p:sp>
      <p:sp>
        <p:nvSpPr>
          <p:cNvPr id="37" name="TextBox 36"/>
          <p:cNvSpPr txBox="1"/>
          <p:nvPr/>
        </p:nvSpPr>
        <p:spPr>
          <a:xfrm>
            <a:off x="7907993" y="4379976"/>
            <a:ext cx="64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007601" cy="4351338"/>
          </a:xfrm>
        </p:spPr>
        <p:txBody>
          <a:bodyPr>
            <a:normAutofit/>
          </a:bodyPr>
          <a:lstStyle/>
          <a:p>
            <a:r>
              <a:rPr lang="en-US" sz="3600" dirty="0"/>
              <a:t>L</a:t>
            </a:r>
            <a:r>
              <a:rPr lang="en-US" sz="3600" dirty="0" smtClean="0"/>
              <a:t>inear </a:t>
            </a:r>
            <a:r>
              <a:rPr lang="en-US" sz="3600" dirty="0"/>
              <a:t>ordering of vertices such that for every directed edge </a:t>
            </a:r>
            <a:r>
              <a:rPr lang="en-US" sz="3600" dirty="0" err="1"/>
              <a:t>uv</a:t>
            </a:r>
            <a:r>
              <a:rPr lang="en-US" sz="3600" dirty="0"/>
              <a:t>, vertex u comes before v in the </a:t>
            </a:r>
            <a:r>
              <a:rPr lang="en-US" sz="3600" dirty="0" smtClean="0"/>
              <a:t>ordering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13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All-Pair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Simple solution: call </a:t>
            </a:r>
            <a:r>
              <a:rPr lang="en-US" sz="3600" dirty="0" err="1" smtClean="0"/>
              <a:t>Dijkstra’s</a:t>
            </a:r>
            <a:r>
              <a:rPr lang="en-US" sz="3600" dirty="0" smtClean="0"/>
              <a:t> algorithm from each of the n possible starting vertices (hence n x n distance matrix)</a:t>
            </a:r>
          </a:p>
          <a:p>
            <a:r>
              <a:rPr lang="en-US" sz="3600" dirty="0" smtClean="0"/>
              <a:t>Floyd-</a:t>
            </a:r>
            <a:r>
              <a:rPr lang="en-US" sz="3600" dirty="0" err="1" smtClean="0"/>
              <a:t>Warshall</a:t>
            </a:r>
            <a:r>
              <a:rPr lang="en-US" sz="3600" dirty="0" smtClean="0"/>
              <a:t> algorithm</a:t>
            </a:r>
          </a:p>
          <a:p>
            <a:pPr lvl="1"/>
            <a:r>
              <a:rPr lang="en-US" sz="3200" dirty="0" smtClean="0"/>
              <a:t>Construct n x n shortest-path distance matrix directly from original n x n weight matrix</a:t>
            </a:r>
          </a:p>
          <a:p>
            <a:pPr lvl="1"/>
            <a:r>
              <a:rPr lang="en-US" sz="3200" dirty="0" smtClean="0"/>
              <a:t>Use adjacency matrix instead of adjacency list data structure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All-Pair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9622"/>
          </a:xfrm>
        </p:spPr>
        <p:txBody>
          <a:bodyPr/>
          <a:lstStyle/>
          <a:p>
            <a:r>
              <a:rPr lang="en-US" dirty="0" smtClean="0"/>
              <a:t>Runs in O(n</a:t>
            </a:r>
            <a:r>
              <a:rPr lang="en-US" baseline="30000" dirty="0" smtClean="0"/>
              <a:t>3</a:t>
            </a:r>
            <a:r>
              <a:rPr lang="en-US" dirty="0" smtClean="0"/>
              <a:t>) time</a:t>
            </a:r>
          </a:p>
          <a:p>
            <a:r>
              <a:rPr lang="en-US" dirty="0" smtClean="0"/>
              <a:t>Increases number of hops allowed by one with each iteration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814047" y="3523128"/>
            <a:ext cx="699247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49471" y="4733364"/>
            <a:ext cx="699247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6965577" y="5930153"/>
            <a:ext cx="699247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7987553" y="3872752"/>
            <a:ext cx="699247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9" name="Straight Arrow Connector 8"/>
          <p:cNvCxnSpPr>
            <a:stCxn id="4" idx="5"/>
            <a:endCxn id="5" idx="1"/>
          </p:cNvCxnSpPr>
          <p:nvPr/>
        </p:nvCxnSpPr>
        <p:spPr>
          <a:xfrm>
            <a:off x="5410892" y="4119973"/>
            <a:ext cx="540981" cy="71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446316" y="5330209"/>
            <a:ext cx="621663" cy="70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7" idx="1"/>
          </p:cNvCxnSpPr>
          <p:nvPr/>
        </p:nvCxnSpPr>
        <p:spPr>
          <a:xfrm>
            <a:off x="5513294" y="3872752"/>
            <a:ext cx="2576661" cy="10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7"/>
            <a:endCxn id="7" idx="3"/>
          </p:cNvCxnSpPr>
          <p:nvPr/>
        </p:nvCxnSpPr>
        <p:spPr>
          <a:xfrm flipV="1">
            <a:off x="6446316" y="4469597"/>
            <a:ext cx="1643639" cy="36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7"/>
            <a:endCxn id="7" idx="4"/>
          </p:cNvCxnSpPr>
          <p:nvPr/>
        </p:nvCxnSpPr>
        <p:spPr>
          <a:xfrm flipV="1">
            <a:off x="7562422" y="4571999"/>
            <a:ext cx="774755" cy="146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9415"/>
              </p:ext>
            </p:extLst>
          </p:nvPr>
        </p:nvGraphicFramePr>
        <p:xfrm>
          <a:off x="418353" y="4427164"/>
          <a:ext cx="39788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278"/>
                <a:gridCol w="1326278"/>
                <a:gridCol w="1326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43543" y="35208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30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676797" y="41419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0571" y="52561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78585" y="51710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1107" y="421147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All-Pair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9622"/>
          </a:xfrm>
        </p:spPr>
        <p:txBody>
          <a:bodyPr/>
          <a:lstStyle/>
          <a:p>
            <a:r>
              <a:rPr lang="en-US" dirty="0" smtClean="0"/>
              <a:t>Runs in O(n</a:t>
            </a:r>
            <a:r>
              <a:rPr lang="en-US" baseline="30000" dirty="0" smtClean="0"/>
              <a:t>3</a:t>
            </a:r>
            <a:r>
              <a:rPr lang="en-US" dirty="0" smtClean="0"/>
              <a:t>) time</a:t>
            </a:r>
          </a:p>
          <a:p>
            <a:r>
              <a:rPr lang="en-US" dirty="0" smtClean="0"/>
              <a:t>Increases number of hops allowed by one with each iteration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814047" y="3523128"/>
            <a:ext cx="699247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49471" y="4733364"/>
            <a:ext cx="699247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6965577" y="5930153"/>
            <a:ext cx="699247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7987553" y="3872752"/>
            <a:ext cx="699247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9" name="Straight Arrow Connector 8"/>
          <p:cNvCxnSpPr>
            <a:stCxn id="4" idx="5"/>
            <a:endCxn id="5" idx="1"/>
          </p:cNvCxnSpPr>
          <p:nvPr/>
        </p:nvCxnSpPr>
        <p:spPr>
          <a:xfrm>
            <a:off x="5410892" y="4119973"/>
            <a:ext cx="540981" cy="71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446316" y="5330209"/>
            <a:ext cx="621663" cy="70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7" idx="1"/>
          </p:cNvCxnSpPr>
          <p:nvPr/>
        </p:nvCxnSpPr>
        <p:spPr>
          <a:xfrm>
            <a:off x="5513294" y="3872752"/>
            <a:ext cx="2576661" cy="1024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7"/>
            <a:endCxn id="7" idx="3"/>
          </p:cNvCxnSpPr>
          <p:nvPr/>
        </p:nvCxnSpPr>
        <p:spPr>
          <a:xfrm flipV="1">
            <a:off x="6446316" y="4469597"/>
            <a:ext cx="1643639" cy="36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7"/>
            <a:endCxn id="7" idx="4"/>
          </p:cNvCxnSpPr>
          <p:nvPr/>
        </p:nvCxnSpPr>
        <p:spPr>
          <a:xfrm flipV="1">
            <a:off x="7562422" y="4571999"/>
            <a:ext cx="774755" cy="146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59999"/>
              </p:ext>
            </p:extLst>
          </p:nvPr>
        </p:nvGraphicFramePr>
        <p:xfrm>
          <a:off x="418353" y="4427164"/>
          <a:ext cx="39788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278"/>
                <a:gridCol w="1326278"/>
                <a:gridCol w="1326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A-D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43543" y="35208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30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676797" y="41419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0571" y="52561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78585" y="51710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1107" y="421147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055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All-Pair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9622"/>
          </a:xfrm>
        </p:spPr>
        <p:txBody>
          <a:bodyPr/>
          <a:lstStyle/>
          <a:p>
            <a:r>
              <a:rPr lang="en-US" dirty="0" smtClean="0"/>
              <a:t>Runs in O(n</a:t>
            </a:r>
            <a:r>
              <a:rPr lang="en-US" baseline="30000" dirty="0" smtClean="0"/>
              <a:t>3</a:t>
            </a:r>
            <a:r>
              <a:rPr lang="en-US" dirty="0" smtClean="0"/>
              <a:t>) time</a:t>
            </a:r>
          </a:p>
          <a:p>
            <a:r>
              <a:rPr lang="en-US" dirty="0" smtClean="0"/>
              <a:t>Increases number of hops allowed by one with each iteration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06582"/>
              </p:ext>
            </p:extLst>
          </p:nvPr>
        </p:nvGraphicFramePr>
        <p:xfrm>
          <a:off x="418353" y="4427164"/>
          <a:ext cx="39788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278"/>
                <a:gridCol w="1326278"/>
                <a:gridCol w="1326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A-D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A-B-D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4814047" y="3523128"/>
            <a:ext cx="699247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49471" y="4733364"/>
            <a:ext cx="699247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6965577" y="5930153"/>
            <a:ext cx="699247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7987553" y="3872752"/>
            <a:ext cx="699247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29" name="Straight Arrow Connector 28"/>
          <p:cNvCxnSpPr>
            <a:stCxn id="27" idx="5"/>
            <a:endCxn id="28" idx="1"/>
          </p:cNvCxnSpPr>
          <p:nvPr/>
        </p:nvCxnSpPr>
        <p:spPr>
          <a:xfrm>
            <a:off x="5410892" y="4119973"/>
            <a:ext cx="540981" cy="715793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5"/>
            <a:endCxn id="29" idx="1"/>
          </p:cNvCxnSpPr>
          <p:nvPr/>
        </p:nvCxnSpPr>
        <p:spPr>
          <a:xfrm>
            <a:off x="6446316" y="5330209"/>
            <a:ext cx="621663" cy="70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6"/>
            <a:endCxn id="30" idx="1"/>
          </p:cNvCxnSpPr>
          <p:nvPr/>
        </p:nvCxnSpPr>
        <p:spPr>
          <a:xfrm>
            <a:off x="5513294" y="3872752"/>
            <a:ext cx="2576661" cy="10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7"/>
            <a:endCxn id="30" idx="3"/>
          </p:cNvCxnSpPr>
          <p:nvPr/>
        </p:nvCxnSpPr>
        <p:spPr>
          <a:xfrm flipV="1">
            <a:off x="6446316" y="4469597"/>
            <a:ext cx="1643639" cy="366169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7"/>
            <a:endCxn id="30" idx="4"/>
          </p:cNvCxnSpPr>
          <p:nvPr/>
        </p:nvCxnSpPr>
        <p:spPr>
          <a:xfrm flipV="1">
            <a:off x="7562422" y="4571999"/>
            <a:ext cx="774755" cy="146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43543" y="35208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676797" y="41419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00571" y="52561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78585" y="51710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51107" y="421147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6564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All-Pair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9622"/>
          </a:xfrm>
        </p:spPr>
        <p:txBody>
          <a:bodyPr/>
          <a:lstStyle/>
          <a:p>
            <a:r>
              <a:rPr lang="en-US" dirty="0" smtClean="0"/>
              <a:t>Runs in O(n</a:t>
            </a:r>
            <a:r>
              <a:rPr lang="en-US" baseline="30000" dirty="0" smtClean="0"/>
              <a:t>3</a:t>
            </a:r>
            <a:r>
              <a:rPr lang="en-US" dirty="0" smtClean="0"/>
              <a:t>) time</a:t>
            </a:r>
          </a:p>
          <a:p>
            <a:r>
              <a:rPr lang="en-US" dirty="0" smtClean="0"/>
              <a:t>Increases number of hops allowed by one with each iteration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98382"/>
              </p:ext>
            </p:extLst>
          </p:nvPr>
        </p:nvGraphicFramePr>
        <p:xfrm>
          <a:off x="418353" y="4427164"/>
          <a:ext cx="39788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278"/>
                <a:gridCol w="1326278"/>
                <a:gridCol w="1326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A-D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A-B-D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A-B-C-D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4814047" y="3523128"/>
            <a:ext cx="699247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49471" y="4733364"/>
            <a:ext cx="699247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6965577" y="5930153"/>
            <a:ext cx="699247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3" name="Oval 22"/>
          <p:cNvSpPr/>
          <p:nvPr/>
        </p:nvSpPr>
        <p:spPr>
          <a:xfrm>
            <a:off x="7987553" y="3872752"/>
            <a:ext cx="699247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24" name="Straight Arrow Connector 23"/>
          <p:cNvCxnSpPr>
            <a:stCxn id="22" idx="5"/>
            <a:endCxn id="23" idx="1"/>
          </p:cNvCxnSpPr>
          <p:nvPr/>
        </p:nvCxnSpPr>
        <p:spPr>
          <a:xfrm>
            <a:off x="5410892" y="4119973"/>
            <a:ext cx="540981" cy="715793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5"/>
            <a:endCxn id="24" idx="1"/>
          </p:cNvCxnSpPr>
          <p:nvPr/>
        </p:nvCxnSpPr>
        <p:spPr>
          <a:xfrm>
            <a:off x="6446316" y="5330209"/>
            <a:ext cx="621663" cy="70234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6"/>
            <a:endCxn id="39" idx="1"/>
          </p:cNvCxnSpPr>
          <p:nvPr/>
        </p:nvCxnSpPr>
        <p:spPr>
          <a:xfrm>
            <a:off x="5513294" y="3872752"/>
            <a:ext cx="2576661" cy="10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7"/>
            <a:endCxn id="39" idx="3"/>
          </p:cNvCxnSpPr>
          <p:nvPr/>
        </p:nvCxnSpPr>
        <p:spPr>
          <a:xfrm flipV="1">
            <a:off x="6446316" y="4469597"/>
            <a:ext cx="1643639" cy="36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7"/>
            <a:endCxn id="39" idx="4"/>
          </p:cNvCxnSpPr>
          <p:nvPr/>
        </p:nvCxnSpPr>
        <p:spPr>
          <a:xfrm flipV="1">
            <a:off x="7562422" y="4571999"/>
            <a:ext cx="774755" cy="146055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43543" y="35208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30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5676797" y="41419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00571" y="52561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8585" y="51710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51107" y="421147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0089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702450"/>
                  </p:ext>
                </p:extLst>
              </p:nvPr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702450"/>
                  </p:ext>
                </p:extLst>
              </p:nvPr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105405" r="-203738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305405" r="-2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9" name="TextBox 28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2291" y="348752"/>
            <a:ext cx="507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First iteration: </a:t>
            </a:r>
            <a:r>
              <a:rPr lang="en-US" sz="3600" dirty="0" err="1" smtClean="0"/>
              <a:t>pitstop</a:t>
            </a:r>
            <a:r>
              <a:rPr lang="en-US" sz="3600" dirty="0" smtClean="0"/>
              <a:t> at A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4715591" y="1879922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36062" y="619256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4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4402557"/>
                  </p:ext>
                </p:extLst>
              </p:nvPr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4402557"/>
                  </p:ext>
                </p:extLst>
              </p:nvPr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105405" r="-203738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305405" r="-2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679664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679664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722463" y="5204011"/>
            <a:ext cx="3197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AA + AA &lt; AA? NO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91" y="348752"/>
            <a:ext cx="507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First iteration: </a:t>
            </a:r>
            <a:r>
              <a:rPr lang="en-US" sz="3600" dirty="0" err="1" smtClean="0"/>
              <a:t>pitstop</a:t>
            </a:r>
            <a:r>
              <a:rPr lang="en-US" sz="3600" dirty="0" smtClean="0"/>
              <a:t> at A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715591" y="1879922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062" y="619256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14865" y="444831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5336" y="3187644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6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105405" r="-203738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305405" r="-2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7867422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7867422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722463" y="5204011"/>
            <a:ext cx="31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AB + BA &lt; AB? NO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91" y="348752"/>
            <a:ext cx="507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First iteration: </a:t>
            </a:r>
            <a:r>
              <a:rPr lang="en-US" sz="3600" dirty="0" err="1" smtClean="0"/>
              <a:t>pitstop</a:t>
            </a:r>
            <a:r>
              <a:rPr lang="en-US" sz="3600" dirty="0" smtClean="0"/>
              <a:t> at A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715591" y="1879922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062" y="619256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14865" y="444831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5336" y="3187644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54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105405" r="-203738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305405" r="-2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3903566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3903566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722463" y="5204011"/>
            <a:ext cx="3152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 + CA &lt; AC? NO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91" y="348752"/>
            <a:ext cx="507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First iteration: </a:t>
            </a:r>
            <a:r>
              <a:rPr lang="en-US" sz="3600" dirty="0" err="1" smtClean="0"/>
              <a:t>pitstop</a:t>
            </a:r>
            <a:r>
              <a:rPr lang="en-US" sz="3600" dirty="0" smtClean="0"/>
              <a:t> at A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715591" y="1879922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062" y="619256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14865" y="444831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5336" y="3187644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0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105405" r="-203738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305405" r="-2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065186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065186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722463" y="5204011"/>
            <a:ext cx="3253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 + DA &lt; AD? NO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91" y="348752"/>
            <a:ext cx="507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First iteration: </a:t>
            </a:r>
            <a:r>
              <a:rPr lang="en-US" sz="3600" dirty="0" err="1" smtClean="0"/>
              <a:t>pitstop</a:t>
            </a:r>
            <a:r>
              <a:rPr lang="en-US" sz="3600" dirty="0" smtClean="0"/>
              <a:t> at A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715591" y="1879922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062" y="619256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14865" y="444831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5336" y="3187644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sort. Example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93381" y="1690688"/>
            <a:ext cx="6760419" cy="24337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38200" y="3713777"/>
            <a:ext cx="423224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Arial,Bold" charset="0"/>
                <a:ea typeface="Arial,Bold" charset="0"/>
                <a:cs typeface="Arial,Bold" charset="0"/>
              </a:rPr>
              <a:t>Valid Topological Orderings: </a:t>
            </a:r>
            <a:endParaRPr lang="en-US" sz="2500" dirty="0">
              <a:effectLst/>
              <a:latin typeface="Arial,Bold" charset="0"/>
              <a:ea typeface="Arial,Bold" charset="0"/>
              <a:cs typeface="Arial,Bold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91672" y="4419992"/>
            <a:ext cx="214513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500" dirty="0">
                <a:latin typeface="Arial" charset="0"/>
                <a:ea typeface="Arial" charset="0"/>
                <a:cs typeface="Arial" charset="0"/>
              </a:rPr>
              <a:t>15,22,16,141 </a:t>
            </a:r>
            <a:endParaRPr lang="cs-CZ" sz="25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91672" y="4897046"/>
            <a:ext cx="214513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500" dirty="0" smtClean="0">
                <a:latin typeface="Arial" charset="0"/>
                <a:ea typeface="Arial" charset="0"/>
                <a:cs typeface="Arial" charset="0"/>
              </a:rPr>
              <a:t>15,16,22,141 </a:t>
            </a:r>
            <a:endParaRPr lang="cs-CZ" sz="25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91671" y="5405793"/>
            <a:ext cx="214513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500" dirty="0" smtClean="0">
                <a:latin typeface="Arial" charset="0"/>
                <a:ea typeface="Arial" charset="0"/>
                <a:cs typeface="Arial" charset="0"/>
              </a:rPr>
              <a:t>22,15,16,141 </a:t>
            </a:r>
            <a:endParaRPr lang="cs-CZ" sz="25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105405" r="-203738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305405" r="-2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5036421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5036421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722463" y="5204011"/>
            <a:ext cx="3161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r>
              <a:rPr lang="en-US" sz="3200" dirty="0"/>
              <a:t>A</a:t>
            </a:r>
            <a:r>
              <a:rPr lang="en-US" sz="3200" dirty="0" smtClean="0"/>
              <a:t> + AA &lt; BA? NO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91" y="348752"/>
            <a:ext cx="507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First iteration: </a:t>
            </a:r>
            <a:r>
              <a:rPr lang="en-US" sz="3600" dirty="0" err="1" smtClean="0"/>
              <a:t>pitstop</a:t>
            </a:r>
            <a:r>
              <a:rPr lang="en-US" sz="3600" dirty="0" smtClean="0"/>
              <a:t> at A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715591" y="1879922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062" y="619256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14865" y="444831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5336" y="3187644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82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105405" r="-203738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305405" r="-2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470216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470216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722463" y="5204011"/>
            <a:ext cx="3146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r>
              <a:rPr lang="en-US" sz="3200" dirty="0"/>
              <a:t>A</a:t>
            </a:r>
            <a:r>
              <a:rPr lang="en-US" sz="3200" dirty="0" smtClean="0"/>
              <a:t> + AB &lt; BA? NO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91" y="348752"/>
            <a:ext cx="507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First iteration: </a:t>
            </a:r>
            <a:r>
              <a:rPr lang="en-US" sz="3600" dirty="0" err="1" smtClean="0"/>
              <a:t>pitstop</a:t>
            </a:r>
            <a:r>
              <a:rPr lang="en-US" sz="3600" dirty="0" smtClean="0"/>
              <a:t> at A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715591" y="1879922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062" y="619256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14865" y="444831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5336" y="3187644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105405" r="-203738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305405" r="-2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944976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944976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722463" y="5204011"/>
            <a:ext cx="3189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r>
              <a:rPr lang="en-US" sz="3200" dirty="0"/>
              <a:t>A</a:t>
            </a:r>
            <a:r>
              <a:rPr lang="en-US" sz="3200" dirty="0" smtClean="0"/>
              <a:t> + AC &lt; BC? YES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91" y="348752"/>
            <a:ext cx="507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First iteration: </a:t>
            </a:r>
            <a:r>
              <a:rPr lang="en-US" sz="3600" dirty="0" err="1" smtClean="0"/>
              <a:t>pitstop</a:t>
            </a:r>
            <a:r>
              <a:rPr lang="en-US" sz="3600" dirty="0" smtClean="0"/>
              <a:t> at A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715591" y="1879922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062" y="619256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14865" y="444831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5336" y="3187644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105405" r="-203738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305405" r="-2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584523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584523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722463" y="5204011"/>
            <a:ext cx="3210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r>
              <a:rPr lang="en-US" sz="3200" dirty="0"/>
              <a:t>A</a:t>
            </a:r>
            <a:r>
              <a:rPr lang="en-US" sz="3200" dirty="0" smtClean="0"/>
              <a:t> + AD &lt; BD? NO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91" y="348752"/>
            <a:ext cx="507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First iteration: </a:t>
            </a:r>
            <a:r>
              <a:rPr lang="en-US" sz="3600" dirty="0" err="1" smtClean="0"/>
              <a:t>pitstop</a:t>
            </a:r>
            <a:r>
              <a:rPr lang="en-US" sz="3600" dirty="0" smtClean="0"/>
              <a:t> at A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715591" y="1879922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062" y="619256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14865" y="444831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5336" y="3187644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20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105405" r="-203738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305405" r="-2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68484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68484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722463" y="5204011"/>
            <a:ext cx="3259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r>
              <a:rPr lang="en-US" sz="3200" dirty="0"/>
              <a:t>A</a:t>
            </a:r>
            <a:r>
              <a:rPr lang="en-US" sz="3200" dirty="0" smtClean="0"/>
              <a:t> + AD &lt; BD? YES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91" y="348752"/>
            <a:ext cx="507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First iteration: </a:t>
            </a:r>
            <a:r>
              <a:rPr lang="en-US" sz="3600" dirty="0" err="1" smtClean="0"/>
              <a:t>pitstop</a:t>
            </a:r>
            <a:r>
              <a:rPr lang="en-US" sz="3600" dirty="0" smtClean="0"/>
              <a:t> at A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715591" y="1879922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062" y="619256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14865" y="444831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5336" y="3187644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105405" r="-203738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305405" r="-2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3804486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3804486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722463" y="5204011"/>
            <a:ext cx="316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A + AA &lt; CA? NO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91" y="348752"/>
            <a:ext cx="507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First iteration: </a:t>
            </a:r>
            <a:r>
              <a:rPr lang="en-US" sz="3600" dirty="0" err="1" smtClean="0"/>
              <a:t>pitstop</a:t>
            </a:r>
            <a:r>
              <a:rPr lang="en-US" sz="3600" dirty="0" smtClean="0"/>
              <a:t> at A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715591" y="1879922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062" y="619256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14865" y="444831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5336" y="3187644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21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105405" r="-203738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305405" r="-2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634316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634316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722463" y="5204011"/>
            <a:ext cx="3218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A + AA &lt; DA? NO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91" y="348752"/>
            <a:ext cx="507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First iteration: </a:t>
            </a:r>
            <a:r>
              <a:rPr lang="en-US" sz="3600" dirty="0" err="1" smtClean="0"/>
              <a:t>pitstop</a:t>
            </a:r>
            <a:r>
              <a:rPr lang="en-US" sz="3600" dirty="0" smtClean="0"/>
              <a:t> at A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715591" y="1879922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062" y="619256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14865" y="444831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5336" y="3187644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6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5298140" y="988588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105405" r="-203738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305405" r="-2037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8865740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8865740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722463" y="5204011"/>
            <a:ext cx="3218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A + AA &lt; DA? NO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91" y="348752"/>
            <a:ext cx="5618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Second iteration: </a:t>
            </a:r>
            <a:r>
              <a:rPr lang="en-US" sz="3600" dirty="0" err="1" smtClean="0"/>
              <a:t>pitstop</a:t>
            </a:r>
            <a:r>
              <a:rPr lang="en-US" sz="3600" dirty="0" smtClean="0"/>
              <a:t> at B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715591" y="1879922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062" y="619256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14865" y="444831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5336" y="3187644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10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180529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180529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TextBox 22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91" y="348752"/>
            <a:ext cx="5618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Second iteration: </a:t>
            </a:r>
            <a:r>
              <a:rPr lang="en-US" sz="3600" dirty="0" err="1" smtClean="0"/>
              <a:t>pitstop</a:t>
            </a:r>
            <a:r>
              <a:rPr lang="en-US" sz="3600" dirty="0" smtClean="0"/>
              <a:t> at B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188534"/>
                  </p:ext>
                </p:extLst>
              </p:nvPr>
            </p:nvGraphicFramePr>
            <p:xfrm>
              <a:off x="5284693" y="1035424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188534"/>
                  </p:ext>
                </p:extLst>
              </p:nvPr>
            </p:nvGraphicFramePr>
            <p:xfrm>
              <a:off x="5284693" y="1035424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105405" r="-201852" b="-3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202667" r="-10373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306757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306757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406757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406757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 rot="16200000">
            <a:off x="4715591" y="1879922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062" y="619256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14865" y="444831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5336" y="3187644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2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9654968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9654968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TextBox 22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91" y="348752"/>
            <a:ext cx="5222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Third iteration: </a:t>
            </a:r>
            <a:r>
              <a:rPr lang="en-US" sz="3600" dirty="0" err="1" smtClean="0"/>
              <a:t>pitstop</a:t>
            </a:r>
            <a:r>
              <a:rPr lang="en-US" sz="3600" dirty="0" smtClean="0"/>
              <a:t> at C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542553"/>
                  </p:ext>
                </p:extLst>
              </p:nvPr>
            </p:nvGraphicFramePr>
            <p:xfrm>
              <a:off x="5284693" y="1013453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542553"/>
                  </p:ext>
                </p:extLst>
              </p:nvPr>
            </p:nvGraphicFramePr>
            <p:xfrm>
              <a:off x="5284693" y="1013453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9" name="TextBox 28"/>
          <p:cNvSpPr txBox="1"/>
          <p:nvPr/>
        </p:nvSpPr>
        <p:spPr>
          <a:xfrm rot="16200000">
            <a:off x="4715591" y="1879922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062" y="619256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14865" y="444831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5336" y="3187644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 properties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143"/>
            <a:ext cx="3587750" cy="289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55771" y="1690688"/>
            <a:ext cx="47026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No cycles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Simple paths – Every path will end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At least 1 vertex with no successors(the end of the world)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Remove 1 vertex – still DAG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28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273413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273413"/>
                  </p:ext>
                </p:extLst>
              </p:nvPr>
            </p:nvGraphicFramePr>
            <p:xfrm>
              <a:off x="5284693" y="3563471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TextBox 22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91" y="348752"/>
            <a:ext cx="553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Fourth iteration: </a:t>
            </a:r>
            <a:r>
              <a:rPr lang="en-US" sz="3600" dirty="0" err="1" smtClean="0"/>
              <a:t>pitstop</a:t>
            </a:r>
            <a:r>
              <a:rPr lang="en-US" sz="3600" dirty="0" smtClean="0"/>
              <a:t> at D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68012"/>
                  </p:ext>
                </p:extLst>
              </p:nvPr>
            </p:nvGraphicFramePr>
            <p:xfrm>
              <a:off x="5284693" y="1013453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68012"/>
                  </p:ext>
                </p:extLst>
              </p:nvPr>
            </p:nvGraphicFramePr>
            <p:xfrm>
              <a:off x="5284693" y="1013453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105405" r="-201852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205405" r="-10373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074" t="-305405" r="-20185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869" t="-405405" r="-10373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9" name="TextBox 28"/>
          <p:cNvSpPr txBox="1"/>
          <p:nvPr/>
        </p:nvSpPr>
        <p:spPr>
          <a:xfrm rot="16200000">
            <a:off x="4715591" y="1879922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062" y="619256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14865" y="444831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5336" y="3187644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89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776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8223" y="3563471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931458" y="3536577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1458" y="1304365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/>
          <p:cNvCxnSpPr>
            <a:stCxn id="7" idx="2"/>
            <a:endCxn id="4" idx="6"/>
          </p:cNvCxnSpPr>
          <p:nvPr/>
        </p:nvCxnSpPr>
        <p:spPr>
          <a:xfrm flipH="1">
            <a:off x="1371600" y="1707777"/>
            <a:ext cx="15598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68188" y="2111189"/>
            <a:ext cx="13447" cy="1452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1385047" y="3939989"/>
            <a:ext cx="1546411" cy="26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5"/>
          </p:cNvCxnSpPr>
          <p:nvPr/>
        </p:nvCxnSpPr>
        <p:spPr>
          <a:xfrm flipV="1">
            <a:off x="362012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3049615" y="1993032"/>
            <a:ext cx="0" cy="16617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5626" y="1223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291" y="253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626" y="39791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1253443" y="1993032"/>
            <a:ext cx="1691462" cy="17586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547" y="2796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485374"/>
                  </p:ext>
                </p:extLst>
              </p:nvPr>
            </p:nvGraphicFramePr>
            <p:xfrm>
              <a:off x="5526741" y="2257133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485374"/>
                  </p:ext>
                </p:extLst>
              </p:nvPr>
            </p:nvGraphicFramePr>
            <p:xfrm>
              <a:off x="5526741" y="2257133"/>
              <a:ext cx="3257230" cy="22452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446"/>
                    <a:gridCol w="651446"/>
                    <a:gridCol w="651446"/>
                    <a:gridCol w="651446"/>
                    <a:gridCol w="651446"/>
                  </a:tblGrid>
                  <a:tr h="444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105405" r="-204673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205405" r="-104673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305405" r="-3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35" t="-305405" r="-20467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5" t="-405405" r="-3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35" t="-405405" r="-10467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TextBox 22"/>
          <p:cNvSpPr txBox="1"/>
          <p:nvPr/>
        </p:nvSpPr>
        <p:spPr>
          <a:xfrm>
            <a:off x="2629852" y="2491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4522" y="2508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91" y="348752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Finished!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4944192" y="3135288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64663" y="1874622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41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425" y="1341531"/>
            <a:ext cx="7291431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85" y="5324662"/>
            <a:ext cx="21463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40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71" y="0"/>
            <a:ext cx="1023078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356" y="6601619"/>
            <a:ext cx="21463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6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graphs to use ?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5821"/>
            <a:ext cx="4303485" cy="1613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27" y="2120445"/>
            <a:ext cx="5311139" cy="12645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5371" y="3814761"/>
            <a:ext cx="653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NO</a:t>
            </a:r>
            <a:endParaRPr lang="en-US" sz="2500" dirty="0"/>
          </a:p>
        </p:txBody>
      </p:sp>
      <p:sp>
        <p:nvSpPr>
          <p:cNvPr id="29" name="TextBox 28"/>
          <p:cNvSpPr txBox="1"/>
          <p:nvPr/>
        </p:nvSpPr>
        <p:spPr>
          <a:xfrm>
            <a:off x="7010400" y="3851220"/>
            <a:ext cx="20356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NO</a:t>
            </a:r>
            <a:endParaRPr lang="en-US" sz="25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07" y="4859806"/>
            <a:ext cx="5428170" cy="137770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010400" y="5310133"/>
            <a:ext cx="26561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YES! DAG only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0443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sort.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9742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If a node is a source, there are no prerequisites, so we can visit it! </a:t>
            </a:r>
          </a:p>
          <a:p>
            <a:r>
              <a:rPr lang="en-US" sz="2800" dirty="0"/>
              <a:t>• Once we visit a node, we can delete all of its outgoing edges </a:t>
            </a:r>
          </a:p>
          <a:p>
            <a:r>
              <a:rPr lang="en-US" sz="2800" dirty="0"/>
              <a:t>• Deleting edges might create new sources, which we can now visit!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Data </a:t>
            </a:r>
            <a:r>
              <a:rPr lang="en-US" sz="2800" dirty="0"/>
              <a:t>Structures Needed</a:t>
            </a:r>
            <a:r>
              <a:rPr lang="en-US" sz="2800" dirty="0" smtClean="0"/>
              <a:t>:</a:t>
            </a:r>
          </a:p>
          <a:p>
            <a:pPr marL="1371600" lvl="2" indent="-457200">
              <a:buFont typeface="Courier New" charset="0"/>
              <a:buChar char="o"/>
            </a:pPr>
            <a:r>
              <a:rPr lang="en-US" sz="2800" dirty="0" smtClean="0"/>
              <a:t>DAG </a:t>
            </a:r>
            <a:r>
              <a:rPr lang="en-US" sz="2800" dirty="0" smtClean="0"/>
              <a:t>to</a:t>
            </a:r>
            <a:r>
              <a:rPr lang="en-US" sz="2800" dirty="0" smtClean="0"/>
              <a:t> top</a:t>
            </a:r>
            <a:r>
              <a:rPr lang="en-US" sz="2800" dirty="0" smtClean="0"/>
              <a:t>ologically</a:t>
            </a:r>
            <a:r>
              <a:rPr lang="en-US" sz="2800" dirty="0" smtClean="0"/>
              <a:t>-sorting</a:t>
            </a:r>
            <a:endParaRPr lang="en-US" sz="2800" dirty="0" smtClean="0"/>
          </a:p>
          <a:p>
            <a:pPr marL="1371600" lvl="2" indent="-457200">
              <a:buFont typeface="Courier New" charset="0"/>
              <a:buChar char="o"/>
            </a:pPr>
            <a:r>
              <a:rPr lang="en-US" sz="2800" dirty="0" smtClean="0"/>
              <a:t> Set </a:t>
            </a:r>
            <a:r>
              <a:rPr lang="en-US" sz="2800" dirty="0"/>
              <a:t>of all sources (represented by a stack) </a:t>
            </a:r>
            <a:endParaRPr lang="en-US" sz="2800" dirty="0" smtClean="0"/>
          </a:p>
          <a:p>
            <a:pPr marL="1371600" lvl="2" indent="-457200">
              <a:buFont typeface="Courier New" charset="0"/>
              <a:buChar char="o"/>
            </a:pPr>
            <a:r>
              <a:rPr lang="en-US" sz="2800" dirty="0" smtClean="0"/>
              <a:t>List </a:t>
            </a:r>
            <a:r>
              <a:rPr lang="en-US" sz="2800" dirty="0"/>
              <a:t>for our topological ordering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25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 run – through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536700"/>
            <a:ext cx="76962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 run – through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1517650"/>
            <a:ext cx="75565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 run – through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0" y="1581150"/>
            <a:ext cx="79121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1703</Words>
  <Application>Microsoft Macintosh PowerPoint</Application>
  <PresentationFormat>Widescreen</PresentationFormat>
  <Paragraphs>1217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Arial,Bold</vt:lpstr>
      <vt:lpstr>Calibri</vt:lpstr>
      <vt:lpstr>Calibri Light</vt:lpstr>
      <vt:lpstr>Cambria Math</vt:lpstr>
      <vt:lpstr>Courier New</vt:lpstr>
      <vt:lpstr>Symbol</vt:lpstr>
      <vt:lpstr>Arial</vt:lpstr>
      <vt:lpstr>Office Theme</vt:lpstr>
      <vt:lpstr>Graph algorithms</vt:lpstr>
      <vt:lpstr>Topological sort</vt:lpstr>
      <vt:lpstr>Topological sort. Example</vt:lpstr>
      <vt:lpstr>DAG properties</vt:lpstr>
      <vt:lpstr>What graphs to use ? </vt:lpstr>
      <vt:lpstr>Topological sort. Algorithm</vt:lpstr>
      <vt:lpstr>Topological sort run – through </vt:lpstr>
      <vt:lpstr>Topological sort run – through </vt:lpstr>
      <vt:lpstr>Topological sort run – through </vt:lpstr>
      <vt:lpstr>Topological sort run – through </vt:lpstr>
      <vt:lpstr>Topological sort run – through </vt:lpstr>
      <vt:lpstr>Topological sort run – through </vt:lpstr>
      <vt:lpstr>Topological sort run – through </vt:lpstr>
      <vt:lpstr>Topological sort run – through </vt:lpstr>
      <vt:lpstr>Topological sort run – through </vt:lpstr>
      <vt:lpstr>Topological sort. Other algorithm</vt:lpstr>
      <vt:lpstr>Exercise </vt:lpstr>
      <vt:lpstr>Shortest path: Dijkstra algorithm </vt:lpstr>
      <vt:lpstr>Dijkstra’s algorithm</vt:lpstr>
      <vt:lpstr>All-Pair Shortest Path</vt:lpstr>
      <vt:lpstr>All-Pair Shortest Path</vt:lpstr>
      <vt:lpstr>All-Pair Shortest Path</vt:lpstr>
      <vt:lpstr>All-Pair Shortest Path</vt:lpstr>
      <vt:lpstr>All-Pair Shortest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code: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Microsoft Office User</dc:creator>
  <cp:lastModifiedBy>Microsoft Office User</cp:lastModifiedBy>
  <cp:revision>44</cp:revision>
  <dcterms:created xsi:type="dcterms:W3CDTF">2015-11-09T08:58:03Z</dcterms:created>
  <dcterms:modified xsi:type="dcterms:W3CDTF">2015-11-24T10:15:53Z</dcterms:modified>
</cp:coreProperties>
</file>