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71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628A-4D02-B644-8BF8-0145ACC8C69F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73C0-E7F3-C147-BAE2-EB1AAEB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ADS:lab</a:t>
            </a:r>
            <a:r>
              <a:rPr lang="en-US" dirty="0" smtClean="0"/>
              <a:t> session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24, August 2015</a:t>
            </a:r>
            <a:endParaRPr lang="ru-RU" dirty="0" smtClean="0"/>
          </a:p>
          <a:p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Salakhiev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n-</a:t>
            </a:r>
            <a:r>
              <a:rPr lang="en-US" dirty="0" err="1" smtClean="0"/>
              <a:t>th</a:t>
            </a:r>
            <a:r>
              <a:rPr lang="en-US" dirty="0" smtClean="0"/>
              <a:t> Fibonacci number (n &gt; 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3669" y="5748792"/>
            <a:ext cx="512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steps: 9 + n + 3(n-1) = 4n + 6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116" y="1439568"/>
            <a:ext cx="6239786" cy="42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n = 0 Number of steps: 5</a:t>
                </a:r>
              </a:p>
              <a:p>
                <a:r>
                  <a:rPr lang="en-US" dirty="0" smtClean="0"/>
                  <a:t>For n = 1 Number of steps: 6</a:t>
                </a:r>
              </a:p>
              <a:p>
                <a:r>
                  <a:rPr lang="en-US" dirty="0" smtClean="0"/>
                  <a:t>For n &gt; 1 Number of steps: 4n – 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 Big O notation we take the highest complexity in terms of order, remove constants and variables with order lower than the highest one.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−6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8" y="1821859"/>
            <a:ext cx="7729386" cy="470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+10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−5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=??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=??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=??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!+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=??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3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32" y="3529340"/>
            <a:ext cx="9440916" cy="3728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err="1" smtClean="0"/>
              <a:t>Sample</a:t>
            </a:r>
            <a:r>
              <a:rPr lang="ro-RO" dirty="0" smtClean="0"/>
              <a:t> output:</a:t>
            </a:r>
          </a:p>
          <a:p>
            <a:pPr marL="0" indent="0">
              <a:buNone/>
            </a:pPr>
            <a:r>
              <a:rPr lang="ro-RO" dirty="0" smtClean="0"/>
              <a:t>	n = 20</a:t>
            </a:r>
          </a:p>
          <a:p>
            <a:pPr marL="0" indent="0">
              <a:buNone/>
            </a:pPr>
            <a:r>
              <a:rPr lang="ro-RO" dirty="0" smtClean="0"/>
              <a:t>	k </a:t>
            </a:r>
            <a:r>
              <a:rPr lang="ro-RO" dirty="0"/>
              <a:t>= </a:t>
            </a:r>
            <a:r>
              <a:rPr lang="ro-RO" dirty="0" smtClean="0"/>
              <a:t>25</a:t>
            </a:r>
          </a:p>
          <a:p>
            <a:pPr marL="0" indent="0">
              <a:buNone/>
            </a:pPr>
            <a:r>
              <a:rPr lang="ro-RO" dirty="0" smtClean="0"/>
              <a:t>	A </a:t>
            </a:r>
            <a:r>
              <a:rPr lang="ro-RO" dirty="0"/>
              <a:t>= 12 2 22 24 22 14 6 18 10 6 3 13 17 5 8 13 24 12 22 19 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	C </a:t>
            </a:r>
            <a:r>
              <a:rPr lang="ro-RO" dirty="0"/>
              <a:t>= 0 0 1 1 0 1 2 0 1 0 1 0 2 2 1 0 0 1 1 1 0 0 3 0 2 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	A </a:t>
            </a:r>
            <a:r>
              <a:rPr lang="ro-RO" dirty="0"/>
              <a:t>= 2 3 5 6 6 8 10 12 12 13 13 14 17 18 19 22 22 22 24 24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85" y="1450427"/>
            <a:ext cx="369570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332" y="1506022"/>
            <a:ext cx="410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array A with size n, where upper possible element equals K algorithm is the following: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785"/>
          </a:xfrm>
        </p:spPr>
        <p:txBody>
          <a:bodyPr>
            <a:normAutofit/>
          </a:bodyPr>
          <a:lstStyle/>
          <a:p>
            <a:r>
              <a:rPr lang="en-US" dirty="0" smtClean="0"/>
              <a:t>Implement “counting sort” that sorts an array of integers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Math.Random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r.nextInt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(k)</a:t>
            </a:r>
            <a:r>
              <a:rPr lang="en-US" dirty="0" smtClean="0"/>
              <a:t> </a:t>
            </a:r>
            <a:r>
              <a:rPr lang="en-US" dirty="0" smtClean="0"/>
              <a:t>to fill array where K is data value upper limit. </a:t>
            </a:r>
            <a:r>
              <a:rPr lang="en-US" b="1" dirty="0" smtClean="0"/>
              <a:t>Let K = 10000</a:t>
            </a:r>
          </a:p>
          <a:p>
            <a:r>
              <a:rPr lang="en-US" dirty="0" smtClean="0"/>
              <a:t>Implement time measurement for the algorithm. Measure time using </a:t>
            </a:r>
            <a:r>
              <a:rPr lang="en-US" b="1" dirty="0" err="1" smtClean="0"/>
              <a:t>System.nanoTime</a:t>
            </a:r>
            <a:r>
              <a:rPr lang="en-US" b="1" dirty="0" smtClean="0"/>
              <a:t>()</a:t>
            </a:r>
            <a:r>
              <a:rPr lang="en-US" dirty="0" smtClean="0"/>
              <a:t> for array size of 100, 1000, 10000, 100000, 1000000 elements in array.</a:t>
            </a:r>
          </a:p>
          <a:p>
            <a:r>
              <a:rPr lang="en-US" dirty="0" smtClean="0"/>
              <a:t>Vary </a:t>
            </a:r>
            <a:r>
              <a:rPr lang="en-US" b="1" dirty="0" smtClean="0"/>
              <a:t>K</a:t>
            </a:r>
            <a:r>
              <a:rPr lang="en-US" dirty="0" smtClean="0"/>
              <a:t> from </a:t>
            </a:r>
            <a:r>
              <a:rPr lang="en-US" b="1" dirty="0" smtClean="0"/>
              <a:t>10000</a:t>
            </a:r>
            <a:r>
              <a:rPr lang="en-US" dirty="0" smtClean="0"/>
              <a:t> to </a:t>
            </a:r>
            <a:r>
              <a:rPr lang="en-US" b="1" dirty="0" smtClean="0"/>
              <a:t>100000</a:t>
            </a:r>
            <a:r>
              <a:rPr lang="en-US" dirty="0" smtClean="0"/>
              <a:t> find the dependency of how it affects time consumption</a:t>
            </a:r>
          </a:p>
          <a:p>
            <a:r>
              <a:rPr lang="en-US" dirty="0" smtClean="0"/>
              <a:t>*</a:t>
            </a:r>
            <a:r>
              <a:rPr lang="en-US" b="1" dirty="0" smtClean="0"/>
              <a:t>Extra task.</a:t>
            </a:r>
            <a:r>
              <a:rPr lang="en-US" dirty="0" smtClean="0"/>
              <a:t> Implement </a:t>
            </a:r>
            <a:r>
              <a:rPr lang="en-US" b="1" dirty="0" smtClean="0"/>
              <a:t>counting</a:t>
            </a:r>
            <a:r>
              <a:rPr lang="en-US" dirty="0" smtClean="0"/>
              <a:t> part of counting sort </a:t>
            </a:r>
            <a:r>
              <a:rPr lang="en-US" b="1" dirty="0" smtClean="0"/>
              <a:t>in parallel. </a:t>
            </a:r>
            <a:r>
              <a:rPr lang="en-US" dirty="0" smtClean="0"/>
              <a:t>Compare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a report of done work in </a:t>
            </a:r>
            <a:r>
              <a:rPr lang="en-US" dirty="0" err="1" smtClean="0"/>
              <a:t>LaTex</a:t>
            </a:r>
            <a:r>
              <a:rPr lang="en-US" dirty="0" smtClean="0"/>
              <a:t>:</a:t>
            </a:r>
          </a:p>
          <a:p>
            <a:r>
              <a:rPr lang="en-US" dirty="0" smtClean="0"/>
              <a:t>Function graph of time/size(K) (memory) </a:t>
            </a:r>
          </a:p>
          <a:p>
            <a:r>
              <a:rPr lang="en-US" dirty="0" smtClean="0"/>
              <a:t>Your code (use package: listings)</a:t>
            </a:r>
          </a:p>
          <a:p>
            <a:r>
              <a:rPr lang="en-US" dirty="0" smtClean="0"/>
              <a:t>Your computer configuration: Processor, number of cores, frequency </a:t>
            </a:r>
          </a:p>
          <a:p>
            <a:r>
              <a:rPr lang="en-US" dirty="0" smtClean="0"/>
              <a:t>Comparison with parallel sorting - vary number of threads. </a:t>
            </a:r>
          </a:p>
          <a:p>
            <a:r>
              <a:rPr lang="en-US" dirty="0" smtClean="0"/>
              <a:t>Discuss the performance, your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3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estimating in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401294"/>
            <a:ext cx="7434470" cy="366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Machine measures time in 2 ways:</a:t>
            </a:r>
          </a:p>
          <a:p>
            <a:r>
              <a:rPr lang="en-US" dirty="0" smtClean="0"/>
              <a:t>For itself, by counting ticks</a:t>
            </a:r>
          </a:p>
          <a:p>
            <a:r>
              <a:rPr lang="en-US" dirty="0" smtClean="0"/>
              <a:t>For humans, by converting ticks to date/time with taking into account leap years, leap seconds, coordination shifts (Kazan +3hrs) and network protocol for auto correlation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670" y="1825624"/>
            <a:ext cx="4011433" cy="40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4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Java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Each tick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</m:oMath>
                </a14:m>
                <a:r>
                  <a:rPr lang="en-US" dirty="0" smtClean="0"/>
                  <a:t>10</a:t>
                </a:r>
                <a:r>
                  <a:rPr lang="en-US" baseline="30000" dirty="0" smtClean="0"/>
                  <a:t>-9</a:t>
                </a:r>
                <a:r>
                  <a:rPr lang="en-US" dirty="0" smtClean="0"/>
                  <a:t>s long (for usual CPU frequency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</m:oMath>
                </a14:m>
                <a:r>
                  <a:rPr lang="en-US" dirty="0" smtClean="0"/>
                  <a:t>1-3GHz)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CPU it converts to elapsed nanoseconds from some moment (first CPU launching, last CPU launching…)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In Java to get access to it </a:t>
                </a:r>
                <a:r>
                  <a:rPr lang="en-US" i="1" dirty="0" err="1" smtClean="0"/>
                  <a:t>System.nanoTime</a:t>
                </a:r>
                <a:r>
                  <a:rPr lang="en-US" i="1" dirty="0" smtClean="0"/>
                  <a:t>()</a:t>
                </a:r>
                <a:r>
                  <a:rPr lang="en-US" dirty="0" smtClean="0"/>
                  <a:t> method exists: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008B"/>
                  </a:solidFill>
                  <a:effectLst/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008B"/>
                    </a:solidFill>
                    <a:effectLst/>
                  </a:rPr>
                  <a:t>	long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000" dirty="0" err="1" smtClean="0">
                    <a:solidFill>
                      <a:srgbClr val="000000"/>
                    </a:solidFill>
                    <a:effectLst/>
                  </a:rPr>
                  <a:t>startTime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</a:rPr>
                  <a:t> = </a:t>
                </a:r>
                <a:r>
                  <a:rPr lang="en-US" sz="2000" dirty="0" err="1" smtClean="0">
                    <a:solidFill>
                      <a:srgbClr val="2B91AF"/>
                    </a:solidFill>
                    <a:effectLst/>
                  </a:rPr>
                  <a:t>System</a:t>
                </a:r>
                <a:r>
                  <a:rPr lang="en-US" sz="2000" dirty="0" err="1" smtClean="0">
                    <a:solidFill>
                      <a:srgbClr val="000000"/>
                    </a:solidFill>
                    <a:effectLst/>
                  </a:rPr>
                  <a:t>.nanoTime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</a:rPr>
                  <a:t>();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0000"/>
                    </a:solidFill>
                    <a:effectLst/>
                  </a:rPr>
                  <a:t>	 </a:t>
                </a:r>
                <a:r>
                  <a:rPr lang="en-US" sz="2000" dirty="0" smtClean="0">
                    <a:solidFill>
                      <a:srgbClr val="808080"/>
                    </a:solidFill>
                    <a:effectLst/>
                  </a:rPr>
                  <a:t>// ... the code being measured ...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008B"/>
                    </a:solidFill>
                    <a:effectLst/>
                  </a:rPr>
                  <a:t>	long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000" dirty="0" err="1" smtClean="0">
                    <a:solidFill>
                      <a:srgbClr val="000000"/>
                    </a:solidFill>
                    <a:effectLst/>
                  </a:rPr>
                  <a:t>estimatedTime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</a:rPr>
                  <a:t> = </a:t>
                </a:r>
                <a:r>
                  <a:rPr lang="en-US" sz="2000" dirty="0" err="1" smtClean="0">
                    <a:solidFill>
                      <a:srgbClr val="2B91AF"/>
                    </a:solidFill>
                    <a:effectLst/>
                  </a:rPr>
                  <a:t>System</a:t>
                </a:r>
                <a:r>
                  <a:rPr lang="en-US" sz="2000" dirty="0" err="1" smtClean="0">
                    <a:solidFill>
                      <a:srgbClr val="000000"/>
                    </a:solidFill>
                    <a:effectLst/>
                  </a:rPr>
                  <a:t>.nanoTime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</a:rPr>
                  <a:t>() - </a:t>
                </a:r>
                <a:r>
                  <a:rPr lang="en-US" sz="2000" dirty="0" err="1" smtClean="0">
                    <a:solidFill>
                      <a:srgbClr val="000000"/>
                    </a:solidFill>
                    <a:effectLst/>
                  </a:rPr>
                  <a:t>startTime</a:t>
                </a:r>
                <a:r>
                  <a:rPr lang="en-US" sz="2000" dirty="0" smtClean="0">
                    <a:solidFill>
                      <a:srgbClr val="000000"/>
                    </a:solidFill>
                    <a:effectLst/>
                  </a:rPr>
                  <a:t>;</a:t>
                </a:r>
                <a:endParaRPr lang="en-US" sz="2000" i="1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4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Another way to calculate elapsed time is </a:t>
            </a:r>
            <a:r>
              <a:rPr lang="en-US" i="1" dirty="0" err="1" smtClean="0"/>
              <a:t>System.currentTimeMillis</a:t>
            </a:r>
            <a:r>
              <a:rPr lang="en-US" i="1" dirty="0" smtClean="0"/>
              <a:t>()</a:t>
            </a:r>
            <a:r>
              <a:rPr lang="en-US" dirty="0" smtClean="0"/>
              <a:t> method: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8B"/>
                </a:solidFill>
                <a:effectLst/>
              </a:rPr>
              <a:t>	</a:t>
            </a:r>
            <a:r>
              <a:rPr lang="en-US" sz="2400" dirty="0" smtClean="0">
                <a:solidFill>
                  <a:srgbClr val="00008B"/>
                </a:solidFill>
                <a:effectLst/>
              </a:rPr>
              <a:t>long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startTime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effectLst/>
              </a:rPr>
              <a:t>System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.currentTimeMillis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effectLst/>
              </a:rPr>
              <a:t>	// ... do something ...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8B"/>
                </a:solidFill>
                <a:effectLst/>
              </a:rPr>
              <a:t>	long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estimatedTime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effectLst/>
              </a:rPr>
              <a:t>System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.currentTimeMillis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() – </a:t>
            </a:r>
            <a:r>
              <a:rPr lang="en-US" sz="2400" dirty="0" err="1" smtClean="0">
                <a:solidFill>
                  <a:srgbClr val="000000"/>
                </a:solidFill>
                <a:effectLst/>
              </a:rPr>
              <a:t>startTime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Why long?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8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estimating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Storage</a:t>
            </a:r>
            <a:r>
              <a:rPr lang="en-US" dirty="0" smtClean="0"/>
              <a:t> refers to the data storage consumed in performing a given task, whether primary (e.g., in RAM) or secondary (e.g., on a hard disk drive)</a:t>
            </a:r>
          </a:p>
          <a:p>
            <a:r>
              <a:rPr lang="en-US" dirty="0" smtClean="0"/>
              <a:t>In Java to estimate consumed memory there is a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Runtime.getRuntime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().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totalMemory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 method, that returns the </a:t>
            </a:r>
            <a:r>
              <a:rPr lang="en-US" dirty="0"/>
              <a:t>total amount of memory currently </a:t>
            </a:r>
            <a:r>
              <a:rPr lang="en-US" dirty="0" smtClean="0"/>
              <a:t>occupied for </a:t>
            </a:r>
            <a:r>
              <a:rPr lang="en-US" dirty="0"/>
              <a:t>current o</a:t>
            </a:r>
            <a:r>
              <a:rPr lang="en-US" dirty="0" smtClean="0"/>
              <a:t>bjects measured </a:t>
            </a:r>
            <a:r>
              <a:rPr lang="en-US" dirty="0"/>
              <a:t>in </a:t>
            </a:r>
            <a:r>
              <a:rPr lang="en-US" dirty="0" smtClean="0"/>
              <a:t>bytes: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C7832"/>
                </a:solidFill>
                <a:effectLst/>
              </a:rPr>
              <a:t>	long </a:t>
            </a:r>
            <a:r>
              <a:rPr lang="en-US" sz="2400" dirty="0" smtClean="0"/>
              <a:t>start = </a:t>
            </a:r>
            <a:r>
              <a:rPr lang="en-US" sz="2400" dirty="0" err="1" smtClean="0"/>
              <a:t>Runtime.</a:t>
            </a:r>
            <a:r>
              <a:rPr lang="en-US" sz="2400" i="1" dirty="0" err="1" smtClean="0">
                <a:effectLst/>
              </a:rPr>
              <a:t>getRuntime</a:t>
            </a:r>
            <a:r>
              <a:rPr lang="en-US" sz="2400" dirty="0" smtClean="0"/>
              <a:t>().</a:t>
            </a:r>
            <a:r>
              <a:rPr lang="en-US" sz="2400" dirty="0" err="1" smtClean="0"/>
              <a:t>totalMemory</a:t>
            </a:r>
            <a:r>
              <a:rPr lang="en-US" sz="2400" dirty="0" smtClean="0"/>
              <a:t>()</a:t>
            </a:r>
            <a:r>
              <a:rPr lang="en-US" sz="24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sz="2400" dirty="0" smtClean="0">
                <a:solidFill>
                  <a:srgbClr val="CC7832"/>
                </a:solidFill>
                <a:effectLst/>
              </a:rPr>
            </a:br>
            <a:r>
              <a:rPr lang="en-US" sz="2400" dirty="0" smtClean="0">
                <a:solidFill>
                  <a:srgbClr val="CC7832"/>
                </a:solidFill>
                <a:effectLst/>
              </a:rPr>
              <a:t>	</a:t>
            </a:r>
            <a:r>
              <a:rPr lang="en-US" sz="2400" dirty="0" err="1" smtClean="0"/>
              <a:t>System.</a:t>
            </a:r>
            <a:r>
              <a:rPr lang="en-US" sz="2400" i="1" dirty="0" err="1" smtClean="0">
                <a:solidFill>
                  <a:srgbClr val="9876AA"/>
                </a:solidFill>
                <a:effectLst/>
              </a:rPr>
              <a:t>out</a:t>
            </a:r>
            <a:r>
              <a:rPr lang="en-US" sz="2400" dirty="0" err="1" smtClean="0"/>
              <a:t>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6A8759"/>
                </a:solidFill>
                <a:effectLst/>
              </a:rPr>
              <a:t>"start =  " </a:t>
            </a:r>
            <a:r>
              <a:rPr lang="en-US" sz="2400" dirty="0" smtClean="0"/>
              <a:t>+ start)</a:t>
            </a:r>
            <a:r>
              <a:rPr lang="en-US" sz="2400" dirty="0" smtClean="0">
                <a:solidFill>
                  <a:srgbClr val="CC7832"/>
                </a:solidFill>
                <a:effectLst/>
              </a:rPr>
              <a:t>; // prints 64487424 </a:t>
            </a:r>
            <a:br>
              <a:rPr lang="en-US" sz="2400" dirty="0" smtClean="0">
                <a:solidFill>
                  <a:srgbClr val="CC7832"/>
                </a:solidFill>
                <a:effectLst/>
              </a:rPr>
            </a:br>
            <a:r>
              <a:rPr lang="en-US" sz="2400" dirty="0" smtClean="0">
                <a:solidFill>
                  <a:srgbClr val="CC7832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sz="2400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[] = </a:t>
            </a:r>
            <a:r>
              <a:rPr lang="en-US" sz="2400" dirty="0" smtClean="0">
                <a:solidFill>
                  <a:srgbClr val="CC7832"/>
                </a:solidFill>
                <a:effectLst/>
              </a:rPr>
              <a:t>new </a:t>
            </a:r>
            <a:r>
              <a:rPr lang="en-US" sz="2400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6897BB"/>
                </a:solidFill>
                <a:effectLst/>
              </a:rPr>
              <a:t>100000000</a:t>
            </a:r>
            <a:r>
              <a:rPr lang="en-US" sz="2400" dirty="0" smtClean="0"/>
              <a:t>]</a:t>
            </a:r>
            <a:r>
              <a:rPr lang="en-US" sz="24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sz="2400" dirty="0" smtClean="0">
                <a:solidFill>
                  <a:srgbClr val="CC7832"/>
                </a:solidFill>
                <a:effectLst/>
              </a:rPr>
            </a:br>
            <a:r>
              <a:rPr lang="en-US" sz="2400" dirty="0" smtClean="0">
                <a:solidFill>
                  <a:srgbClr val="CC7832"/>
                </a:solidFill>
                <a:effectLst/>
              </a:rPr>
              <a:t>	long </a:t>
            </a:r>
            <a:r>
              <a:rPr lang="en-US" sz="2400" dirty="0" smtClean="0"/>
              <a:t>finish = </a:t>
            </a:r>
            <a:r>
              <a:rPr lang="en-US" sz="2400" dirty="0" err="1" smtClean="0"/>
              <a:t>Runtime.</a:t>
            </a:r>
            <a:r>
              <a:rPr lang="en-US" sz="2400" i="1" dirty="0" err="1" smtClean="0">
                <a:effectLst/>
              </a:rPr>
              <a:t>getRuntime</a:t>
            </a:r>
            <a:r>
              <a:rPr lang="en-US" sz="2400" dirty="0" smtClean="0"/>
              <a:t>().</a:t>
            </a:r>
            <a:r>
              <a:rPr lang="en-US" sz="2400" dirty="0" err="1" smtClean="0"/>
              <a:t>totalMemory</a:t>
            </a:r>
            <a:r>
              <a:rPr lang="en-US" sz="2400" dirty="0" smtClean="0"/>
              <a:t>()</a:t>
            </a:r>
            <a:r>
              <a:rPr lang="en-US" sz="24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sz="2400" dirty="0" smtClean="0">
                <a:solidFill>
                  <a:srgbClr val="CC7832"/>
                </a:solidFill>
                <a:effectLst/>
              </a:rPr>
            </a:br>
            <a:r>
              <a:rPr lang="en-US" sz="2400" dirty="0" smtClean="0">
                <a:solidFill>
                  <a:srgbClr val="CC7832"/>
                </a:solidFill>
                <a:effectLst/>
              </a:rPr>
              <a:t>	</a:t>
            </a:r>
            <a:r>
              <a:rPr lang="en-US" sz="2400" dirty="0" err="1" smtClean="0"/>
              <a:t>System.</a:t>
            </a:r>
            <a:r>
              <a:rPr lang="en-US" sz="2400" i="1" dirty="0" err="1" smtClean="0">
                <a:solidFill>
                  <a:srgbClr val="9876AA"/>
                </a:solidFill>
                <a:effectLst/>
              </a:rPr>
              <a:t>out</a:t>
            </a:r>
            <a:r>
              <a:rPr lang="en-US" sz="2400" dirty="0" err="1" smtClean="0"/>
              <a:t>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6A8759"/>
                </a:solidFill>
                <a:effectLst/>
              </a:rPr>
              <a:t>"finish = " </a:t>
            </a:r>
            <a:r>
              <a:rPr lang="en-US" sz="2400" dirty="0" smtClean="0"/>
              <a:t>+ finish)</a:t>
            </a:r>
            <a:r>
              <a:rPr lang="en-US" sz="2400" dirty="0" smtClean="0">
                <a:solidFill>
                  <a:srgbClr val="CC7832"/>
                </a:solidFill>
                <a:effectLst/>
              </a:rPr>
              <a:t>; // prints 464519168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08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RAM model of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RAM model of computation estimate algorithm according the following rules:</a:t>
            </a:r>
          </a:p>
          <a:p>
            <a:r>
              <a:rPr lang="en-US" dirty="0" smtClean="0"/>
              <a:t>Each simple operation (+, *, –, =, if, call) takes exactly one time step. </a:t>
            </a:r>
          </a:p>
          <a:p>
            <a:r>
              <a:rPr lang="en-US" dirty="0" smtClean="0"/>
              <a:t>Loops and procedures are not considered as simple operations.</a:t>
            </a:r>
          </a:p>
          <a:p>
            <a:r>
              <a:rPr lang="en-US" dirty="0" smtClean="0"/>
              <a:t>Each memory access takes exactly one time step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da-DK" sz="2400" dirty="0" smtClean="0">
                <a:solidFill>
                  <a:srgbClr val="CC7832"/>
                </a:solidFill>
                <a:effectLst/>
              </a:rPr>
              <a:t>	for </a:t>
            </a:r>
            <a:r>
              <a:rPr lang="da-DK" sz="2400" dirty="0" smtClean="0"/>
              <a:t>(</a:t>
            </a:r>
            <a:r>
              <a:rPr lang="da-DK" sz="2400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da-DK" sz="2400" dirty="0" smtClean="0">
                <a:solidFill>
                  <a:srgbClr val="CC7832"/>
                </a:solidFill>
                <a:effectLst/>
              </a:rPr>
              <a:t> </a:t>
            </a:r>
            <a:r>
              <a:rPr lang="da-DK" sz="2400" dirty="0" smtClean="0"/>
              <a:t>i = </a:t>
            </a:r>
            <a:r>
              <a:rPr lang="da-DK" sz="2400" dirty="0" smtClean="0">
                <a:solidFill>
                  <a:srgbClr val="6897BB"/>
                </a:solidFill>
                <a:effectLst/>
              </a:rPr>
              <a:t>0</a:t>
            </a:r>
            <a:r>
              <a:rPr lang="da-DK" sz="2400" dirty="0" smtClean="0">
                <a:solidFill>
                  <a:srgbClr val="CC7832"/>
                </a:solidFill>
                <a:effectLst/>
              </a:rPr>
              <a:t>; </a:t>
            </a:r>
            <a:r>
              <a:rPr lang="da-DK" sz="2400" dirty="0" smtClean="0"/>
              <a:t>i &lt; n</a:t>
            </a:r>
            <a:r>
              <a:rPr lang="da-DK" sz="2400" dirty="0" smtClean="0">
                <a:solidFill>
                  <a:srgbClr val="CC7832"/>
                </a:solidFill>
                <a:effectLst/>
              </a:rPr>
              <a:t>; </a:t>
            </a:r>
            <a:r>
              <a:rPr lang="da-DK" sz="2400" dirty="0" smtClean="0"/>
              <a:t>i++) {</a:t>
            </a:r>
            <a:br>
              <a:rPr lang="da-DK" sz="2400" dirty="0" smtClean="0"/>
            </a:br>
            <a:r>
              <a:rPr lang="da-DK" sz="2400" dirty="0" smtClean="0"/>
              <a:t>	    x++</a:t>
            </a:r>
            <a:r>
              <a:rPr lang="da-DK" sz="2400" dirty="0" smtClean="0">
                <a:solidFill>
                  <a:srgbClr val="CC7832"/>
                </a:solidFill>
                <a:effectLst/>
              </a:rPr>
              <a:t>;</a:t>
            </a:r>
            <a:br>
              <a:rPr lang="da-DK" sz="2400" dirty="0" smtClean="0">
                <a:solidFill>
                  <a:srgbClr val="CC7832"/>
                </a:solidFill>
                <a:effectLst/>
              </a:rPr>
            </a:br>
            <a:r>
              <a:rPr lang="da-DK" sz="2400" dirty="0" smtClean="0">
                <a:solidFill>
                  <a:srgbClr val="CC7832"/>
                </a:solidFill>
                <a:effectLst/>
              </a:rPr>
              <a:t>	</a:t>
            </a:r>
            <a:r>
              <a:rPr lang="da-DK" sz="2400" dirty="0" smtClean="0"/>
              <a:t>}</a:t>
            </a:r>
          </a:p>
          <a:p>
            <a:pPr marL="0" indent="0">
              <a:buNone/>
            </a:pPr>
            <a:r>
              <a:rPr lang="da-DK" sz="2400" dirty="0" err="1" smtClean="0"/>
              <a:t>Takes</a:t>
            </a:r>
            <a:r>
              <a:rPr lang="da-DK" sz="2400" dirty="0" smtClean="0"/>
              <a:t> n steps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93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Big O notation we are interested in the determining the order of magnitude of time complexity of an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1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n-</a:t>
            </a:r>
            <a:r>
              <a:rPr lang="en-US" dirty="0" err="1" smtClean="0"/>
              <a:t>th</a:t>
            </a:r>
            <a:r>
              <a:rPr lang="en-US" dirty="0" smtClean="0"/>
              <a:t> Fibonacci number (n = 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55" y="1463425"/>
            <a:ext cx="6092090" cy="4285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669" y="5748792"/>
            <a:ext cx="256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steps: 5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73" y="5310478"/>
            <a:ext cx="2032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n-</a:t>
            </a:r>
            <a:r>
              <a:rPr lang="en-US" dirty="0" err="1" smtClean="0"/>
              <a:t>th</a:t>
            </a:r>
            <a:r>
              <a:rPr lang="en-US" dirty="0" smtClean="0"/>
              <a:t> Fibonacci number (n = 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62" y="1439569"/>
            <a:ext cx="6066475" cy="4288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669" y="5748792"/>
            <a:ext cx="256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steps: 6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25" y="5246867"/>
            <a:ext cx="2032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4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486</Words>
  <Application>Microsoft Macintosh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Cambria Math</vt:lpstr>
      <vt:lpstr>Consolas</vt:lpstr>
      <vt:lpstr>Arial</vt:lpstr>
      <vt:lpstr>Office Theme</vt:lpstr>
      <vt:lpstr>ADS:lab session #2</vt:lpstr>
      <vt:lpstr>Time estimating in machine</vt:lpstr>
      <vt:lpstr>What about Java</vt:lpstr>
      <vt:lpstr>Another method</vt:lpstr>
      <vt:lpstr>Storage estimating</vt:lpstr>
      <vt:lpstr>The RAM model of computation</vt:lpstr>
      <vt:lpstr>Big O notation</vt:lpstr>
      <vt:lpstr>Calculate n-th Fibonacci number (n = 0)</vt:lpstr>
      <vt:lpstr>Calculate n-th Fibonacci number (n = 1)</vt:lpstr>
      <vt:lpstr>Calculate n-th Fibonacci number (n &gt; 1)</vt:lpstr>
      <vt:lpstr>Fibonacci number</vt:lpstr>
      <vt:lpstr>Time complexities</vt:lpstr>
      <vt:lpstr>More examples</vt:lpstr>
      <vt:lpstr>Counting sort</vt:lpstr>
      <vt:lpstr>Task #1</vt:lpstr>
      <vt:lpstr>Optional 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2015-08-24T05:59:54Z</dcterms:created>
  <dcterms:modified xsi:type="dcterms:W3CDTF">2015-08-25T06:52:15Z</dcterms:modified>
</cp:coreProperties>
</file>