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59" r:id="rId8"/>
    <p:sldId id="260" r:id="rId9"/>
    <p:sldId id="263" r:id="rId10"/>
    <p:sldId id="264" r:id="rId11"/>
    <p:sldId id="265" r:id="rId12"/>
    <p:sldId id="266" r:id="rId13"/>
    <p:sldId id="271" r:id="rId14"/>
    <p:sldId id="27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3"/>
    <p:restoredTop sz="94690"/>
  </p:normalViewPr>
  <p:slideViewPr>
    <p:cSldViewPr snapToGrid="0" snapToObjects="1">
      <p:cViewPr varScale="1">
        <p:scale>
          <a:sx n="127" d="100"/>
          <a:sy n="127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ee026b0dzb4i1w8/TA_ADS_week3.1.zip?dl=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session #3:Lists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Salakhiev</a:t>
            </a:r>
            <a:endParaRPr lang="en-US" dirty="0" smtClean="0"/>
          </a:p>
          <a:p>
            <a:pPr algn="r"/>
            <a:r>
              <a:rPr lang="en-US" dirty="0" smtClean="0"/>
              <a:t>1.09.15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3352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Polygon representation</a:t>
            </a:r>
          </a:p>
          <a:p>
            <a:r>
              <a:rPr lang="en-US" sz="2800" dirty="0" smtClean="0"/>
              <a:t>Each point is a </a:t>
            </a:r>
            <a:r>
              <a:rPr lang="en-US" sz="2800" b="1" dirty="0" smtClean="0"/>
              <a:t>vertex</a:t>
            </a:r>
          </a:p>
          <a:p>
            <a:r>
              <a:rPr lang="en-US" sz="2800" dirty="0" smtClean="0"/>
              <a:t>Use list to store vertexes</a:t>
            </a:r>
          </a:p>
          <a:p>
            <a:r>
              <a:rPr lang="en-US" sz="2800" dirty="0" smtClean="0"/>
              <a:t>Each two neighbors – is an edge </a:t>
            </a:r>
          </a:p>
          <a:p>
            <a:r>
              <a:rPr lang="en-US" sz="2800" dirty="0" smtClean="0"/>
              <a:t>You may use </a:t>
            </a:r>
            <a:r>
              <a:rPr lang="en-US" sz="2800" dirty="0" smtClean="0">
                <a:hlinkClick r:id="rId2"/>
              </a:rPr>
              <a:t>template</a:t>
            </a:r>
            <a:r>
              <a:rPr lang="en-US" sz="2800" dirty="0" smtClean="0"/>
              <a:t> to begin your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Implement Single-linked list class</a:t>
            </a:r>
          </a:p>
          <a:p>
            <a:r>
              <a:rPr lang="en-US" sz="2400" dirty="0" smtClean="0"/>
              <a:t>Store points in list</a:t>
            </a:r>
          </a:p>
          <a:p>
            <a:r>
              <a:rPr lang="en-US" sz="2400" dirty="0" smtClean="0"/>
              <a:t>Minimum functional requirements: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Insert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Delete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Set</a:t>
            </a:r>
          </a:p>
          <a:p>
            <a:r>
              <a:rPr lang="en-US" sz="2400" dirty="0" smtClean="0"/>
              <a:t>Additional: </a:t>
            </a:r>
            <a:r>
              <a:rPr lang="en-US" sz="2400" i="1" dirty="0" err="1" smtClean="0"/>
              <a:t>iterable</a:t>
            </a:r>
            <a:r>
              <a:rPr lang="en-US" sz="2400" dirty="0" smtClean="0"/>
              <a:t> or </a:t>
            </a:r>
            <a:r>
              <a:rPr lang="en-US" sz="2400" i="1" dirty="0" smtClean="0"/>
              <a:t>iterator</a:t>
            </a:r>
            <a:r>
              <a:rPr lang="en-US" sz="2400" dirty="0" smtClean="0"/>
              <a:t> interface for list and iterator class</a:t>
            </a:r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Generate points for: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/>
                  <a:t>Circle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2000" dirty="0" smtClean="0"/>
                  <a:t>Cardioid</a:t>
                </a:r>
              </a:p>
              <a:p>
                <a:r>
                  <a:rPr lang="en-US" sz="2400" dirty="0" smtClean="0"/>
                  <a:t>Good way is to use parameter: t = 0..N-1 and polar coordinates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Then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𝑐𝑜𝑠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b="0" i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is the number of points in polygon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t="-1426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Equation for circle: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Equation for cardioid: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𝑥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2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5" y="2711100"/>
            <a:ext cx="381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090057"/>
            <a:ext cx="5145362" cy="5145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4" y="2069961"/>
            <a:ext cx="5165458" cy="5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Crossing number algorithm</a:t>
            </a:r>
          </a:p>
          <a:p>
            <a:pPr marL="0" lvl="1" indent="0">
              <a:buNone/>
            </a:pPr>
            <a:r>
              <a:rPr lang="en-US" sz="2400" b="1" dirty="0"/>
              <a:t>static </a:t>
            </a:r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dirty="0"/>
              <a:t>inside</a:t>
            </a:r>
            <a:r>
              <a:rPr lang="en-US" sz="2400" b="1" dirty="0"/>
              <a:t>(</a:t>
            </a:r>
            <a:r>
              <a:rPr lang="en-US" sz="2400" b="1" dirty="0" err="1"/>
              <a:t>YourListType</a:t>
            </a:r>
            <a:r>
              <a:rPr lang="en-US" sz="2400" b="1" dirty="0"/>
              <a:t> </a:t>
            </a:r>
            <a:r>
              <a:rPr lang="en-US" sz="2400" dirty="0"/>
              <a:t>polygon</a:t>
            </a:r>
            <a:r>
              <a:rPr lang="en-US" sz="2400" b="1" dirty="0"/>
              <a:t>, Point2D </a:t>
            </a:r>
            <a:r>
              <a:rPr lang="en-US" sz="2400" dirty="0"/>
              <a:t>point</a:t>
            </a:r>
            <a:r>
              <a:rPr lang="en-US" sz="2400" b="1" dirty="0"/>
              <a:t>) { ... </a:t>
            </a:r>
            <a:r>
              <a:rPr lang="en-US" sz="2400" b="1" dirty="0" smtClean="0"/>
              <a:t>}.</a:t>
            </a:r>
            <a:endParaRPr lang="en-US" sz="1800" dirty="0" smtClean="0"/>
          </a:p>
          <a:p>
            <a:r>
              <a:rPr lang="en-US" sz="2000" dirty="0" smtClean="0"/>
              <a:t>You can use function ‘intersects’</a:t>
            </a:r>
          </a:p>
          <a:p>
            <a:r>
              <a:rPr lang="en-US" sz="2000" dirty="0" smtClean="0"/>
              <a:t>Hint: Build a random ray and count number of intersections. If even – point is outside, otherwise – inside.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60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Test your algorithm for circle, cardioid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part – Monte-Carlo method for area calculating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39" y="2436158"/>
            <a:ext cx="4758267" cy="4758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458" y="2432092"/>
            <a:ext cx="4764991" cy="476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32" y="2444630"/>
            <a:ext cx="4728636" cy="4728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3430" y="22615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N=10000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0652" y="22615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N=50000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5225" y="223880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9497"/>
            <a:ext cx="8825659" cy="1477433"/>
          </a:xfrm>
        </p:spPr>
        <p:txBody>
          <a:bodyPr/>
          <a:lstStyle/>
          <a:p>
            <a:r>
              <a:rPr lang="en-US" dirty="0" smtClean="0"/>
              <a:t>Suppose we want to store 2 different type variables in some “Pair” structure</a:t>
            </a:r>
          </a:p>
          <a:p>
            <a:r>
              <a:rPr lang="en-US" dirty="0" smtClean="0"/>
              <a:t>We do not know the type of stored variables in advance</a:t>
            </a:r>
            <a:endParaRPr lang="en-US" dirty="0"/>
          </a:p>
          <a:p>
            <a:r>
              <a:rPr lang="en-US" dirty="0" smtClean="0"/>
              <a:t>First approach: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8343" y="4080931"/>
            <a:ext cx="51988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200"/>
                </a:solidFill>
                <a:latin typeface="CMSSBX10" charset="0"/>
              </a:rPr>
              <a:t>public class </a:t>
            </a:r>
            <a:r>
              <a:rPr lang="en-US" dirty="0" err="1">
                <a:solidFill>
                  <a:srgbClr val="000200"/>
                </a:solidFill>
                <a:latin typeface="CMSS10" charset="0"/>
              </a:rPr>
              <a:t>ObjectPair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 </a:t>
            </a:r>
            <a:r>
              <a:rPr lang="en-US" dirty="0">
                <a:solidFill>
                  <a:srgbClr val="000200"/>
                </a:solidFill>
                <a:latin typeface="CMSY10" charset="0"/>
              </a:rPr>
              <a:t>{</a:t>
            </a:r>
            <a:br>
              <a:rPr lang="en-US" dirty="0">
                <a:solidFill>
                  <a:srgbClr val="000200"/>
                </a:solidFill>
                <a:latin typeface="CMSY10" charset="0"/>
              </a:rPr>
            </a:br>
            <a:r>
              <a:rPr lang="en-US" dirty="0" smtClean="0">
                <a:solidFill>
                  <a:srgbClr val="000200"/>
                </a:solidFill>
                <a:latin typeface="CMSY10" charset="0"/>
              </a:rPr>
              <a:t>	</a:t>
            </a:r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Object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first;</a:t>
            </a:r>
            <a:br>
              <a:rPr lang="en-US" dirty="0">
                <a:solidFill>
                  <a:srgbClr val="000200"/>
                </a:solidFill>
                <a:latin typeface="CMSS10" charset="0"/>
              </a:rPr>
            </a:br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	Object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second;</a:t>
            </a:r>
            <a:br>
              <a:rPr lang="en-US" dirty="0">
                <a:solidFill>
                  <a:srgbClr val="000200"/>
                </a:solidFill>
                <a:latin typeface="CMSS10" charset="0"/>
              </a:rPr>
            </a:br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MSSBX10" charset="0"/>
              </a:rPr>
              <a:t>public</a:t>
            </a:r>
            <a:r>
              <a:rPr lang="en-US" dirty="0" smtClean="0">
                <a:solidFill>
                  <a:srgbClr val="000200"/>
                </a:solidFill>
                <a:latin typeface="CMSSBX10" charset="0"/>
              </a:rPr>
              <a:t> </a:t>
            </a:r>
            <a:r>
              <a:rPr lang="en-US" dirty="0" err="1">
                <a:solidFill>
                  <a:srgbClr val="000200"/>
                </a:solidFill>
                <a:latin typeface="CMSS10" charset="0"/>
              </a:rPr>
              <a:t>ObjectPair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(Object a, Object b) </a:t>
            </a:r>
            <a:r>
              <a:rPr lang="en-US" dirty="0">
                <a:solidFill>
                  <a:srgbClr val="000200"/>
                </a:solidFill>
                <a:latin typeface="CMSY10" charset="0"/>
              </a:rPr>
              <a:t>{ </a:t>
            </a:r>
            <a:endParaRPr lang="en-US" dirty="0"/>
          </a:p>
          <a:p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	first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= a; second = b; </a:t>
            </a:r>
            <a:endParaRPr lang="en-US" dirty="0"/>
          </a:p>
          <a:p>
            <a:r>
              <a:rPr lang="en-US" dirty="0" smtClean="0">
                <a:solidFill>
                  <a:srgbClr val="000200"/>
                </a:solidFill>
                <a:latin typeface="CMSSBX10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MSSBX10" charset="0"/>
              </a:rPr>
              <a:t>public</a:t>
            </a:r>
            <a:r>
              <a:rPr lang="en-US" dirty="0" smtClean="0">
                <a:solidFill>
                  <a:srgbClr val="000200"/>
                </a:solidFill>
                <a:latin typeface="CMSSBX10" charset="0"/>
              </a:rPr>
              <a:t>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Object </a:t>
            </a:r>
            <a:r>
              <a:rPr lang="en-US" dirty="0" err="1">
                <a:solidFill>
                  <a:srgbClr val="000200"/>
                </a:solidFill>
                <a:latin typeface="CMSS10" charset="0"/>
              </a:rPr>
              <a:t>getFirst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() </a:t>
            </a:r>
            <a:r>
              <a:rPr lang="en-US" dirty="0">
                <a:solidFill>
                  <a:srgbClr val="000200"/>
                </a:solidFill>
                <a:latin typeface="CMSY10" charset="0"/>
              </a:rPr>
              <a:t>{ </a:t>
            </a:r>
            <a:r>
              <a:rPr lang="en-US" b="1" dirty="0">
                <a:solidFill>
                  <a:srgbClr val="000200"/>
                </a:solidFill>
                <a:latin typeface="CMSSBX10" charset="0"/>
              </a:rPr>
              <a:t>return</a:t>
            </a:r>
            <a:r>
              <a:rPr lang="en-US" dirty="0">
                <a:solidFill>
                  <a:srgbClr val="000200"/>
                </a:solidFill>
                <a:latin typeface="CMSSBX10" charset="0"/>
              </a:rPr>
              <a:t>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first; </a:t>
            </a:r>
            <a:r>
              <a:rPr lang="en-US" dirty="0">
                <a:solidFill>
                  <a:srgbClr val="000200"/>
                </a:solidFill>
                <a:latin typeface="CMSY10" charset="0"/>
              </a:rPr>
              <a:t>} </a:t>
            </a:r>
            <a:endParaRPr lang="en-US" dirty="0" smtClean="0">
              <a:solidFill>
                <a:srgbClr val="000200"/>
              </a:solidFill>
              <a:latin typeface="CMSY10" charset="0"/>
            </a:endParaRPr>
          </a:p>
          <a:p>
            <a:r>
              <a:rPr lang="en-US" dirty="0">
                <a:solidFill>
                  <a:srgbClr val="000200"/>
                </a:solidFill>
                <a:latin typeface="CMSY10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MSSBX10" charset="0"/>
              </a:rPr>
              <a:t>public</a:t>
            </a:r>
            <a:r>
              <a:rPr lang="en-US" dirty="0" smtClean="0">
                <a:solidFill>
                  <a:srgbClr val="000200"/>
                </a:solidFill>
                <a:latin typeface="CMSSBX10" charset="0"/>
              </a:rPr>
              <a:t>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Object </a:t>
            </a:r>
            <a:r>
              <a:rPr lang="en-US" dirty="0" err="1">
                <a:solidFill>
                  <a:srgbClr val="000200"/>
                </a:solidFill>
                <a:latin typeface="CMSS10" charset="0"/>
              </a:rPr>
              <a:t>getSecond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() </a:t>
            </a:r>
            <a:r>
              <a:rPr lang="en-US" dirty="0">
                <a:solidFill>
                  <a:srgbClr val="000200"/>
                </a:solidFill>
                <a:latin typeface="CMSY10" charset="0"/>
              </a:rPr>
              <a:t>{ </a:t>
            </a:r>
            <a:r>
              <a:rPr lang="en-US" b="1" dirty="0">
                <a:solidFill>
                  <a:srgbClr val="000200"/>
                </a:solidFill>
                <a:latin typeface="CMSSBX10" charset="0"/>
              </a:rPr>
              <a:t>return</a:t>
            </a:r>
            <a:r>
              <a:rPr lang="en-US" dirty="0">
                <a:solidFill>
                  <a:srgbClr val="000200"/>
                </a:solidFill>
                <a:latin typeface="CMSSBX10" charset="0"/>
              </a:rPr>
              <a:t> </a:t>
            </a:r>
            <a:r>
              <a:rPr lang="en-US" dirty="0">
                <a:solidFill>
                  <a:srgbClr val="000200"/>
                </a:solidFill>
                <a:latin typeface="CMSS10" charset="0"/>
              </a:rPr>
              <a:t>second</a:t>
            </a:r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;</a:t>
            </a:r>
            <a:r>
              <a:rPr lang="en-US" dirty="0" smtClean="0">
                <a:solidFill>
                  <a:srgbClr val="000200"/>
                </a:solidFill>
                <a:latin typeface="CMSY10" charset="0"/>
              </a:rPr>
              <a:t>}</a:t>
            </a:r>
          </a:p>
          <a:p>
            <a:r>
              <a:rPr lang="en-US" dirty="0">
                <a:solidFill>
                  <a:srgbClr val="000200"/>
                </a:solidFill>
                <a:latin typeface="CMSY10" charset="0"/>
              </a:rPr>
              <a:t>}</a:t>
            </a:r>
            <a:r>
              <a:rPr lang="en-US" dirty="0" smtClean="0">
                <a:solidFill>
                  <a:srgbClr val="000200"/>
                </a:solidFill>
                <a:latin typeface="CMSY10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31574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Pair&lt;A,B&gt; {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first;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B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second;</a:t>
            </a:r>
            <a:b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Pair(A a, B b) {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	first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= a;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second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= b;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err="1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getFirst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b="1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first; }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err="1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getSecond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b="1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second;}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6652" y="3165356"/>
            <a:ext cx="48253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Example of usage:</a:t>
            </a:r>
          </a:p>
          <a:p>
            <a:r>
              <a:rPr lang="en-US" dirty="0" smtClean="0">
                <a:solidFill>
                  <a:srgbClr val="000200"/>
                </a:solidFill>
                <a:latin typeface="CMSS10" charset="0"/>
              </a:rPr>
              <a:t>	</a:t>
            </a:r>
            <a:r>
              <a:rPr lang="en-US" dirty="0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Pair&lt;</a:t>
            </a:r>
            <a:r>
              <a:rPr lang="en-US" dirty="0" err="1" smtClean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String,Double</a:t>
            </a:r>
            <a:r>
              <a:rPr lang="en-US" dirty="0">
                <a:solidFill>
                  <a:srgbClr val="000200"/>
                </a:solidFill>
                <a:latin typeface="Consolas" charset="0"/>
                <a:ea typeface="Consolas" charset="0"/>
                <a:cs typeface="Consolas" charset="0"/>
              </a:rPr>
              <a:t>&gt; bid; </a:t>
            </a:r>
            <a:endParaRPr lang="en-US" dirty="0" smtClean="0">
              <a:solidFill>
                <a:srgbClr val="0002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bid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Pair&lt;&gt;("ORCL", 32.07);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nner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2" y="2470637"/>
            <a:ext cx="8825659" cy="404850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DataStructure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final static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SIZE = 15;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arrayOfInts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[SIZE];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DataStructure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arrayOfInts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printEven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EvenIterator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iterator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EvenIterator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iterator.hasNext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{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iterator.next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+ " ");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4953" y="2271325"/>
            <a:ext cx="98468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Datastructure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//code from previous slide…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EvenIterator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Iterator&lt;Integer&gt; {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nextIndex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   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hasNext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           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Check if the current element is the last in the array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nextIndex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&lt;= SIZE - 1);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                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Integer next() {            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Record a value of an even index of the array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Integer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retValue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Integer.valueOf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arrayOfInts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nextIndex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             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	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 the next even element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nextIndex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+= 2;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retValue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       }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nested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190774"/>
            <a:ext cx="92350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MainFrame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ic.foo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("Initialization");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("Initialized");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list? Not sets, not maps?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Order is important! Examples:</a:t>
            </a:r>
          </a:p>
          <a:p>
            <a:r>
              <a:rPr lang="en-US" sz="2800" dirty="0" smtClean="0"/>
              <a:t>Drawing polygons</a:t>
            </a:r>
          </a:p>
          <a:p>
            <a:r>
              <a:rPr lang="en-US" sz="2800" dirty="0" smtClean="0"/>
              <a:t>Staying in a </a:t>
            </a:r>
            <a:r>
              <a:rPr lang="en-US" sz="2800" dirty="0" smtClean="0"/>
              <a:t>line</a:t>
            </a:r>
          </a:p>
          <a:p>
            <a:r>
              <a:rPr lang="en-US" sz="2800" dirty="0" smtClean="0"/>
              <a:t>…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16" y="2294466"/>
            <a:ext cx="2901585" cy="2158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6" y="4622330"/>
            <a:ext cx="2874433" cy="22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Based on arrays</a:t>
            </a:r>
          </a:p>
          <a:p>
            <a:r>
              <a:rPr lang="en-US" sz="2800" dirty="0" smtClean="0"/>
              <a:t>Based on linked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the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12661"/>
              </p:ext>
            </p:extLst>
          </p:nvPr>
        </p:nvGraphicFramePr>
        <p:xfrm>
          <a:off x="1646767" y="2406650"/>
          <a:ext cx="8761413" cy="304800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,Bold" charset="0"/>
                        </a:rPr>
                        <a:t>Operation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,Bold" charset="0"/>
                        </a:rPr>
                        <a:t>Array-based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,Bold" charset="0"/>
                        </a:rPr>
                        <a:t>List-based 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  <a:latin typeface="Calibri" charset="0"/>
                        </a:rPr>
                        <a:t>size</a:t>
                      </a:r>
                      <a:r>
                        <a:rPr lang="it-IT" sz="1400" dirty="0">
                          <a:effectLst/>
                          <a:latin typeface="Calibri" charset="0"/>
                        </a:rPr>
                        <a:t>() </a:t>
                      </a:r>
                      <a:endParaRPr lang="it-IT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Calibri" charset="0"/>
                        </a:rPr>
                        <a:t>isEmpty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()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get(</a:t>
                      </a:r>
                      <a:r>
                        <a:rPr lang="en-US" sz="1400" dirty="0" err="1">
                          <a:effectLst/>
                          <a:latin typeface="Calibri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set(I, v)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b-NO" sz="1400" dirty="0" err="1">
                          <a:effectLst/>
                          <a:latin typeface="Calibri" charset="0"/>
                        </a:rPr>
                        <a:t>add</a:t>
                      </a:r>
                      <a:r>
                        <a:rPr lang="nb-NO" sz="1400" dirty="0">
                          <a:effectLst/>
                          <a:latin typeface="Calibri" charset="0"/>
                        </a:rPr>
                        <a:t>(I, v) </a:t>
                      </a:r>
                      <a:endParaRPr lang="nb-NO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alibri" charset="0"/>
                        </a:rPr>
                        <a:t>remove(</a:t>
                      </a:r>
                      <a:r>
                        <a:rPr lang="en-US" sz="1400" dirty="0" err="1">
                          <a:effectLst/>
                          <a:latin typeface="Calibri" charset="0"/>
                        </a:rPr>
                        <a:t>i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1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60494"/>
              </p:ext>
            </p:extLst>
          </p:nvPr>
        </p:nvGraphicFramePr>
        <p:xfrm>
          <a:off x="1646767" y="5642428"/>
          <a:ext cx="8761413" cy="91440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362373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Calibri" charset="0"/>
                        </a:rPr>
                        <a:t>addFirst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(v)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Calibri" charset="0"/>
                        </a:rPr>
                        <a:t>a.concat</a:t>
                      </a:r>
                      <a:r>
                        <a:rPr lang="en-US" sz="1400" dirty="0">
                          <a:effectLst/>
                          <a:latin typeface="Calibri" charset="0"/>
                        </a:rPr>
                        <a:t>(b) 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1488</TotalTime>
  <Words>298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Calibri,Bold</vt:lpstr>
      <vt:lpstr>Cambria Math</vt:lpstr>
      <vt:lpstr>Century Gothic</vt:lpstr>
      <vt:lpstr>CMSS10</vt:lpstr>
      <vt:lpstr>CMSSBX10</vt:lpstr>
      <vt:lpstr>CMSY10</vt:lpstr>
      <vt:lpstr>Consolas</vt:lpstr>
      <vt:lpstr>Wingdings 3</vt:lpstr>
      <vt:lpstr>Arial</vt:lpstr>
      <vt:lpstr>Ion Boardroom</vt:lpstr>
      <vt:lpstr>Lab session #3:Lists</vt:lpstr>
      <vt:lpstr>Generics</vt:lpstr>
      <vt:lpstr>Generics</vt:lpstr>
      <vt:lpstr>Inner class</vt:lpstr>
      <vt:lpstr>Inner class</vt:lpstr>
      <vt:lpstr>Static nested class</vt:lpstr>
      <vt:lpstr>Why list? Not sets, not maps?</vt:lpstr>
      <vt:lpstr>Lists</vt:lpstr>
      <vt:lpstr>Fill the table</vt:lpstr>
      <vt:lpstr>Practical part</vt:lpstr>
      <vt:lpstr>Part A</vt:lpstr>
      <vt:lpstr>Part B</vt:lpstr>
      <vt:lpstr>Part B</vt:lpstr>
      <vt:lpstr>Part B</vt:lpstr>
      <vt:lpstr>Part C</vt:lpstr>
      <vt:lpstr>Part D</vt:lpstr>
      <vt:lpstr>Bonus part – Monte-Carlo method for area calculating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2015-08-31T09:14:57Z</dcterms:created>
  <dcterms:modified xsi:type="dcterms:W3CDTF">2015-09-01T10:05:00Z</dcterms:modified>
</cp:coreProperties>
</file>