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94613"/>
  </p:normalViewPr>
  <p:slideViewPr>
    <p:cSldViewPr snapToGrid="0" snapToObjects="1">
      <p:cViewPr varScale="1">
        <p:scale>
          <a:sx n="117" d="100"/>
          <a:sy n="117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98D47-5331-7841-BB6F-1778AF7BB06B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28A3-75E6-F84C-9675-95C538EB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728A3-75E6-F84C-9675-95C538EB8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728A3-75E6-F84C-9675-95C538EB8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ADS: Lab Session. Recursion and 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Kamil </a:t>
            </a:r>
            <a:r>
              <a:rPr lang="en-US" dirty="0" err="1" smtClean="0"/>
              <a:t>salakhiev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8580" y="3227374"/>
            <a:ext cx="66312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static 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squareRoot2(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deep)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(deep == 22)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 = 1 / (2 +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squareRoot2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(deep + 1));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(deep == 0) value += 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97078" y="32101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static 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stackSqrt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Stack&lt;Double&gt;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Stack&lt;Double&gt;()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22;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st.peek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(value);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st.peek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298" y="2484027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Recursion implementation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99972" y="2484027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 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implementation?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137" y="32101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static double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sqrtLinear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 = 0;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22;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value = 1 / (2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prev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value;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value + 1;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54" y="32101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static 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stackSqrt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Stack&lt;Double&gt;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Stack&lt;Double&gt;()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22;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++){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value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st.peek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(value);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st.peek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()+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9298" y="248402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 implementation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9972" y="2484027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 implementation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20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Algorithm that returns the index of target value in list</a:t>
            </a:r>
          </a:p>
          <a:p>
            <a:r>
              <a:rPr lang="en-US" sz="2400" dirty="0" smtClean="0"/>
              <a:t>Mandatory precondition is that list has to be sorted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30965" y="4360390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8622" y="4367561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98848" y="4367562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6505" y="4364112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70447" y="4367560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8104" y="4364110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38330" y="4364111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25987" y="4360396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9004" y="3189246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6661" y="3185531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26887" y="3185532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4544" y="3192968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98486" y="3185530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6143" y="3192966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66369" y="3192967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54026" y="3189252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9004" y="2146610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78019" y="226146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-- target value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6772506" y="3200398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36670" y="3200398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38212" y="33614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02376" y="33614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7854" y="4217892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5511" y="4224451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15737" y="4224452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03394" y="4220737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497628" y="3185530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61792" y="3185530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63334" y="334655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727498" y="33465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590371" y="2932771"/>
            <a:ext cx="2732927" cy="114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331272" y="2932770"/>
            <a:ext cx="2732927" cy="114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36002" y="4311804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00166" y="4311804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01708" y="44728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65872" y="447282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61124" y="4296936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025288" y="4296936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26830" y="44579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90994" y="450256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753867" y="4044177"/>
            <a:ext cx="2732927" cy="114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494768" y="4044176"/>
            <a:ext cx="2732927" cy="114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8816" y="5385521"/>
            <a:ext cx="691376" cy="69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46473" y="5381806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630797" y="5538434"/>
            <a:ext cx="691376" cy="691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994961" y="5538434"/>
            <a:ext cx="691376" cy="6913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96503" y="56994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0667" y="56994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448662" y="5270807"/>
            <a:ext cx="2732927" cy="1148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910146" y="57651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1" grpId="0" animBg="1"/>
      <p:bldP spid="42" grpId="0" animBg="1"/>
      <p:bldP spid="43" grpId="0"/>
      <p:bldP spid="44" grpId="0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recursion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1" y="2581197"/>
            <a:ext cx="7676812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method that calls itself</a:t>
            </a:r>
          </a:p>
          <a:p>
            <a:r>
              <a:rPr lang="en-US" sz="2800" dirty="0" smtClean="0"/>
              <a:t>With each method call problem becomes simpler</a:t>
            </a:r>
          </a:p>
          <a:p>
            <a:r>
              <a:rPr lang="en-US" sz="2800" dirty="0" smtClean="0"/>
              <a:t>May have or have not stop condition that leads to the method no longer making another method call itself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474" t="7169" r="10229" b="16356"/>
          <a:stretch/>
        </p:blipFill>
        <p:spPr>
          <a:xfrm>
            <a:off x="7716645" y="2311399"/>
            <a:ext cx="3189248" cy="45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89403"/>
            <a:ext cx="6951983" cy="43375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Finite</a:t>
            </a:r>
            <a:r>
              <a:rPr lang="en-US" sz="2400" dirty="0" smtClean="0"/>
              <a:t> – </a:t>
            </a:r>
            <a:r>
              <a:rPr lang="en-US" sz="2400" dirty="0"/>
              <a:t>For finite one you have “stop rule” – condition in which we know the result of the function (“base case” in lecture). </a:t>
            </a:r>
          </a:p>
          <a:p>
            <a:r>
              <a:rPr lang="en-US" sz="2400" b="1" dirty="0"/>
              <a:t>Infinite</a:t>
            </a:r>
            <a:r>
              <a:rPr lang="en-US" sz="2400" dirty="0"/>
              <a:t> recursion is </a:t>
            </a:r>
            <a:r>
              <a:rPr lang="en-US" sz="2400" dirty="0" smtClean="0"/>
              <a:t>used for </a:t>
            </a:r>
            <a:r>
              <a:rPr lang="en-US" sz="2400" dirty="0"/>
              <a:t>calculating infinite math formulas, we can use stop rule for the sake of accuracy.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17" y="3178408"/>
            <a:ext cx="5067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92403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Calculating </a:t>
            </a:r>
            <a:r>
              <a:rPr lang="en-US" sz="2400" i="1" dirty="0" smtClean="0"/>
              <a:t>fact(4)</a:t>
            </a:r>
            <a:r>
              <a:rPr lang="en-US" sz="2400" dirty="0" smtClean="0"/>
              <a:t>:</a:t>
            </a:r>
          </a:p>
          <a:p>
            <a:pPr>
              <a:buAutoNum type="arabicPeriod"/>
            </a:pPr>
            <a:r>
              <a:rPr lang="en-US" sz="2400" dirty="0" smtClean="0"/>
              <a:t>4 * ?</a:t>
            </a:r>
          </a:p>
          <a:p>
            <a:pPr>
              <a:buAutoNum type="arabicPeriod"/>
            </a:pPr>
            <a:r>
              <a:rPr lang="en-US" sz="2400" dirty="0" smtClean="0"/>
              <a:t>3 * ?</a:t>
            </a:r>
          </a:p>
          <a:p>
            <a:pPr>
              <a:buAutoNum type="arabicPeriod"/>
            </a:pPr>
            <a:r>
              <a:rPr lang="en-US" sz="2400" dirty="0" smtClean="0"/>
              <a:t>2 * ?</a:t>
            </a:r>
          </a:p>
          <a:p>
            <a:pPr>
              <a:buAutoNum type="arabicPeriod"/>
            </a:pPr>
            <a:r>
              <a:rPr lang="en-US" sz="2400" dirty="0" smtClean="0"/>
              <a:t>1 Go 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5660" y="2776519"/>
            <a:ext cx="5508239" cy="31085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 == 1 || n == 0)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n*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(n-1);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92403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Calculating </a:t>
            </a:r>
            <a:r>
              <a:rPr lang="en-US" sz="2400" i="1" dirty="0" smtClean="0"/>
              <a:t>fact(4)</a:t>
            </a:r>
            <a:r>
              <a:rPr lang="en-US" sz="2400" dirty="0" smtClean="0"/>
              <a:t>:</a:t>
            </a:r>
          </a:p>
          <a:p>
            <a:pPr>
              <a:buAutoNum type="arabicPeriod"/>
            </a:pPr>
            <a:r>
              <a:rPr lang="en-US" sz="2400" dirty="0" smtClean="0"/>
              <a:t>4 * ?</a:t>
            </a:r>
          </a:p>
          <a:p>
            <a:pPr>
              <a:buAutoNum type="arabicPeriod"/>
            </a:pPr>
            <a:r>
              <a:rPr lang="en-US" sz="2400" dirty="0" smtClean="0"/>
              <a:t>3 * ?</a:t>
            </a:r>
          </a:p>
          <a:p>
            <a:pPr>
              <a:buAutoNum type="arabicPeriod"/>
            </a:pPr>
            <a:r>
              <a:rPr lang="en-US" sz="2400" dirty="0" smtClean="0"/>
              <a:t>2 * 1 = 2 Go Up</a:t>
            </a:r>
          </a:p>
          <a:p>
            <a:pPr>
              <a:buAutoNum type="arabicPeriod"/>
            </a:pPr>
            <a:r>
              <a:rPr lang="en-US" sz="2400" dirty="0" smtClean="0"/>
              <a:t>1 Go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660" y="2776519"/>
            <a:ext cx="5508239" cy="31085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 == 1 || n == 0)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n*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(n-1);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recursion: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92403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Calculating </a:t>
            </a:r>
            <a:r>
              <a:rPr lang="en-US" sz="2400" i="1" dirty="0" smtClean="0"/>
              <a:t>fact(4)</a:t>
            </a:r>
            <a:r>
              <a:rPr lang="en-US" sz="2400" dirty="0" smtClean="0"/>
              <a:t>:</a:t>
            </a:r>
          </a:p>
          <a:p>
            <a:pPr>
              <a:buAutoNum type="arabicPeriod"/>
            </a:pPr>
            <a:r>
              <a:rPr lang="en-US" sz="2400" dirty="0" smtClean="0"/>
              <a:t>4 * ?</a:t>
            </a:r>
          </a:p>
          <a:p>
            <a:pPr>
              <a:buAutoNum type="arabicPeriod"/>
            </a:pPr>
            <a:r>
              <a:rPr lang="en-US" sz="2400" dirty="0" smtClean="0"/>
              <a:t>3 * 2 = 6 Go Up</a:t>
            </a:r>
          </a:p>
          <a:p>
            <a:pPr>
              <a:buAutoNum type="arabicPeriod"/>
            </a:pPr>
            <a:r>
              <a:rPr lang="en-US" sz="2400" dirty="0" smtClean="0"/>
              <a:t>2 * 1 = 2 Go Up</a:t>
            </a:r>
          </a:p>
          <a:p>
            <a:pPr>
              <a:buAutoNum type="arabicPeriod"/>
            </a:pPr>
            <a:r>
              <a:rPr lang="en-US" sz="2400" dirty="0" smtClean="0"/>
              <a:t>1 Go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660" y="2776519"/>
            <a:ext cx="5508239" cy="31085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 == 1 || n == 0)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n*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(n-1);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recursion: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92403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Calculating </a:t>
            </a:r>
            <a:r>
              <a:rPr lang="en-US" sz="2400" i="1" dirty="0" smtClean="0"/>
              <a:t>fact(4)</a:t>
            </a:r>
            <a:r>
              <a:rPr lang="en-US" sz="2400" dirty="0" smtClean="0"/>
              <a:t>:</a:t>
            </a:r>
          </a:p>
          <a:p>
            <a:pPr>
              <a:buAutoNum type="arabicPeriod"/>
            </a:pPr>
            <a:r>
              <a:rPr lang="en-US" sz="2400" dirty="0" smtClean="0"/>
              <a:t>4 * 6 = 24 Result!</a:t>
            </a:r>
          </a:p>
          <a:p>
            <a:pPr>
              <a:buAutoNum type="arabicPeriod"/>
            </a:pPr>
            <a:r>
              <a:rPr lang="en-US" sz="2400" dirty="0" smtClean="0"/>
              <a:t>3 * 2 = 6 Go Up</a:t>
            </a:r>
          </a:p>
          <a:p>
            <a:pPr>
              <a:buAutoNum type="arabicPeriod"/>
            </a:pPr>
            <a:r>
              <a:rPr lang="en-US" sz="2400" dirty="0" smtClean="0"/>
              <a:t>2 * 1 = 2 Go Up</a:t>
            </a:r>
          </a:p>
          <a:p>
            <a:pPr>
              <a:buAutoNum type="arabicPeriod"/>
            </a:pPr>
            <a:r>
              <a:rPr lang="en-US" sz="2400" dirty="0" smtClean="0"/>
              <a:t>1 Go 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660" y="2776519"/>
            <a:ext cx="5508239" cy="310854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fact(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n){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 == 1 || n == 0)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1;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n*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(n-1);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38" y="2536593"/>
            <a:ext cx="5926070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we call one method from another Java </a:t>
            </a:r>
            <a:r>
              <a:rPr lang="en-US" sz="2400" b="1" dirty="0" smtClean="0"/>
              <a:t>push</a:t>
            </a:r>
            <a:r>
              <a:rPr lang="en-US" sz="2400" dirty="0" smtClean="0"/>
              <a:t> our </a:t>
            </a:r>
            <a:r>
              <a:rPr lang="en-US" sz="2400" b="1" dirty="0" smtClean="0"/>
              <a:t>return address</a:t>
            </a:r>
            <a:r>
              <a:rPr lang="en-US" sz="2400" dirty="0" smtClean="0"/>
              <a:t> and local data into stack</a:t>
            </a:r>
          </a:p>
          <a:p>
            <a:r>
              <a:rPr lang="en-US" sz="2400" dirty="0" smtClean="0"/>
              <a:t>When invoked method ends executing stack </a:t>
            </a:r>
            <a:r>
              <a:rPr lang="en-US" sz="2400" b="1" dirty="0" smtClean="0"/>
              <a:t>pop</a:t>
            </a:r>
            <a:r>
              <a:rPr lang="en-US" sz="2400" dirty="0" smtClean="0"/>
              <a:t> this data back</a:t>
            </a:r>
          </a:p>
          <a:p>
            <a:r>
              <a:rPr lang="en-US" sz="2400" dirty="0" smtClean="0"/>
              <a:t>We cannot access to this stack directly, but we can view it using </a:t>
            </a:r>
            <a:r>
              <a:rPr lang="en-US" sz="2400" b="1" dirty="0" err="1" smtClean="0"/>
              <a:t>Thread.dumpStack</a:t>
            </a:r>
            <a:r>
              <a:rPr lang="en-US" sz="2400" b="1" dirty="0" smtClean="0"/>
              <a:t>()</a:t>
            </a:r>
            <a:r>
              <a:rPr lang="ru-RU" sz="2400" b="1" dirty="0" smtClean="0"/>
              <a:t> </a:t>
            </a:r>
            <a:r>
              <a:rPr lang="en-US" sz="2400" dirty="0" smtClean="0"/>
              <a:t>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6597805" y="2298515"/>
            <a:ext cx="445677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static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Thread.</a:t>
            </a:r>
            <a:r>
              <a:rPr lang="en-US" i="1" dirty="0" err="1">
                <a:latin typeface="Consolas" charset="0"/>
                <a:ea typeface="Consolas" charset="0"/>
                <a:cs typeface="Consolas" charset="0"/>
              </a:rPr>
              <a:t>dumpStack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(n == 1 || n == 0)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else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* </a:t>
            </a:r>
            <a:r>
              <a:rPr lang="en-US" i="1" dirty="0">
                <a:latin typeface="Consolas" charset="0"/>
                <a:ea typeface="Consolas" charset="0"/>
                <a:cs typeface="Consolas" charset="0"/>
              </a:rPr>
              <a:t>fact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 - 1);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7805" y="4366460"/>
            <a:ext cx="5389756" cy="28007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java.lang.Exception</a:t>
            </a:r>
            <a:r>
              <a:rPr lang="en-US" sz="1600" dirty="0">
                <a:solidFill>
                  <a:srgbClr val="C00000"/>
                </a:solidFill>
              </a:rPr>
              <a:t>: Stack trace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 smtClean="0">
                <a:solidFill>
                  <a:srgbClr val="C00000"/>
                </a:solidFill>
              </a:rPr>
              <a:t>java.lang.Thread.dumpStack</a:t>
            </a:r>
            <a:r>
              <a:rPr lang="en-US" sz="1600" dirty="0" smtClean="0">
                <a:solidFill>
                  <a:srgbClr val="C00000"/>
                </a:solidFill>
              </a:rPr>
              <a:t>(Thread.java:1329)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>
                <a:solidFill>
                  <a:srgbClr val="C00000"/>
                </a:solidFill>
              </a:rPr>
              <a:t>Main.fact</a:t>
            </a:r>
            <a:r>
              <a:rPr lang="en-US" sz="1600" dirty="0">
                <a:solidFill>
                  <a:srgbClr val="C00000"/>
                </a:solidFill>
              </a:rPr>
              <a:t>(Main.java:6)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>
                <a:solidFill>
                  <a:srgbClr val="C00000"/>
                </a:solidFill>
              </a:rPr>
              <a:t>Main.main</a:t>
            </a:r>
            <a:r>
              <a:rPr lang="en-US" sz="1600" dirty="0">
                <a:solidFill>
                  <a:srgbClr val="C00000"/>
                </a:solidFill>
              </a:rPr>
              <a:t>(Main.java:39)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...</a:t>
            </a:r>
          </a:p>
          <a:p>
            <a:r>
              <a:rPr lang="en-US" sz="1600" dirty="0" err="1" smtClean="0">
                <a:solidFill>
                  <a:srgbClr val="C00000"/>
                </a:solidFill>
              </a:rPr>
              <a:t>java.lang.Exception</a:t>
            </a:r>
            <a:r>
              <a:rPr lang="en-US" sz="1600" dirty="0">
                <a:solidFill>
                  <a:srgbClr val="C00000"/>
                </a:solidFill>
              </a:rPr>
              <a:t>: Stack trace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 smtClean="0">
                <a:solidFill>
                  <a:srgbClr val="C00000"/>
                </a:solidFill>
              </a:rPr>
              <a:t>java.lang.Thread.dumpStack</a:t>
            </a:r>
            <a:r>
              <a:rPr lang="en-US" sz="1600" dirty="0" smtClean="0">
                <a:solidFill>
                  <a:srgbClr val="C00000"/>
                </a:solidFill>
              </a:rPr>
              <a:t>(Thread.java:1329)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>
                <a:solidFill>
                  <a:srgbClr val="C00000"/>
                </a:solidFill>
              </a:rPr>
              <a:t>Main.fact</a:t>
            </a:r>
            <a:r>
              <a:rPr lang="en-US" sz="1600" dirty="0">
                <a:solidFill>
                  <a:srgbClr val="C00000"/>
                </a:solidFill>
              </a:rPr>
              <a:t>(Main.java:6)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>
                <a:solidFill>
                  <a:srgbClr val="C00000"/>
                </a:solidFill>
              </a:rPr>
              <a:t>Main.fact</a:t>
            </a:r>
            <a:r>
              <a:rPr lang="en-US" sz="1600" dirty="0">
                <a:solidFill>
                  <a:srgbClr val="C00000"/>
                </a:solidFill>
              </a:rPr>
              <a:t>(Main.java:10)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at </a:t>
            </a:r>
            <a:r>
              <a:rPr lang="en-US" sz="1600" dirty="0" err="1">
                <a:solidFill>
                  <a:srgbClr val="C00000"/>
                </a:solidFill>
              </a:rPr>
              <a:t>Main.main</a:t>
            </a:r>
            <a:r>
              <a:rPr lang="en-US" sz="1600" dirty="0">
                <a:solidFill>
                  <a:srgbClr val="C00000"/>
                </a:solidFill>
              </a:rPr>
              <a:t>(Main.java:39)	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...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4721"/>
            <a:ext cx="8825659" cy="3961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We also can avoid recursion and use </a:t>
            </a:r>
            <a:r>
              <a:rPr lang="en-US" sz="2000" b="1" smtClean="0"/>
              <a:t>Stack </a:t>
            </a:r>
            <a:r>
              <a:rPr lang="en-US" sz="2000" b="1" smtClean="0"/>
              <a:t>instead!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29" y="2963543"/>
            <a:ext cx="5922672" cy="28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2438</TotalTime>
  <Words>404</Words>
  <Application>Microsoft Macintosh PowerPoint</Application>
  <PresentationFormat>Widescreen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Consolas</vt:lpstr>
      <vt:lpstr>Wingdings 3</vt:lpstr>
      <vt:lpstr>Arial</vt:lpstr>
      <vt:lpstr>Ion Boardroom</vt:lpstr>
      <vt:lpstr>ADS: Lab Session. Recursion and Binary search</vt:lpstr>
      <vt:lpstr>What is a recursion method?</vt:lpstr>
      <vt:lpstr>Two types of recursion</vt:lpstr>
      <vt:lpstr>Example of recursion: factorial</vt:lpstr>
      <vt:lpstr>Example of recursion: factorial</vt:lpstr>
      <vt:lpstr>Example of recursion: factorial</vt:lpstr>
      <vt:lpstr>Example of recursion: factorial</vt:lpstr>
      <vt:lpstr>Recursion and Stack</vt:lpstr>
      <vt:lpstr>Recursion and Stack</vt:lpstr>
      <vt:lpstr>Recursion and Stack</vt:lpstr>
      <vt:lpstr>Linear implementation?</vt:lpstr>
      <vt:lpstr>Binary Search</vt:lpstr>
      <vt:lpstr>Binary search example: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ADS: Lab Session. Recursion and Binary search</dc:title>
  <dc:creator>Microsoft Office User</dc:creator>
  <cp:lastModifiedBy>Microsoft Office User</cp:lastModifiedBy>
  <cp:revision>26</cp:revision>
  <dcterms:created xsi:type="dcterms:W3CDTF">2015-09-13T17:03:03Z</dcterms:created>
  <dcterms:modified xsi:type="dcterms:W3CDTF">2015-09-15T10:21:43Z</dcterms:modified>
</cp:coreProperties>
</file>