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6" r:id="rId3"/>
    <p:sldId id="258" r:id="rId4"/>
    <p:sldId id="259" r:id="rId5"/>
    <p:sldId id="260" r:id="rId6"/>
    <p:sldId id="262" r:id="rId7"/>
    <p:sldId id="263" r:id="rId8"/>
    <p:sldId id="287" r:id="rId9"/>
    <p:sldId id="288" r:id="rId10"/>
    <p:sldId id="289" r:id="rId11"/>
    <p:sldId id="264" r:id="rId12"/>
    <p:sldId id="265" r:id="rId13"/>
    <p:sldId id="266" r:id="rId14"/>
    <p:sldId id="267" r:id="rId15"/>
    <p:sldId id="291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87845"/>
  </p:normalViewPr>
  <p:slideViewPr>
    <p:cSldViewPr snapToGrid="0" snapToObjects="1">
      <p:cViewPr>
        <p:scale>
          <a:sx n="134" d="100"/>
          <a:sy n="134" d="100"/>
        </p:scale>
        <p:origin x="-1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942B-6E4A-F842-9DD8-08412F73C10C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2D5C-F2FE-834B-8AF0-325E8E3FF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942B-6E4A-F842-9DD8-08412F73C10C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2D5C-F2FE-834B-8AF0-325E8E3FF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942B-6E4A-F842-9DD8-08412F73C10C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2D5C-F2FE-834B-8AF0-325E8E3FF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942B-6E4A-F842-9DD8-08412F73C10C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2D5C-F2FE-834B-8AF0-325E8E3FF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942B-6E4A-F842-9DD8-08412F73C10C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2D5C-F2FE-834B-8AF0-325E8E3FF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942B-6E4A-F842-9DD8-08412F73C10C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2D5C-F2FE-834B-8AF0-325E8E3FF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942B-6E4A-F842-9DD8-08412F73C10C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2D5C-F2FE-834B-8AF0-325E8E3FF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942B-6E4A-F842-9DD8-08412F73C10C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2D5C-F2FE-834B-8AF0-325E8E3FF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942B-6E4A-F842-9DD8-08412F73C10C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2D5C-F2FE-834B-8AF0-325E8E3FF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942B-6E4A-F842-9DD8-08412F73C10C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2D5C-F2FE-834B-8AF0-325E8E3FF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942B-6E4A-F842-9DD8-08412F73C10C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2D5C-F2FE-834B-8AF0-325E8E3FF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6942B-6E4A-F842-9DD8-08412F73C10C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62D5C-F2FE-834B-8AF0-325E8E3FF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gif"/><Relationship Id="rId5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ADS:Coding</a:t>
            </a:r>
            <a:r>
              <a:rPr lang="en-US" dirty="0" smtClean="0"/>
              <a:t> and BST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 smtClean="0"/>
              <a:t>Kamil</a:t>
            </a:r>
            <a:r>
              <a:rPr lang="en-US" dirty="0" smtClean="0"/>
              <a:t> </a:t>
            </a:r>
            <a:r>
              <a:rPr lang="en-US" dirty="0" err="1" smtClean="0"/>
              <a:t>Salakhiev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170" y="1690688"/>
            <a:ext cx="5990830" cy="2157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8" y="3711575"/>
            <a:ext cx="5304571" cy="2289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49" y="1690688"/>
            <a:ext cx="5990830" cy="21574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9" y="3773488"/>
            <a:ext cx="5334000" cy="2301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2449" y="185737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1)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96396" y="190869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2449" y="390100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85119" y="390100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33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Features of good coding:</a:t>
            </a:r>
          </a:p>
          <a:p>
            <a:r>
              <a:rPr lang="en-US" sz="3600" dirty="0" smtClean="0"/>
              <a:t>Efficiency</a:t>
            </a:r>
          </a:p>
          <a:p>
            <a:r>
              <a:rPr lang="en-US" sz="3600" dirty="0" smtClean="0"/>
              <a:t>Speed</a:t>
            </a:r>
          </a:p>
          <a:p>
            <a:r>
              <a:rPr lang="en-US" sz="3600" dirty="0" smtClean="0"/>
              <a:t>Simplicity</a:t>
            </a:r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912" y="452761"/>
            <a:ext cx="3005900" cy="491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72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coding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Imagine we have alphabet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  <m:r>
                      <a:rPr lang="en-US" b="0" i="1" smtClean="0">
                        <a:latin typeface="Cambria Math" charset="0"/>
                      </a:rPr>
                      <m:t>={</m:t>
                    </m:r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𝑐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  <m:r>
                      <a:rPr lang="en-US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dirty="0" smtClean="0"/>
                  <a:t> and the following rules: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77879" y="2429341"/>
                <a:ext cx="1864311" cy="255454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3200" b="0" i="1" dirty="0" smtClean="0">
                    <a:latin typeface="Cambria Math" charset="0"/>
                  </a:rPr>
                  <a:t>a)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𝑎</m:t>
                      </m:r>
                      <m:r>
                        <a:rPr lang="is-I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</m:t>
                      </m:r>
                    </m:oMath>
                  </m:oMathPara>
                </a14:m>
                <a:endParaRPr lang="en-US" sz="3200" b="0" dirty="0" smtClean="0"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lang="is-I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10</m:t>
                      </m:r>
                    </m:oMath>
                  </m:oMathPara>
                </a14:m>
                <a:endParaRPr lang="en-US" sz="3200" b="0" dirty="0" smtClean="0"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𝑐</m:t>
                      </m:r>
                      <m:r>
                        <a:rPr lang="is-I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110</m:t>
                      </m:r>
                    </m:oMath>
                  </m:oMathPara>
                </a14:m>
                <a:endParaRPr lang="en-US" sz="3200" b="0" dirty="0" smtClean="0"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s-I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111</m:t>
                      </m:r>
                    </m:oMath>
                  </m:oMathPara>
                </a14:m>
                <a:endParaRPr lang="en-US" sz="32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79" y="2429341"/>
                <a:ext cx="1864311" cy="2554545"/>
              </a:xfrm>
              <a:prstGeom prst="rect">
                <a:avLst/>
              </a:prstGeom>
              <a:blipFill rotWithShape="0">
                <a:blip r:embed="rId3"/>
                <a:stretch>
                  <a:fillRect l="-7792" t="-285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652550" y="2429341"/>
                <a:ext cx="1873190" cy="255454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3200" b="0" i="1" dirty="0" smtClean="0">
                    <a:latin typeface="Cambria Math" charset="0"/>
                  </a:rPr>
                  <a:t>b)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𝑎</m:t>
                      </m:r>
                      <m:r>
                        <a:rPr lang="is-I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101</m:t>
                      </m:r>
                    </m:oMath>
                  </m:oMathPara>
                </a14:m>
                <a:endParaRPr lang="en-US" sz="3200" b="0" dirty="0" smtClean="0"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lang="is-I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00</m:t>
                      </m:r>
                    </m:oMath>
                  </m:oMathPara>
                </a14:m>
                <a:endParaRPr lang="en-US" sz="3200" b="0" dirty="0" smtClean="0"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𝑐</m:t>
                      </m:r>
                      <m:r>
                        <a:rPr lang="is-I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0001</m:t>
                      </m:r>
                    </m:oMath>
                  </m:oMathPara>
                </a14:m>
                <a:endParaRPr lang="en-US" sz="3200" b="0" dirty="0" smtClean="0"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s-I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</m:t>
                      </m:r>
                    </m:oMath>
                  </m:oMathPara>
                </a14:m>
                <a:endParaRPr lang="en-US" sz="32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550" y="2429341"/>
                <a:ext cx="1873190" cy="2554545"/>
              </a:xfrm>
              <a:prstGeom prst="rect">
                <a:avLst/>
              </a:prstGeom>
              <a:blipFill rotWithShape="0">
                <a:blip r:embed="rId4"/>
                <a:stretch>
                  <a:fillRect l="-7742" t="-285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287262" y="5191637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011001111010</a:t>
            </a: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7432089" y="5191636"/>
            <a:ext cx="22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1101000001001</a:t>
            </a:r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200" y="5761464"/>
                <a:ext cx="119649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Prefix definition: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is a prefix for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𝑛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sz="2400" b="0" i="0" smtClean="0">
                        <a:latin typeface="Cambria Math" charset="0"/>
                      </a:rPr>
                      <m:t>.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61464"/>
                <a:ext cx="11964907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815" t="-5882" b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52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Shannon-</a:t>
            </a:r>
            <a:r>
              <a:rPr lang="en-US" dirty="0" err="1" smtClean="0"/>
              <a:t>Fano</a:t>
            </a:r>
            <a:r>
              <a:rPr lang="en-US" dirty="0" smtClean="0"/>
              <a:t> coding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190528"/>
              </p:ext>
            </p:extLst>
          </p:nvPr>
        </p:nvGraphicFramePr>
        <p:xfrm>
          <a:off x="1472707" y="2024683"/>
          <a:ext cx="8967434" cy="357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062"/>
                <a:gridCol w="1281062"/>
                <a:gridCol w="1281062"/>
                <a:gridCol w="1281062"/>
                <a:gridCol w="1281062"/>
                <a:gridCol w="1281062"/>
                <a:gridCol w="1281062"/>
              </a:tblGrid>
              <a:tr h="5110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P(x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Stage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Stage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Stage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Stage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</a:t>
                      </a:r>
                    </a:p>
                  </a:txBody>
                  <a:tcPr/>
                </a:tc>
              </a:tr>
              <a:tr h="5110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</a:tr>
              <a:tr h="5110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</a:tr>
              <a:tr h="5110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5110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5110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</a:tr>
              <a:tr h="5110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41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58509" y="1012582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90489" y="2207726"/>
            <a:ext cx="681227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176481" y="33591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3"/>
            <a:endCxn id="4" idx="7"/>
          </p:cNvCxnSpPr>
          <p:nvPr/>
        </p:nvCxnSpPr>
        <p:spPr>
          <a:xfrm flipH="1">
            <a:off x="3772292" y="647374"/>
            <a:ext cx="509497" cy="470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</p:cNvCxnSpPr>
          <p:nvPr/>
        </p:nvCxnSpPr>
        <p:spPr>
          <a:xfrm flipH="1">
            <a:off x="2798964" y="1626365"/>
            <a:ext cx="464853" cy="575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</p:cNvCxnSpPr>
          <p:nvPr/>
        </p:nvCxnSpPr>
        <p:spPr>
          <a:xfrm>
            <a:off x="3772292" y="1626365"/>
            <a:ext cx="274240" cy="570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77505" y="2214282"/>
            <a:ext cx="681227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058547" y="972123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45013" y="2196526"/>
            <a:ext cx="681227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3" name="Straight Connector 22"/>
          <p:cNvCxnSpPr>
            <a:endCxn id="20" idx="2"/>
          </p:cNvCxnSpPr>
          <p:nvPr/>
        </p:nvCxnSpPr>
        <p:spPr>
          <a:xfrm>
            <a:off x="4895572" y="562295"/>
            <a:ext cx="1162975" cy="769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3"/>
            <a:endCxn id="21" idx="0"/>
          </p:cNvCxnSpPr>
          <p:nvPr/>
        </p:nvCxnSpPr>
        <p:spPr>
          <a:xfrm flipH="1">
            <a:off x="5385627" y="1585906"/>
            <a:ext cx="778228" cy="610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282804" y="2196526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163855" y="3430984"/>
            <a:ext cx="681227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1" name="Oval 30"/>
          <p:cNvSpPr/>
          <p:nvPr/>
        </p:nvSpPr>
        <p:spPr>
          <a:xfrm>
            <a:off x="8425804" y="3430983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01735" y="4539660"/>
            <a:ext cx="681227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4" name="Oval 33"/>
          <p:cNvSpPr/>
          <p:nvPr/>
        </p:nvSpPr>
        <p:spPr>
          <a:xfrm>
            <a:off x="9559279" y="4539659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463668" y="5862357"/>
            <a:ext cx="681227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441686" y="5881407"/>
            <a:ext cx="681227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9" name="Straight Connector 38"/>
          <p:cNvCxnSpPr>
            <a:stCxn id="20" idx="5"/>
            <a:endCxn id="28" idx="1"/>
          </p:cNvCxnSpPr>
          <p:nvPr/>
        </p:nvCxnSpPr>
        <p:spPr>
          <a:xfrm>
            <a:off x="6672330" y="1585906"/>
            <a:ext cx="715782" cy="715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8" idx="3"/>
            <a:endCxn id="30" idx="0"/>
          </p:cNvCxnSpPr>
          <p:nvPr/>
        </p:nvCxnSpPr>
        <p:spPr>
          <a:xfrm flipH="1">
            <a:off x="6504469" y="2810309"/>
            <a:ext cx="883643" cy="620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8" idx="5"/>
            <a:endCxn id="31" idx="1"/>
          </p:cNvCxnSpPr>
          <p:nvPr/>
        </p:nvCxnSpPr>
        <p:spPr>
          <a:xfrm>
            <a:off x="7896587" y="2810309"/>
            <a:ext cx="634525" cy="72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3"/>
            <a:endCxn id="32" idx="0"/>
          </p:cNvCxnSpPr>
          <p:nvPr/>
        </p:nvCxnSpPr>
        <p:spPr>
          <a:xfrm flipH="1">
            <a:off x="7642349" y="4044766"/>
            <a:ext cx="888763" cy="494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1" idx="5"/>
            <a:endCxn id="34" idx="1"/>
          </p:cNvCxnSpPr>
          <p:nvPr/>
        </p:nvCxnSpPr>
        <p:spPr>
          <a:xfrm>
            <a:off x="9039587" y="4044766"/>
            <a:ext cx="625000" cy="60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4" idx="3"/>
            <a:endCxn id="35" idx="0"/>
          </p:cNvCxnSpPr>
          <p:nvPr/>
        </p:nvCxnSpPr>
        <p:spPr>
          <a:xfrm flipH="1">
            <a:off x="8804282" y="5153442"/>
            <a:ext cx="860305" cy="7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4" idx="5"/>
            <a:endCxn id="36" idx="0"/>
          </p:cNvCxnSpPr>
          <p:nvPr/>
        </p:nvCxnSpPr>
        <p:spPr>
          <a:xfrm>
            <a:off x="10173062" y="5153442"/>
            <a:ext cx="609238" cy="727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90346" y="601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726881" y="2815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548379" y="1611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707068" y="1708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9083591" y="51760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859843" y="38990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906979" y="1731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208684" y="2861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262345" y="18540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362901" y="3965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460073" y="5258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58512" y="633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29939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66900"/>
            <a:ext cx="9429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Build Shannon-</a:t>
            </a:r>
            <a:r>
              <a:rPr lang="en-US" sz="2400" dirty="0" err="1" smtClean="0"/>
              <a:t>Fano</a:t>
            </a:r>
            <a:r>
              <a:rPr lang="en-US" sz="2400" dirty="0" smtClean="0"/>
              <a:t> coding for the following alphabet: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P(A)=0,55 P(B)=0,33 P(C)=0,11 P(D)=0,01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/>
          <a:lstStyle/>
          <a:p>
            <a:r>
              <a:rPr lang="en-US" dirty="0" smtClean="0"/>
              <a:t>Huffman coding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6114" y="1331142"/>
            <a:ext cx="681227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0,30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95339" y="1331142"/>
            <a:ext cx="681227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  <a:p>
            <a:pPr algn="ctr"/>
            <a:r>
              <a:rPr lang="en-US" dirty="0" smtClean="0"/>
              <a:t>0,25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62189" y="1331141"/>
            <a:ext cx="681227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  <a:p>
            <a:pPr algn="ctr"/>
            <a:r>
              <a:rPr lang="en-US" dirty="0" smtClean="0"/>
              <a:t>0,20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05214" y="1331142"/>
            <a:ext cx="681227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0,12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24439" y="1331142"/>
            <a:ext cx="681227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0,08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91289" y="1331141"/>
            <a:ext cx="681227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</a:p>
          <a:p>
            <a:pPr algn="ctr"/>
            <a:r>
              <a:rPr lang="en-US" dirty="0" smtClean="0"/>
              <a:t>0,05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62673" y="2463226"/>
            <a:ext cx="886052" cy="886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0,13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224439" y="3558601"/>
            <a:ext cx="867993" cy="867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0,25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257341" y="2463225"/>
            <a:ext cx="886053" cy="886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0,55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334041" y="4463475"/>
            <a:ext cx="832425" cy="83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0,45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43391" y="5444550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6" name="Straight Connector 15"/>
          <p:cNvCxnSpPr>
            <a:stCxn id="4" idx="2"/>
            <a:endCxn id="12" idx="1"/>
          </p:cNvCxnSpPr>
          <p:nvPr/>
        </p:nvCxnSpPr>
        <p:spPr>
          <a:xfrm>
            <a:off x="1916728" y="2050233"/>
            <a:ext cx="470372" cy="542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12" idx="7"/>
          </p:cNvCxnSpPr>
          <p:nvPr/>
        </p:nvCxnSpPr>
        <p:spPr>
          <a:xfrm flipH="1">
            <a:off x="3013635" y="2050233"/>
            <a:ext cx="322318" cy="542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4"/>
            <a:endCxn id="14" idx="1"/>
          </p:cNvCxnSpPr>
          <p:nvPr/>
        </p:nvCxnSpPr>
        <p:spPr>
          <a:xfrm>
            <a:off x="2700368" y="3349278"/>
            <a:ext cx="2348331" cy="2200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3"/>
            <a:endCxn id="14" idx="7"/>
          </p:cNvCxnSpPr>
          <p:nvPr/>
        </p:nvCxnSpPr>
        <p:spPr>
          <a:xfrm flipH="1">
            <a:off x="5557174" y="5173994"/>
            <a:ext cx="898773" cy="375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7"/>
            <a:endCxn id="11" idx="4"/>
          </p:cNvCxnSpPr>
          <p:nvPr/>
        </p:nvCxnSpPr>
        <p:spPr>
          <a:xfrm flipV="1">
            <a:off x="7044560" y="4426594"/>
            <a:ext cx="613876" cy="158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7"/>
            <a:endCxn id="10" idx="4"/>
          </p:cNvCxnSpPr>
          <p:nvPr/>
        </p:nvCxnSpPr>
        <p:spPr>
          <a:xfrm flipV="1">
            <a:off x="7965317" y="3349278"/>
            <a:ext cx="440382" cy="33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7"/>
            <a:endCxn id="9" idx="2"/>
          </p:cNvCxnSpPr>
          <p:nvPr/>
        </p:nvCxnSpPr>
        <p:spPr>
          <a:xfrm flipV="1">
            <a:off x="8718966" y="2050232"/>
            <a:ext cx="312937" cy="542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2"/>
            <a:endCxn id="10" idx="1"/>
          </p:cNvCxnSpPr>
          <p:nvPr/>
        </p:nvCxnSpPr>
        <p:spPr>
          <a:xfrm>
            <a:off x="7565053" y="2050233"/>
            <a:ext cx="527379" cy="542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2"/>
            <a:endCxn id="11" idx="1"/>
          </p:cNvCxnSpPr>
          <p:nvPr/>
        </p:nvCxnSpPr>
        <p:spPr>
          <a:xfrm>
            <a:off x="6145828" y="2050233"/>
            <a:ext cx="1205726" cy="1635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2"/>
            <a:endCxn id="13" idx="1"/>
          </p:cNvCxnSpPr>
          <p:nvPr/>
        </p:nvCxnSpPr>
        <p:spPr>
          <a:xfrm>
            <a:off x="4802803" y="2050232"/>
            <a:ext cx="1653144" cy="253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892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7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Construct a Huffman tree for alphabet with the following probabilities:</a:t>
            </a:r>
          </a:p>
          <a:p>
            <a:r>
              <a:rPr lang="en-US" dirty="0" smtClean="0"/>
              <a:t>P(A)=0,35 P(B)=0,2 P(C)=0,2 P(D)=0,15 P(E)=0,1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5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8475"/>
          </a:xfrm>
        </p:spPr>
        <p:txBody>
          <a:bodyPr/>
          <a:lstStyle/>
          <a:p>
            <a:r>
              <a:rPr lang="en-US" dirty="0" smtClean="0"/>
              <a:t>For any node with key </a:t>
            </a:r>
            <a:r>
              <a:rPr lang="en-US" i="1" dirty="0" smtClean="0"/>
              <a:t>x</a:t>
            </a:r>
            <a:r>
              <a:rPr lang="en-US" dirty="0" smtClean="0"/>
              <a:t> all nodes in the left </a:t>
            </a:r>
            <a:r>
              <a:rPr lang="en-US" dirty="0" err="1" smtClean="0"/>
              <a:t>subtree</a:t>
            </a:r>
            <a:r>
              <a:rPr lang="en-US" dirty="0" smtClean="0"/>
              <a:t> have keys </a:t>
            </a:r>
            <a:r>
              <a:rPr lang="en-US" i="1" dirty="0" smtClean="0"/>
              <a:t>&lt; x</a:t>
            </a:r>
            <a:r>
              <a:rPr lang="en-US" dirty="0" smtClean="0"/>
              <a:t> while all keys in right </a:t>
            </a:r>
            <a:r>
              <a:rPr lang="en-US" dirty="0" err="1" smtClean="0"/>
              <a:t>subtree</a:t>
            </a:r>
            <a:r>
              <a:rPr lang="en-US" dirty="0" smtClean="0"/>
              <a:t> have values </a:t>
            </a:r>
            <a:r>
              <a:rPr lang="en-US" i="1" dirty="0" smtClean="0"/>
              <a:t>&gt;x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43500" y="2809875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3770312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57675" y="3770312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495675" y="4789487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086350" y="4794250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448175" y="5895975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715000" y="5872956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162800" y="4789486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732529" y="5847159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4899953" y="3452153"/>
            <a:ext cx="353744" cy="42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6" idx="1"/>
          </p:cNvCxnSpPr>
          <p:nvPr/>
        </p:nvCxnSpPr>
        <p:spPr>
          <a:xfrm>
            <a:off x="5785778" y="3452153"/>
            <a:ext cx="420419" cy="42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7"/>
          </p:cNvCxnSpPr>
          <p:nvPr/>
        </p:nvCxnSpPr>
        <p:spPr>
          <a:xfrm flipH="1">
            <a:off x="4137953" y="4412590"/>
            <a:ext cx="229919" cy="48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5"/>
            <a:endCxn id="9" idx="1"/>
          </p:cNvCxnSpPr>
          <p:nvPr/>
        </p:nvCxnSpPr>
        <p:spPr>
          <a:xfrm>
            <a:off x="4899953" y="4412590"/>
            <a:ext cx="296594" cy="4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0" idx="0"/>
          </p:cNvCxnSpPr>
          <p:nvPr/>
        </p:nvCxnSpPr>
        <p:spPr>
          <a:xfrm flipH="1">
            <a:off x="4824413" y="5436528"/>
            <a:ext cx="372134" cy="45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5"/>
            <a:endCxn id="11" idx="0"/>
          </p:cNvCxnSpPr>
          <p:nvPr/>
        </p:nvCxnSpPr>
        <p:spPr>
          <a:xfrm>
            <a:off x="5728628" y="5436528"/>
            <a:ext cx="362610" cy="43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3"/>
            <a:endCxn id="13" idx="0"/>
          </p:cNvCxnSpPr>
          <p:nvPr/>
        </p:nvCxnSpPr>
        <p:spPr>
          <a:xfrm flipH="1">
            <a:off x="7108767" y="5431764"/>
            <a:ext cx="164230" cy="41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5"/>
            <a:endCxn id="12" idx="1"/>
          </p:cNvCxnSpPr>
          <p:nvPr/>
        </p:nvCxnSpPr>
        <p:spPr>
          <a:xfrm>
            <a:off x="6738278" y="4412590"/>
            <a:ext cx="534719" cy="48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7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The basic operations, supported by BST are:</a:t>
            </a:r>
          </a:p>
          <a:p>
            <a:r>
              <a:rPr lang="en-US" sz="3200" dirty="0" smtClean="0"/>
              <a:t>Search</a:t>
            </a:r>
          </a:p>
          <a:p>
            <a:r>
              <a:rPr lang="en-US" sz="3200" dirty="0" smtClean="0"/>
              <a:t>Traversal</a:t>
            </a:r>
          </a:p>
          <a:p>
            <a:r>
              <a:rPr lang="en-US" sz="3200" dirty="0" smtClean="0"/>
              <a:t>Insertion</a:t>
            </a:r>
          </a:p>
          <a:p>
            <a:r>
              <a:rPr lang="en-US" sz="3200" dirty="0" smtClean="0"/>
              <a:t>Deletion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641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PCMS troubles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Scanner.nextFloat</a:t>
            </a:r>
            <a:r>
              <a:rPr lang="en-US" sz="3600" dirty="0"/>
              <a:t> - doesn't work in </a:t>
            </a:r>
            <a:r>
              <a:rPr lang="en-US" sz="3600" dirty="0" smtClean="0"/>
              <a:t>PCMS.</a:t>
            </a:r>
          </a:p>
          <a:p>
            <a:r>
              <a:rPr lang="en-US" sz="3600" dirty="0" smtClean="0"/>
              <a:t>You can use </a:t>
            </a:r>
            <a:r>
              <a:rPr lang="en-US" sz="3600" dirty="0" err="1" smtClean="0"/>
              <a:t>Float.parseFloat</a:t>
            </a:r>
            <a:r>
              <a:rPr lang="en-US" sz="3600" dirty="0" smtClean="0"/>
              <a:t>(</a:t>
            </a:r>
            <a:r>
              <a:rPr lang="en-US" sz="3600" dirty="0" err="1" smtClean="0"/>
              <a:t>Scanner.next</a:t>
            </a:r>
            <a:r>
              <a:rPr lang="en-US" sz="36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87755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91125" y="1804988"/>
            <a:ext cx="752475" cy="7524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43625" y="2765425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05300" y="2765425"/>
            <a:ext cx="752475" cy="7524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543300" y="3784600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133975" y="3789363"/>
            <a:ext cx="752475" cy="7524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495800" y="4891088"/>
            <a:ext cx="752475" cy="7524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762625" y="4868069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210425" y="3784599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780154" y="4842272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3"/>
            <a:endCxn id="10" idx="7"/>
          </p:cNvCxnSpPr>
          <p:nvPr/>
        </p:nvCxnSpPr>
        <p:spPr>
          <a:xfrm flipH="1">
            <a:off x="4947578" y="2447266"/>
            <a:ext cx="353744" cy="42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9" idx="1"/>
          </p:cNvCxnSpPr>
          <p:nvPr/>
        </p:nvCxnSpPr>
        <p:spPr>
          <a:xfrm>
            <a:off x="5833403" y="2447266"/>
            <a:ext cx="420419" cy="42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11" idx="7"/>
          </p:cNvCxnSpPr>
          <p:nvPr/>
        </p:nvCxnSpPr>
        <p:spPr>
          <a:xfrm flipH="1">
            <a:off x="4185578" y="3407703"/>
            <a:ext cx="229919" cy="48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5"/>
            <a:endCxn id="12" idx="1"/>
          </p:cNvCxnSpPr>
          <p:nvPr/>
        </p:nvCxnSpPr>
        <p:spPr>
          <a:xfrm>
            <a:off x="4947578" y="3407703"/>
            <a:ext cx="296594" cy="4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3" idx="0"/>
          </p:cNvCxnSpPr>
          <p:nvPr/>
        </p:nvCxnSpPr>
        <p:spPr>
          <a:xfrm flipH="1">
            <a:off x="4872038" y="4431641"/>
            <a:ext cx="372134" cy="45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5"/>
            <a:endCxn id="14" idx="0"/>
          </p:cNvCxnSpPr>
          <p:nvPr/>
        </p:nvCxnSpPr>
        <p:spPr>
          <a:xfrm>
            <a:off x="5776253" y="4431641"/>
            <a:ext cx="362610" cy="43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16" idx="0"/>
          </p:cNvCxnSpPr>
          <p:nvPr/>
        </p:nvCxnSpPr>
        <p:spPr>
          <a:xfrm flipH="1">
            <a:off x="7156392" y="4426877"/>
            <a:ext cx="164230" cy="41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5"/>
            <a:endCxn id="15" idx="1"/>
          </p:cNvCxnSpPr>
          <p:nvPr/>
        </p:nvCxnSpPr>
        <p:spPr>
          <a:xfrm>
            <a:off x="6785903" y="3407703"/>
            <a:ext cx="534719" cy="48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715375" y="938213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56391" y="1058457"/>
            <a:ext cx="1181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Target: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5566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715375" y="938213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56391" y="1058457"/>
            <a:ext cx="1530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 insert: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5191125" y="1804988"/>
            <a:ext cx="752475" cy="7524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43625" y="2765425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305300" y="2765425"/>
            <a:ext cx="752475" cy="7524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543300" y="3784600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5133975" y="3789363"/>
            <a:ext cx="752475" cy="7524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495800" y="4891088"/>
            <a:ext cx="752475" cy="7524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62625" y="4868069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210425" y="3784599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780154" y="4842272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3"/>
            <a:endCxn id="14" idx="7"/>
          </p:cNvCxnSpPr>
          <p:nvPr/>
        </p:nvCxnSpPr>
        <p:spPr>
          <a:xfrm flipH="1">
            <a:off x="4947578" y="2447266"/>
            <a:ext cx="353744" cy="42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5"/>
            <a:endCxn id="13" idx="1"/>
          </p:cNvCxnSpPr>
          <p:nvPr/>
        </p:nvCxnSpPr>
        <p:spPr>
          <a:xfrm>
            <a:off x="5833403" y="2447266"/>
            <a:ext cx="420419" cy="42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15" idx="7"/>
          </p:cNvCxnSpPr>
          <p:nvPr/>
        </p:nvCxnSpPr>
        <p:spPr>
          <a:xfrm flipH="1">
            <a:off x="4185578" y="3407703"/>
            <a:ext cx="229919" cy="48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5"/>
            <a:endCxn id="16" idx="1"/>
          </p:cNvCxnSpPr>
          <p:nvPr/>
        </p:nvCxnSpPr>
        <p:spPr>
          <a:xfrm>
            <a:off x="4947578" y="3407703"/>
            <a:ext cx="296594" cy="4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3"/>
            <a:endCxn id="17" idx="0"/>
          </p:cNvCxnSpPr>
          <p:nvPr/>
        </p:nvCxnSpPr>
        <p:spPr>
          <a:xfrm flipH="1">
            <a:off x="4872038" y="4431641"/>
            <a:ext cx="372134" cy="45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5"/>
            <a:endCxn id="18" idx="0"/>
          </p:cNvCxnSpPr>
          <p:nvPr/>
        </p:nvCxnSpPr>
        <p:spPr>
          <a:xfrm>
            <a:off x="5776253" y="4431641"/>
            <a:ext cx="362610" cy="43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3"/>
            <a:endCxn id="20" idx="0"/>
          </p:cNvCxnSpPr>
          <p:nvPr/>
        </p:nvCxnSpPr>
        <p:spPr>
          <a:xfrm flipH="1">
            <a:off x="7156392" y="4426877"/>
            <a:ext cx="164230" cy="41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5"/>
            <a:endCxn id="19" idx="1"/>
          </p:cNvCxnSpPr>
          <p:nvPr/>
        </p:nvCxnSpPr>
        <p:spPr>
          <a:xfrm>
            <a:off x="6785903" y="3407703"/>
            <a:ext cx="534719" cy="48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191124" y="5946775"/>
            <a:ext cx="752475" cy="7524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1" idx="5"/>
            <a:endCxn id="23" idx="0"/>
          </p:cNvCxnSpPr>
          <p:nvPr/>
        </p:nvCxnSpPr>
        <p:spPr>
          <a:xfrm>
            <a:off x="5138078" y="5533366"/>
            <a:ext cx="429284" cy="413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610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To deletion performing there are 3 cases: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Delete node without child nodes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Delete node with 1 child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Delete node with 2 </a:t>
            </a:r>
            <a:r>
              <a:rPr lang="en-US" sz="3200" dirty="0" err="1" smtClean="0"/>
              <a:t>childs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7386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Deletion: node without </a:t>
            </a:r>
            <a:r>
              <a:rPr lang="en-US" dirty="0" err="1" smtClean="0"/>
              <a:t>childs</a:t>
            </a:r>
            <a:r>
              <a:rPr lang="en-US" dirty="0" smtClean="0"/>
              <a:t> (key = 4)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33625" y="2124075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86125" y="3084512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47800" y="3084512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103687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2276475" y="4108450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38300" y="5210175"/>
            <a:ext cx="752475" cy="7524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905125" y="5187156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52925" y="4103686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922654" y="5161359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3"/>
            <a:endCxn id="9" idx="7"/>
          </p:cNvCxnSpPr>
          <p:nvPr/>
        </p:nvCxnSpPr>
        <p:spPr>
          <a:xfrm flipH="1">
            <a:off x="2090078" y="2766353"/>
            <a:ext cx="353744" cy="42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1"/>
          </p:cNvCxnSpPr>
          <p:nvPr/>
        </p:nvCxnSpPr>
        <p:spPr>
          <a:xfrm>
            <a:off x="2975903" y="2766353"/>
            <a:ext cx="420419" cy="42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7"/>
          </p:cNvCxnSpPr>
          <p:nvPr/>
        </p:nvCxnSpPr>
        <p:spPr>
          <a:xfrm flipH="1">
            <a:off x="1328078" y="3726790"/>
            <a:ext cx="229919" cy="48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5"/>
            <a:endCxn id="11" idx="1"/>
          </p:cNvCxnSpPr>
          <p:nvPr/>
        </p:nvCxnSpPr>
        <p:spPr>
          <a:xfrm>
            <a:off x="2090078" y="3726790"/>
            <a:ext cx="296594" cy="4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2" idx="0"/>
          </p:cNvCxnSpPr>
          <p:nvPr/>
        </p:nvCxnSpPr>
        <p:spPr>
          <a:xfrm flipH="1">
            <a:off x="2014538" y="4750728"/>
            <a:ext cx="372134" cy="45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5"/>
            <a:endCxn id="13" idx="0"/>
          </p:cNvCxnSpPr>
          <p:nvPr/>
        </p:nvCxnSpPr>
        <p:spPr>
          <a:xfrm>
            <a:off x="2918753" y="4750728"/>
            <a:ext cx="362610" cy="43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15" idx="0"/>
          </p:cNvCxnSpPr>
          <p:nvPr/>
        </p:nvCxnSpPr>
        <p:spPr>
          <a:xfrm flipH="1">
            <a:off x="4298892" y="4745964"/>
            <a:ext cx="164230" cy="41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28403" y="3726790"/>
            <a:ext cx="534719" cy="48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5257800" y="3333750"/>
            <a:ext cx="923925" cy="880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248650" y="2013878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</a:t>
            </a: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201150" y="2974315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362825" y="2974315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6600825" y="3993490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8191500" y="3998253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8820150" y="5076959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0267950" y="3993489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9837679" y="5051162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5" idx="3"/>
          </p:cNvCxnSpPr>
          <p:nvPr/>
        </p:nvCxnSpPr>
        <p:spPr>
          <a:xfrm flipH="1">
            <a:off x="8005103" y="2656156"/>
            <a:ext cx="353744" cy="42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5"/>
            <a:endCxn id="26" idx="1"/>
          </p:cNvCxnSpPr>
          <p:nvPr/>
        </p:nvCxnSpPr>
        <p:spPr>
          <a:xfrm>
            <a:off x="8890928" y="2656156"/>
            <a:ext cx="420419" cy="42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8" idx="7"/>
          </p:cNvCxnSpPr>
          <p:nvPr/>
        </p:nvCxnSpPr>
        <p:spPr>
          <a:xfrm flipH="1">
            <a:off x="7243103" y="3616593"/>
            <a:ext cx="229919" cy="48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8005103" y="3616593"/>
            <a:ext cx="296594" cy="4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5"/>
            <a:endCxn id="31" idx="0"/>
          </p:cNvCxnSpPr>
          <p:nvPr/>
        </p:nvCxnSpPr>
        <p:spPr>
          <a:xfrm>
            <a:off x="8833778" y="4640531"/>
            <a:ext cx="362610" cy="43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3"/>
            <a:endCxn id="33" idx="0"/>
          </p:cNvCxnSpPr>
          <p:nvPr/>
        </p:nvCxnSpPr>
        <p:spPr>
          <a:xfrm flipH="1">
            <a:off x="10213917" y="4635767"/>
            <a:ext cx="164230" cy="41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5"/>
            <a:endCxn id="32" idx="1"/>
          </p:cNvCxnSpPr>
          <p:nvPr/>
        </p:nvCxnSpPr>
        <p:spPr>
          <a:xfrm>
            <a:off x="9843428" y="3616593"/>
            <a:ext cx="534719" cy="48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186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Deletion:node</a:t>
            </a:r>
            <a:r>
              <a:rPr lang="en-US" dirty="0" smtClean="0"/>
              <a:t> with 1 child (key = 10)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33625" y="2124075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86125" y="3084512"/>
            <a:ext cx="752475" cy="7524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47800" y="3084512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103687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2276475" y="4108450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38300" y="5210175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905125" y="5187156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52925" y="4103686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922654" y="5161359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11" idx="7"/>
          </p:cNvCxnSpPr>
          <p:nvPr/>
        </p:nvCxnSpPr>
        <p:spPr>
          <a:xfrm flipH="1">
            <a:off x="2090078" y="2766353"/>
            <a:ext cx="353744" cy="42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5"/>
            <a:endCxn id="10" idx="1"/>
          </p:cNvCxnSpPr>
          <p:nvPr/>
        </p:nvCxnSpPr>
        <p:spPr>
          <a:xfrm>
            <a:off x="2975903" y="2766353"/>
            <a:ext cx="420419" cy="42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12" idx="7"/>
          </p:cNvCxnSpPr>
          <p:nvPr/>
        </p:nvCxnSpPr>
        <p:spPr>
          <a:xfrm flipH="1">
            <a:off x="1328078" y="3726790"/>
            <a:ext cx="229919" cy="48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13" idx="1"/>
          </p:cNvCxnSpPr>
          <p:nvPr/>
        </p:nvCxnSpPr>
        <p:spPr>
          <a:xfrm>
            <a:off x="2090078" y="3726790"/>
            <a:ext cx="296594" cy="4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2014538" y="4750728"/>
            <a:ext cx="372134" cy="45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5"/>
            <a:endCxn id="15" idx="0"/>
          </p:cNvCxnSpPr>
          <p:nvPr/>
        </p:nvCxnSpPr>
        <p:spPr>
          <a:xfrm>
            <a:off x="2918753" y="4750728"/>
            <a:ext cx="362610" cy="43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3"/>
            <a:endCxn id="17" idx="0"/>
          </p:cNvCxnSpPr>
          <p:nvPr/>
        </p:nvCxnSpPr>
        <p:spPr>
          <a:xfrm flipH="1">
            <a:off x="4298892" y="4745964"/>
            <a:ext cx="164230" cy="41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5"/>
            <a:endCxn id="16" idx="1"/>
          </p:cNvCxnSpPr>
          <p:nvPr/>
        </p:nvCxnSpPr>
        <p:spPr>
          <a:xfrm>
            <a:off x="3928403" y="3726790"/>
            <a:ext cx="534719" cy="48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5257800" y="3333750"/>
            <a:ext cx="923925" cy="880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258175" y="2075259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</a:t>
            </a:r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763125" y="3035696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7372350" y="3035696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0" name="Oval 39"/>
          <p:cNvSpPr/>
          <p:nvPr/>
        </p:nvSpPr>
        <p:spPr>
          <a:xfrm>
            <a:off x="6610350" y="4054871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8201025" y="4059634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562850" y="5161359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8829675" y="5138340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46" name="Straight Arrow Connector 45"/>
          <p:cNvCxnSpPr>
            <a:endCxn id="46" idx="7"/>
          </p:cNvCxnSpPr>
          <p:nvPr/>
        </p:nvCxnSpPr>
        <p:spPr>
          <a:xfrm flipH="1">
            <a:off x="8014628" y="2717537"/>
            <a:ext cx="353744" cy="42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6" idx="3"/>
          </p:cNvCxnSpPr>
          <p:nvPr/>
        </p:nvCxnSpPr>
        <p:spPr>
          <a:xfrm flipH="1">
            <a:off x="7252628" y="3677974"/>
            <a:ext cx="229919" cy="48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8" idx="1"/>
          </p:cNvCxnSpPr>
          <p:nvPr/>
        </p:nvCxnSpPr>
        <p:spPr>
          <a:xfrm>
            <a:off x="8014628" y="3677974"/>
            <a:ext cx="296594" cy="4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8" idx="3"/>
            <a:endCxn id="49" idx="0"/>
          </p:cNvCxnSpPr>
          <p:nvPr/>
        </p:nvCxnSpPr>
        <p:spPr>
          <a:xfrm flipH="1">
            <a:off x="7939088" y="4701912"/>
            <a:ext cx="372134" cy="45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8" idx="5"/>
            <a:endCxn id="50" idx="0"/>
          </p:cNvCxnSpPr>
          <p:nvPr/>
        </p:nvCxnSpPr>
        <p:spPr>
          <a:xfrm>
            <a:off x="8843303" y="4701912"/>
            <a:ext cx="362610" cy="43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37" idx="5"/>
            <a:endCxn id="38" idx="1"/>
          </p:cNvCxnSpPr>
          <p:nvPr/>
        </p:nvCxnSpPr>
        <p:spPr>
          <a:xfrm>
            <a:off x="8900453" y="2717537"/>
            <a:ext cx="972869" cy="42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9158947" y="4054211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244" name="Straight Arrow Connector 243"/>
          <p:cNvCxnSpPr>
            <a:stCxn id="38" idx="3"/>
            <a:endCxn id="242" idx="0"/>
          </p:cNvCxnSpPr>
          <p:nvPr/>
        </p:nvCxnSpPr>
        <p:spPr>
          <a:xfrm flipH="1">
            <a:off x="9535185" y="3677974"/>
            <a:ext cx="338137" cy="37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60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Deletion:node</a:t>
            </a:r>
            <a:r>
              <a:rPr lang="en-US" dirty="0" smtClean="0"/>
              <a:t> with 2 </a:t>
            </a:r>
            <a:r>
              <a:rPr lang="en-US" dirty="0" err="1" smtClean="0"/>
              <a:t>childs</a:t>
            </a:r>
            <a:r>
              <a:rPr lang="en-US" dirty="0" smtClean="0"/>
              <a:t> (key = 3)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333625" y="2124075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</a:t>
            </a: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86125" y="3084512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447800" y="3084512"/>
            <a:ext cx="752475" cy="7524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Oval 23"/>
          <p:cNvSpPr/>
          <p:nvPr/>
        </p:nvSpPr>
        <p:spPr>
          <a:xfrm>
            <a:off x="2276475" y="4108450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638300" y="5210175"/>
            <a:ext cx="752475" cy="7524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905125" y="5187156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352925" y="4103686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922654" y="5161359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6" idx="3"/>
            <a:endCxn id="28" idx="7"/>
          </p:cNvCxnSpPr>
          <p:nvPr/>
        </p:nvCxnSpPr>
        <p:spPr>
          <a:xfrm flipH="1">
            <a:off x="2090078" y="2766353"/>
            <a:ext cx="353744" cy="42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5"/>
            <a:endCxn id="27" idx="1"/>
          </p:cNvCxnSpPr>
          <p:nvPr/>
        </p:nvCxnSpPr>
        <p:spPr>
          <a:xfrm>
            <a:off x="2975903" y="2766353"/>
            <a:ext cx="420419" cy="42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3"/>
            <a:endCxn id="29" idx="7"/>
          </p:cNvCxnSpPr>
          <p:nvPr/>
        </p:nvCxnSpPr>
        <p:spPr>
          <a:xfrm flipH="1">
            <a:off x="1328078" y="3726790"/>
            <a:ext cx="229919" cy="48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5"/>
            <a:endCxn id="30" idx="1"/>
          </p:cNvCxnSpPr>
          <p:nvPr/>
        </p:nvCxnSpPr>
        <p:spPr>
          <a:xfrm>
            <a:off x="2090078" y="3726790"/>
            <a:ext cx="296594" cy="4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3"/>
            <a:endCxn id="31" idx="0"/>
          </p:cNvCxnSpPr>
          <p:nvPr/>
        </p:nvCxnSpPr>
        <p:spPr>
          <a:xfrm flipH="1">
            <a:off x="2014538" y="4750728"/>
            <a:ext cx="372134" cy="45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5"/>
            <a:endCxn id="32" idx="0"/>
          </p:cNvCxnSpPr>
          <p:nvPr/>
        </p:nvCxnSpPr>
        <p:spPr>
          <a:xfrm>
            <a:off x="2918753" y="4750728"/>
            <a:ext cx="362610" cy="43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3"/>
            <a:endCxn id="34" idx="0"/>
          </p:cNvCxnSpPr>
          <p:nvPr/>
        </p:nvCxnSpPr>
        <p:spPr>
          <a:xfrm flipH="1">
            <a:off x="4298892" y="4745964"/>
            <a:ext cx="164230" cy="41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5"/>
            <a:endCxn id="33" idx="1"/>
          </p:cNvCxnSpPr>
          <p:nvPr/>
        </p:nvCxnSpPr>
        <p:spPr>
          <a:xfrm>
            <a:off x="3928403" y="3726790"/>
            <a:ext cx="534719" cy="48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5257800" y="3333750"/>
            <a:ext cx="923925" cy="880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85800" y="4103687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Oval 38"/>
          <p:cNvSpPr/>
          <p:nvPr/>
        </p:nvSpPr>
        <p:spPr>
          <a:xfrm>
            <a:off x="8096250" y="2124075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</a:t>
            </a: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9048750" y="3084512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7210425" y="3084512"/>
            <a:ext cx="752475" cy="7524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8039100" y="4108450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8667750" y="5187156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10115550" y="4103686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9685279" y="5161359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7852703" y="2766353"/>
            <a:ext cx="353744" cy="42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38528" y="2766353"/>
            <a:ext cx="420419" cy="42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090703" y="3726790"/>
            <a:ext cx="229919" cy="48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852703" y="3726790"/>
            <a:ext cx="296594" cy="4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681378" y="4750728"/>
            <a:ext cx="362610" cy="43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0061517" y="4745964"/>
            <a:ext cx="164230" cy="41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691028" y="3726790"/>
            <a:ext cx="534719" cy="48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448425" y="4103687"/>
            <a:ext cx="75247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8653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31" b="212"/>
          <a:stretch/>
        </p:blipFill>
        <p:spPr>
          <a:xfrm>
            <a:off x="3384550" y="1508125"/>
            <a:ext cx="5730876" cy="449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148" y="1690688"/>
            <a:ext cx="5389704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1690688"/>
            <a:ext cx="88011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9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comments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969" y="1730157"/>
            <a:ext cx="77343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Obvious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9014" y="2627789"/>
            <a:ext cx="8814786" cy="3549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Consolas" charset="0"/>
                <a:ea typeface="Consolas" charset="0"/>
                <a:cs typeface="Consolas" charset="0"/>
              </a:rPr>
              <a:t>1: </a:t>
            </a:r>
            <a:r>
              <a:rPr lang="en-US" sz="4000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//Apply style</a:t>
            </a:r>
          </a:p>
          <a:p>
            <a:pPr marL="0" indent="0">
              <a:buNone/>
            </a:pPr>
            <a:r>
              <a:rPr lang="en-US" sz="4000" dirty="0" smtClean="0">
                <a:latin typeface="Consolas" charset="0"/>
                <a:ea typeface="Consolas" charset="0"/>
                <a:cs typeface="Consolas" charset="0"/>
              </a:rPr>
              <a:t>2: Apply(style);</a:t>
            </a:r>
            <a:endParaRPr lang="en-US" sz="4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9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where to put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the head of the class</a:t>
            </a:r>
          </a:p>
          <a:p>
            <a:r>
              <a:rPr lang="en-US" sz="3200" dirty="0" smtClean="0"/>
              <a:t>To explain what does your function do</a:t>
            </a:r>
          </a:p>
          <a:p>
            <a:r>
              <a:rPr lang="en-US" sz="3200" dirty="0" smtClean="0"/>
              <a:t>In places that are hard to understand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752" y="351300"/>
            <a:ext cx="4432996" cy="2563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752" y="3374559"/>
            <a:ext cx="5086535" cy="1171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02" y="4268124"/>
            <a:ext cx="6110796" cy="2819978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6415742" y="5124451"/>
            <a:ext cx="1547158" cy="628650"/>
          </a:xfrm>
          <a:prstGeom prst="wedgeEllipse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Hi, Eiffel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24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function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Apply function is to convert passed object to its Comparable form</a:t>
            </a:r>
          </a:p>
          <a:p>
            <a:endParaRPr lang="en-US" sz="3200" dirty="0" smtClean="0"/>
          </a:p>
          <a:p>
            <a:pPr marL="0" indent="0">
              <a:buNone/>
            </a:pPr>
            <a:r>
              <a:rPr lang="en-US" dirty="0" smtClean="0"/>
              <a:t>Function&lt;Object</a:t>
            </a:r>
            <a:r>
              <a:rPr lang="en-US" dirty="0"/>
              <a:t>, </a:t>
            </a:r>
            <a:r>
              <a:rPr lang="en-US" dirty="0" smtClean="0"/>
              <a:t>Comparable&gt; map = t -&gt; (Comparable)t;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Comparable s1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map.</a:t>
            </a:r>
            <a:r>
              <a:rPr lang="en-US" i="1" dirty="0" err="1" smtClean="0">
                <a:latin typeface="Consolas" charset="0"/>
                <a:ea typeface="Consolas" charset="0"/>
                <a:cs typeface="Consolas" charset="0"/>
              </a:rPr>
              <a:t>apply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en-US" dirty="0" err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Comparable s2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map.</a:t>
            </a:r>
            <a:r>
              <a:rPr lang="en-US" i="1" dirty="0" err="1" smtClean="0">
                <a:latin typeface="Consolas" charset="0"/>
                <a:ea typeface="Consolas" charset="0"/>
                <a:cs typeface="Consolas" charset="0"/>
              </a:rPr>
              <a:t>apply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“xyz”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if (s1.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compareTo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(s2) &lt; 0)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//do </a:t>
            </a:r>
            <a:r>
              <a:rPr lang="en-US" dirty="0" err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smth</a:t>
            </a:r>
            <a:endParaRPr lang="en-US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to search and sorting!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94949"/>
              </p:ext>
            </p:extLst>
          </p:nvPr>
        </p:nvGraphicFramePr>
        <p:xfrm>
          <a:off x="1646767" y="2406650"/>
          <a:ext cx="8761413" cy="3048000"/>
        </p:xfrm>
        <a:graphic>
          <a:graphicData uri="http://schemas.openxmlformats.org/drawingml/2006/table">
            <a:tbl>
              <a:tblPr/>
              <a:tblGrid>
                <a:gridCol w="2920471"/>
                <a:gridCol w="2920471"/>
                <a:gridCol w="292047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alibri,Bold" charset="0"/>
                        </a:rPr>
                        <a:t>Operation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1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,Bold" charset="0"/>
                        </a:rPr>
                        <a:t>Array-based 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61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,Bold" charset="0"/>
                        </a:rPr>
                        <a:t>List-based 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t-IT" sz="1400" dirty="0" err="1">
                          <a:effectLst/>
                          <a:latin typeface="Calibri" charset="0"/>
                        </a:rPr>
                        <a:t>size</a:t>
                      </a:r>
                      <a:r>
                        <a:rPr lang="it-IT" sz="1400" dirty="0">
                          <a:effectLst/>
                          <a:latin typeface="Calibri" charset="0"/>
                        </a:rPr>
                        <a:t>() </a:t>
                      </a:r>
                      <a:endParaRPr lang="it-IT" sz="2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1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O(1)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61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O(1)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Calibri" charset="0"/>
                        </a:rPr>
                        <a:t>isEmpty</a:t>
                      </a:r>
                      <a:r>
                        <a:rPr lang="en-US" sz="1400" dirty="0">
                          <a:effectLst/>
                          <a:latin typeface="Calibri" charset="0"/>
                        </a:rPr>
                        <a:t>()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1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O(1)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61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O(1)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alibri" charset="0"/>
                        </a:rPr>
                        <a:t>get(</a:t>
                      </a:r>
                      <a:r>
                        <a:rPr lang="en-US" sz="1400" dirty="0" err="1">
                          <a:effectLst/>
                          <a:latin typeface="Calibri" charset="0"/>
                        </a:rPr>
                        <a:t>i</a:t>
                      </a:r>
                      <a:r>
                        <a:rPr lang="en-US" sz="1400" dirty="0">
                          <a:effectLst/>
                          <a:latin typeface="Calibri" charset="0"/>
                        </a:rPr>
                        <a:t>)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1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O(1)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61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O(n)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alibri" charset="0"/>
                        </a:rPr>
                        <a:t>set(I, v)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1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O(1)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61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O(n)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nb-NO" sz="1400" dirty="0" err="1">
                          <a:effectLst/>
                          <a:latin typeface="Calibri" charset="0"/>
                        </a:rPr>
                        <a:t>add</a:t>
                      </a:r>
                      <a:r>
                        <a:rPr lang="nb-NO" sz="1400" dirty="0">
                          <a:effectLst/>
                          <a:latin typeface="Calibri" charset="0"/>
                        </a:rPr>
                        <a:t>(I, v) </a:t>
                      </a:r>
                      <a:endParaRPr lang="nb-NO" sz="2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1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O(n)</a:t>
                      </a:r>
                      <a:endParaRPr lang="en-US" sz="2400" dirty="0"/>
                    </a:p>
                  </a:txBody>
                  <a:tcPr anchor="ctr">
                    <a:lnL w="61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O(n)</a:t>
                      </a:r>
                      <a:endParaRPr lang="en-US" sz="2400" dirty="0"/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alibri" charset="0"/>
                        </a:rPr>
                        <a:t>remove(</a:t>
                      </a:r>
                      <a:r>
                        <a:rPr lang="en-US" sz="1400" dirty="0" err="1">
                          <a:effectLst/>
                          <a:latin typeface="Calibri" charset="0"/>
                        </a:rPr>
                        <a:t>i</a:t>
                      </a:r>
                      <a:r>
                        <a:rPr lang="en-US" sz="1400" dirty="0">
                          <a:effectLst/>
                          <a:latin typeface="Calibri" charset="0"/>
                        </a:rPr>
                        <a:t>)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1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O(n)</a:t>
                      </a:r>
                      <a:endParaRPr lang="en-US" sz="2400" dirty="0"/>
                    </a:p>
                  </a:txBody>
                  <a:tcPr anchor="ctr">
                    <a:lnL w="61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O(n)</a:t>
                      </a:r>
                      <a:endParaRPr lang="en-US" sz="2400" dirty="0"/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89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71875" y="3038475"/>
            <a:ext cx="6334125" cy="4000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data.size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++){</a:t>
            </a:r>
            <a:br>
              <a:rPr lang="en-US" dirty="0"/>
            </a:br>
            <a:r>
              <a:rPr lang="en-US" dirty="0"/>
              <a:t>    Comparable key = </a:t>
            </a:r>
            <a:r>
              <a:rPr lang="en-US" dirty="0" err="1"/>
              <a:t>map.apply</a:t>
            </a:r>
            <a:r>
              <a:rPr lang="en-US" dirty="0"/>
              <a:t>(</a:t>
            </a:r>
            <a:r>
              <a:rPr lang="en-US" dirty="0" err="1"/>
              <a:t>data.get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/>
              <a:t>int</a:t>
            </a:r>
            <a:r>
              <a:rPr lang="en-US" dirty="0"/>
              <a:t> j = i-1;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while</a:t>
            </a:r>
            <a:r>
              <a:rPr lang="en-US" dirty="0"/>
              <a:t>(j &gt;= 0 &amp;&amp; </a:t>
            </a:r>
            <a:r>
              <a:rPr lang="en-US" dirty="0" err="1"/>
              <a:t>map.apply</a:t>
            </a:r>
            <a:r>
              <a:rPr lang="en-US" dirty="0"/>
              <a:t>(</a:t>
            </a:r>
            <a:r>
              <a:rPr lang="en-US" dirty="0" err="1"/>
              <a:t>data.get</a:t>
            </a:r>
            <a:r>
              <a:rPr lang="en-US" dirty="0"/>
              <a:t>(j)).</a:t>
            </a:r>
            <a:r>
              <a:rPr lang="en-US" dirty="0" err="1"/>
              <a:t>compareTo</a:t>
            </a:r>
            <a:r>
              <a:rPr lang="en-US" dirty="0"/>
              <a:t>(key) &gt; 0){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data.set</a:t>
            </a:r>
            <a:r>
              <a:rPr lang="en-US" dirty="0"/>
              <a:t>(j, </a:t>
            </a:r>
            <a:r>
              <a:rPr lang="en-US" dirty="0" err="1"/>
              <a:t>data.get</a:t>
            </a:r>
            <a:r>
              <a:rPr lang="en-US" dirty="0"/>
              <a:t>(j+1));</a:t>
            </a:r>
            <a:br>
              <a:rPr lang="en-US" dirty="0"/>
            </a:br>
            <a:r>
              <a:rPr lang="en-US" dirty="0"/>
              <a:t>        j--;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data.set</a:t>
            </a:r>
            <a:r>
              <a:rPr lang="en-US" dirty="0"/>
              <a:t>(j+1, </a:t>
            </a:r>
            <a:r>
              <a:rPr lang="en-US" dirty="0" err="1"/>
              <a:t>data.get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273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Map: open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de-DE" sz="3600" b="1" dirty="0"/>
              <a:t>private</a:t>
            </a:r>
            <a:r>
              <a:rPr lang="de-DE" sz="3600" dirty="0"/>
              <a:t> </a:t>
            </a:r>
            <a:r>
              <a:rPr lang="de-DE" sz="3600" b="1" dirty="0" err="1"/>
              <a:t>int</a:t>
            </a:r>
            <a:r>
              <a:rPr lang="de-DE" sz="3600" dirty="0"/>
              <a:t> </a:t>
            </a:r>
            <a:r>
              <a:rPr lang="de-DE" sz="3600" dirty="0" err="1" smtClean="0"/>
              <a:t>hash</a:t>
            </a:r>
            <a:r>
              <a:rPr lang="de-DE" sz="3600" dirty="0" smtClean="0"/>
              <a:t>(</a:t>
            </a:r>
            <a:r>
              <a:rPr lang="de-DE" sz="3600" dirty="0" err="1" smtClean="0"/>
              <a:t>Object</a:t>
            </a:r>
            <a:r>
              <a:rPr lang="de-DE" sz="3600" dirty="0" smtClean="0"/>
              <a:t> </a:t>
            </a:r>
            <a:r>
              <a:rPr lang="de-DE" sz="3600" dirty="0" err="1"/>
              <a:t>k</a:t>
            </a:r>
            <a:r>
              <a:rPr lang="de-DE" sz="3600" dirty="0"/>
              <a:t>) {</a:t>
            </a:r>
          </a:p>
          <a:p>
            <a:pPr marL="0" indent="0" fontAlgn="base">
              <a:buNone/>
            </a:pPr>
            <a:r>
              <a:rPr lang="de-DE" sz="3600" dirty="0"/>
              <a:t>           </a:t>
            </a:r>
            <a:r>
              <a:rPr lang="de-DE" sz="3600" dirty="0" err="1"/>
              <a:t>return</a:t>
            </a:r>
            <a:r>
              <a:rPr lang="de-DE" sz="3600" dirty="0"/>
              <a:t> </a:t>
            </a:r>
            <a:r>
              <a:rPr lang="de-DE" sz="3600" dirty="0" err="1"/>
              <a:t>k</a:t>
            </a:r>
            <a:r>
              <a:rPr lang="de-DE" sz="3600" dirty="0"/>
              <a:t> == null ? 0 : </a:t>
            </a:r>
            <a:r>
              <a:rPr lang="de-DE" sz="3600" dirty="0" err="1" smtClean="0"/>
              <a:t>k.hashCode</a:t>
            </a:r>
            <a:r>
              <a:rPr lang="de-DE" sz="3600" dirty="0" smtClean="0"/>
              <a:t>()%</a:t>
            </a:r>
            <a:r>
              <a:rPr lang="de-DE" sz="3600" dirty="0" err="1" smtClean="0"/>
              <a:t>size</a:t>
            </a:r>
            <a:r>
              <a:rPr lang="de-DE" sz="3600" dirty="0" smtClean="0"/>
              <a:t>;</a:t>
            </a:r>
            <a:endParaRPr lang="de-DE" sz="3600" dirty="0"/>
          </a:p>
          <a:p>
            <a:pPr marL="0" indent="0" fontAlgn="base">
              <a:buNone/>
            </a:pPr>
            <a:r>
              <a:rPr lang="de-DE" sz="3600" dirty="0" smtClean="0"/>
              <a:t>}</a:t>
            </a:r>
            <a:endParaRPr lang="de-DE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681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595</Words>
  <Application>Microsoft Macintosh PowerPoint</Application>
  <PresentationFormat>Widescreen</PresentationFormat>
  <Paragraphs>272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Calibri</vt:lpstr>
      <vt:lpstr>Calibri Light</vt:lpstr>
      <vt:lpstr>Calibri,Bold</vt:lpstr>
      <vt:lpstr>Cambria Math</vt:lpstr>
      <vt:lpstr>Consolas</vt:lpstr>
      <vt:lpstr>Wingdings</vt:lpstr>
      <vt:lpstr>Arial</vt:lpstr>
      <vt:lpstr>Office Theme</vt:lpstr>
      <vt:lpstr>ADS:Coding and BST</vt:lpstr>
      <vt:lpstr>PCMS troubles</vt:lpstr>
      <vt:lpstr>Garbage comments</vt:lpstr>
      <vt:lpstr>Obvious comments</vt:lpstr>
      <vt:lpstr>So, where to put comments?</vt:lpstr>
      <vt:lpstr>Apply function understanding</vt:lpstr>
      <vt:lpstr>Linked List to search and sorting!</vt:lpstr>
      <vt:lpstr>Insertion Sort</vt:lpstr>
      <vt:lpstr>Hash Map: open addressing</vt:lpstr>
      <vt:lpstr>Linear Probing</vt:lpstr>
      <vt:lpstr>Coding</vt:lpstr>
      <vt:lpstr>Prefix coding</vt:lpstr>
      <vt:lpstr>Shannon-Fano coding</vt:lpstr>
      <vt:lpstr>PowerPoint Presentation</vt:lpstr>
      <vt:lpstr>Exercise!</vt:lpstr>
      <vt:lpstr>Huffman coding</vt:lpstr>
      <vt:lpstr>Exercise!</vt:lpstr>
      <vt:lpstr>Binary search tree</vt:lpstr>
      <vt:lpstr>Binary search tree(cont.)</vt:lpstr>
      <vt:lpstr>Search</vt:lpstr>
      <vt:lpstr>Insertion</vt:lpstr>
      <vt:lpstr>Deletion</vt:lpstr>
      <vt:lpstr>Deletion: node without childs (key = 4)</vt:lpstr>
      <vt:lpstr>Deletion:node with 1 child (key = 10)</vt:lpstr>
      <vt:lpstr>Deletion:node with 2 childs (key = 3)</vt:lpstr>
      <vt:lpstr>Exercise!</vt:lpstr>
      <vt:lpstr>Exercise!</vt:lpstr>
      <vt:lpstr>Exercise!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ADS:Lab session</dc:title>
  <dc:creator>Microsoft Office User</dc:creator>
  <cp:lastModifiedBy>Microsoft Office User</cp:lastModifiedBy>
  <cp:revision>35</cp:revision>
  <dcterms:created xsi:type="dcterms:W3CDTF">2015-10-11T17:00:20Z</dcterms:created>
  <dcterms:modified xsi:type="dcterms:W3CDTF">2015-10-13T09:04:08Z</dcterms:modified>
</cp:coreProperties>
</file>