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49" r:id="rId2"/>
  </p:sldMasterIdLst>
  <p:notesMasterIdLst>
    <p:notesMasterId r:id="rId37"/>
  </p:notesMasterIdLst>
  <p:sldIdLst>
    <p:sldId id="256" r:id="rId3"/>
    <p:sldId id="343" r:id="rId4"/>
    <p:sldId id="344" r:id="rId5"/>
    <p:sldId id="346" r:id="rId6"/>
    <p:sldId id="345" r:id="rId7"/>
    <p:sldId id="347" r:id="rId8"/>
    <p:sldId id="348" r:id="rId9"/>
    <p:sldId id="350" r:id="rId10"/>
    <p:sldId id="351" r:id="rId11"/>
    <p:sldId id="349" r:id="rId12"/>
    <p:sldId id="353" r:id="rId13"/>
    <p:sldId id="354" r:id="rId14"/>
    <p:sldId id="361" r:id="rId15"/>
    <p:sldId id="342" r:id="rId16"/>
    <p:sldId id="356" r:id="rId17"/>
    <p:sldId id="357" r:id="rId18"/>
    <p:sldId id="358" r:id="rId19"/>
    <p:sldId id="360" r:id="rId20"/>
    <p:sldId id="362" r:id="rId21"/>
    <p:sldId id="363" r:id="rId22"/>
    <p:sldId id="364" r:id="rId23"/>
    <p:sldId id="373" r:id="rId24"/>
    <p:sldId id="365" r:id="rId25"/>
    <p:sldId id="366" r:id="rId26"/>
    <p:sldId id="374" r:id="rId27"/>
    <p:sldId id="367" r:id="rId28"/>
    <p:sldId id="368" r:id="rId29"/>
    <p:sldId id="369" r:id="rId30"/>
    <p:sldId id="375" r:id="rId31"/>
    <p:sldId id="370" r:id="rId32"/>
    <p:sldId id="371" r:id="rId33"/>
    <p:sldId id="372" r:id="rId34"/>
    <p:sldId id="376" r:id="rId35"/>
    <p:sldId id="352" r:id="rId36"/>
  </p:sldIdLst>
  <p:sldSz cx="9144000" cy="6858000" type="screen4x3"/>
  <p:notesSz cx="6778625" cy="947896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41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52"/>
    <p:restoredTop sz="50000"/>
  </p:normalViewPr>
  <p:slideViewPr>
    <p:cSldViewPr snapToGrid="0" snapToObjects="1">
      <p:cViewPr varScale="1">
        <p:scale>
          <a:sx n="50" d="100"/>
          <a:sy n="50" d="100"/>
        </p:scale>
        <p:origin x="992" y="176"/>
      </p:cViewPr>
      <p:guideLst>
        <p:guide orient="horz" pos="2110"/>
        <p:guide pos="2835"/>
      </p:guideLst>
    </p:cSldViewPr>
  </p:slideViewPr>
  <p:outlineViewPr>
    <p:cViewPr>
      <p:scale>
        <a:sx n="33" d="100"/>
        <a:sy n="33" d="100"/>
      </p:scale>
      <p:origin x="0" y="-10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33463" y="774700"/>
            <a:ext cx="4522787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5" name="Rectangle 3"/>
          <p:cNvSpPr>
            <a:spLocks noGrp="1" noRot="1" noChangeAspect="1" noChangeArrowheads="1"/>
          </p:cNvSpPr>
          <p:nvPr/>
        </p:nvSpPr>
        <p:spPr bwMode="auto">
          <a:xfrm>
            <a:off x="528638" y="4545013"/>
            <a:ext cx="57150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
第二级
第三级
第四级
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00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416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2713"/>
            <a:ext cx="29400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002713"/>
            <a:ext cx="294163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/>
            </a:lvl1pPr>
          </a:lstStyle>
          <a:p>
            <a:pPr>
              <a:defRPr/>
            </a:pPr>
            <a:fld id="{1742F96E-9D70-2E4A-BAAA-22F617BFBCDC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宋体" charset="0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宋体" charset="0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宋体" charset="0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宋体" charset="0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774700"/>
            <a:ext cx="4554537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562475"/>
            <a:ext cx="5422900" cy="3732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2F96E-9D70-2E4A-BAAA-22F617BFBCDC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7203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EDBFD-9906-5C4B-B2C8-1758E10EC091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6636B-4C2C-BD47-9DCD-FC678AF99D79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93723-DA4E-2846-BA22-69E9922C3EDA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D03D-76A8-9E4A-86A7-0E528F2AD020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1FBD1-D970-AF4A-A70F-5159CD52F117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256CE-C0FD-9843-ADC1-B8B7AC8F10B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027113"/>
            <a:ext cx="4068763" cy="513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027113"/>
            <a:ext cx="4070350" cy="513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D4B04-2B9C-C64F-AC52-1C7E24B498EC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D5D78-B366-9E4A-8B59-C6ADDD2D3D9C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B4B72-D0FC-4048-864C-7BE129F3E174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B5244-5C59-6E47-9700-9AE99A9482E6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A77DC-7EC7-1448-9120-DCBFE4CFBE5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571E9-168C-6541-9AB0-A00203B09BCF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AA264-07E6-774F-A367-CFCDF53B28F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E4C6A-AD8B-A54E-9065-21EC6D71F79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84138"/>
            <a:ext cx="2071688" cy="607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84138"/>
            <a:ext cx="6067425" cy="607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A45F7-483E-354C-8AB3-A9C0CD732DE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84138"/>
            <a:ext cx="8291513" cy="700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3BAFC-1727-484B-A2E4-FC25099863D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0DCC5-C829-9149-8796-BBEEF8E8B729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DB3C9-8FCE-5940-9AD2-8EC9BA2064BA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85327-2E20-FC4A-B7FA-93135EC114E4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C527B-9B91-9644-B2EA-D1CB07E907A1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214CA-576C-EA44-BB17-593CBC1009AF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D00D4-BCB2-3E41-99D8-8B06E663EDDF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25838-E7B0-1847-A644-502323EC8B04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Arial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Arial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Arial" charset="0"/>
              </a:rPr>
              <a:t>第二级</a:t>
            </a:r>
          </a:p>
          <a:p>
            <a:pPr lvl="2"/>
            <a:r>
              <a:rPr lang="zh-CN" altLang="en-US">
                <a:sym typeface="Arial" charset="0"/>
              </a:rPr>
              <a:t>第三级</a:t>
            </a:r>
          </a:p>
          <a:p>
            <a:pPr lvl="3"/>
            <a:r>
              <a:rPr lang="zh-CN" altLang="en-US">
                <a:sym typeface="Arial" charset="0"/>
              </a:rPr>
              <a:t>第四级</a:t>
            </a:r>
          </a:p>
          <a:p>
            <a:pPr lvl="4"/>
            <a:r>
              <a:rPr lang="zh-CN" altLang="en-US">
                <a:sym typeface="Arial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charset="0"/>
              <a:buNone/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charset="0"/>
              <a:buNone/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400"/>
            </a:lvl1pPr>
          </a:lstStyle>
          <a:p>
            <a:pPr>
              <a:defRPr/>
            </a:pPr>
            <a:fld id="{BED41C14-9A76-0347-8B47-E9F6AAE809E0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charset="0"/>
          <a:sym typeface="Arial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84138"/>
            <a:ext cx="8291513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Arial Black" charset="0"/>
              </a:rPr>
              <a:t>单击此处编辑母版标题样式</a:t>
            </a:r>
          </a:p>
        </p:txBody>
      </p:sp>
      <p:sp>
        <p:nvSpPr>
          <p:cNvPr id="2051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0296982-D533-144A-9D8B-E5DACE4D6C4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3318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027113"/>
            <a:ext cx="8291513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Arial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Arial" charset="0"/>
              </a:rPr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rgbClr val="CC0066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C0066"/>
          </a:solidFill>
          <a:latin typeface="Arial Black" charset="0"/>
          <a:ea typeface="Microsoft YaHei" charset="0"/>
          <a:sym typeface="Arial Black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C0066"/>
          </a:solidFill>
          <a:latin typeface="Arial Black" charset="0"/>
          <a:ea typeface="Microsoft YaHei" charset="0"/>
          <a:sym typeface="Arial Black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C0066"/>
          </a:solidFill>
          <a:latin typeface="Arial Black" charset="0"/>
          <a:ea typeface="Microsoft YaHei" charset="0"/>
          <a:sym typeface="Arial Black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C0066"/>
          </a:solidFill>
          <a:latin typeface="Arial Black" charset="0"/>
          <a:ea typeface="Microsoft YaHei" charset="0"/>
          <a:sym typeface="Arial Black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C0066"/>
          </a:solidFill>
          <a:latin typeface="Arial Black" charset="0"/>
          <a:ea typeface="Microsoft YaHei" charset="0"/>
          <a:sym typeface="Arial Black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C0066"/>
          </a:solidFill>
          <a:latin typeface="Arial Black" charset="0"/>
          <a:ea typeface="Microsoft YaHei" charset="0"/>
          <a:sym typeface="Arial Black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C0066"/>
          </a:solidFill>
          <a:latin typeface="Arial Black" charset="0"/>
          <a:ea typeface="Microsoft YaHei" charset="0"/>
          <a:sym typeface="Arial Black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C0066"/>
          </a:solidFill>
          <a:latin typeface="Arial Black" charset="0"/>
          <a:ea typeface="Microsoft YaHei" charset="0"/>
          <a:sym typeface="Arial Black" charset="0"/>
        </a:defRPr>
      </a:lvl9pPr>
    </p:titleStyle>
    <p:bodyStyle>
      <a:lvl1pPr marL="357188" indent="-357188" algn="just" defTabSz="0" rtl="0" eaLnBrk="0" fontAlgn="base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charset="2"/>
        <a:buChar char=""/>
        <a:defRPr sz="28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57188" indent="-357188" algn="l" defTabSz="0" rtl="0" eaLnBrk="0" fontAlgn="base" hangingPunct="0">
        <a:lnSpc>
          <a:spcPct val="130000"/>
        </a:lnSpc>
        <a:spcBef>
          <a:spcPct val="0"/>
        </a:spcBef>
        <a:spcAft>
          <a:spcPts val="600"/>
        </a:spcAft>
        <a:buClr>
          <a:srgbClr val="96AFD7"/>
        </a:buClr>
        <a:buSzPct val="100000"/>
        <a:buFont typeface="幼圆" charset="0"/>
        <a:buChar char=" "/>
        <a:defRPr sz="2800" kern="1200">
          <a:solidFill>
            <a:schemeClr val="tx1"/>
          </a:solidFill>
          <a:latin typeface="幼圆" charset="0"/>
          <a:ea typeface="+mn-ea"/>
          <a:cs typeface="+mn-cs"/>
          <a:sym typeface="Arial" charset="0"/>
        </a:defRPr>
      </a:lvl2pPr>
      <a:lvl3pPr marL="1143000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96AFD7"/>
        </a:buClr>
        <a:buSzPct val="10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600200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96AFD7"/>
        </a:buClr>
        <a:buSzPct val="10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57400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96AFD7"/>
        </a:buClr>
        <a:buSzPct val="10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charset="2"/>
              <a:buChar char=""/>
              <a:defRPr sz="2800">
                <a:solidFill>
                  <a:schemeClr val="tx1"/>
                </a:solidFill>
                <a:latin typeface="Arial" charset="0"/>
                <a:ea typeface="Microsoft YaHei" charset="0"/>
                <a:sym typeface="Arial" charset="0"/>
              </a:defRPr>
            </a:lvl1pPr>
            <a:lvl2pPr marL="742950" indent="-285750">
              <a:lnSpc>
                <a:spcPct val="130000"/>
              </a:lnSpc>
              <a:spcAft>
                <a:spcPts val="600"/>
              </a:spcAft>
              <a:buClr>
                <a:srgbClr val="96AFD7"/>
              </a:buClr>
              <a:buSzPct val="100000"/>
              <a:buFont typeface="幼圆" charset="0"/>
              <a:buChar char=" "/>
              <a:defRPr sz="2800">
                <a:solidFill>
                  <a:schemeClr val="tx1"/>
                </a:solidFill>
                <a:latin typeface="幼圆" charset="0"/>
                <a:ea typeface="Microsoft YaHei" charset="0"/>
                <a:sym typeface="Arial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96AFD7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Microsoft YaHei" charset="0"/>
                <a:sym typeface="Arial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rgbClr val="96AFD7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Microsoft YaHei" charset="0"/>
                <a:sym typeface="Arial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rgbClr val="96AFD7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Microsoft YaHei" charset="0"/>
                <a:sym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96AFD7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Microsoft YaHei" charset="0"/>
                <a:sym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96AFD7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Microsoft YaHei" charset="0"/>
                <a:sym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96AFD7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Microsoft YaHei" charset="0"/>
                <a:sym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96AFD7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Microsoft YaHei" charset="0"/>
                <a:sym typeface="Arial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 typeface="Arial" charset="0"/>
              <a:buNone/>
            </a:pPr>
            <a:fld id="{2DEE72D9-1285-9649-85D3-1C087E7E4281}" type="slidenum">
              <a:rPr lang="en-US" altLang="en-US" sz="1200">
                <a:solidFill>
                  <a:schemeClr val="tx2"/>
                </a:solidFill>
                <a:ea typeface="SimSun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charset="0"/>
                <a:buNone/>
              </a:pPr>
              <a:t>1</a:t>
            </a:fld>
            <a:endParaRPr lang="en-US" altLang="en-US" sz="1800">
              <a:ea typeface="SimSu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69875" y="2379663"/>
            <a:ext cx="8672513" cy="7889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en-US" sz="4800" dirty="0" smtClean="0">
                <a:solidFill>
                  <a:srgbClr val="D60093"/>
                </a:solidFill>
              </a:rPr>
              <a:t>Final Review</a:t>
            </a:r>
            <a:endParaRPr lang="ru-RU" altLang="en-US" sz="4800" dirty="0">
              <a:solidFill>
                <a:srgbClr val="D600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55626"/>
            <a:ext cx="8291513" cy="700087"/>
          </a:xfrm>
        </p:spPr>
        <p:txBody>
          <a:bodyPr/>
          <a:lstStyle/>
          <a:p>
            <a:r>
              <a:rPr lang="en-US" dirty="0" smtClean="0"/>
              <a:t>Please help, I didn't submit mock exam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47800"/>
            <a:ext cx="8291513" cy="4713288"/>
          </a:xfrm>
        </p:spPr>
        <p:txBody>
          <a:bodyPr/>
          <a:lstStyle/>
          <a:p>
            <a:r>
              <a:rPr lang="en-US" sz="3200" dirty="0" smtClean="0"/>
              <a:t>Let’s work on the final</a:t>
            </a:r>
          </a:p>
          <a:p>
            <a:r>
              <a:rPr lang="en-US" sz="3200" dirty="0" smtClean="0"/>
              <a:t>If you succeed the final, we will grant you full mark of </a:t>
            </a:r>
            <a:r>
              <a:rPr lang="en-US" sz="3200" dirty="0" smtClean="0"/>
              <a:t>the mock exam</a:t>
            </a:r>
            <a:endParaRPr lang="en-US" sz="3200" dirty="0" smtClean="0"/>
          </a:p>
          <a:p>
            <a:r>
              <a:rPr lang="en-US" sz="3600" dirty="0" smtClean="0">
                <a:solidFill>
                  <a:srgbClr val="C00000"/>
                </a:solidFill>
              </a:rPr>
              <a:t>What is the standard of success?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If you get more than 75% questions right in the final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1FBD1-D970-AF4A-A70F-5159CD52F117}" type="slidenum">
              <a:rPr lang="en-US" altLang="en-US" smtClean="0"/>
              <a:pPr>
                <a:defRPr/>
              </a:pPr>
              <a:t>10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55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3600"/>
            <a:ext cx="7391399" cy="1825625"/>
          </a:xfrm>
        </p:spPr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Quick review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So, what we learnt ?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1FBD1-D970-AF4A-A70F-5159CD52F117}" type="slidenum">
              <a:rPr lang="en-US" altLang="en-US" smtClean="0"/>
              <a:pPr>
                <a:defRPr/>
              </a:pPr>
              <a:t>11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941323"/>
                </a:solidFill>
              </a:rPr>
              <a:t>How to model data and how to use </a:t>
            </a:r>
            <a:r>
              <a:rPr lang="en-US" sz="3600" b="1" dirty="0" smtClean="0">
                <a:solidFill>
                  <a:srgbClr val="941323"/>
                </a:solidFill>
              </a:rPr>
              <a:t>databases</a:t>
            </a:r>
            <a:endParaRPr lang="en-US" sz="3600" b="1" dirty="0" smtClean="0">
              <a:solidFill>
                <a:srgbClr val="941323"/>
              </a:solidFill>
            </a:endParaRPr>
          </a:p>
          <a:p>
            <a:r>
              <a:rPr lang="en-US" dirty="0" smtClean="0"/>
              <a:t>Intro-w1, ER-w2, relational models-w3, sql-w4,constraints &amp; triggers-w5, relational design theory (fd-w6, nf-w7), schema/psm-w8, </a:t>
            </a:r>
            <a:endParaRPr lang="en-US" dirty="0" smtClean="0"/>
          </a:p>
          <a:p>
            <a:r>
              <a:rPr lang="en-US" sz="3600" b="1" dirty="0" smtClean="0">
                <a:solidFill>
                  <a:srgbClr val="941323"/>
                </a:solidFill>
              </a:rPr>
              <a:t>How to build databases: </a:t>
            </a:r>
            <a:r>
              <a:rPr lang="en-US" sz="3600" b="1" dirty="0" smtClean="0">
                <a:solidFill>
                  <a:srgbClr val="941323"/>
                </a:solidFill>
              </a:rPr>
              <a:t>internals</a:t>
            </a:r>
          </a:p>
          <a:p>
            <a:r>
              <a:rPr lang="en-US" dirty="0" smtClean="0"/>
              <a:t>File, hashing and external sorting-w9, indexing-w10, query evaluation and optimization-w11, transaction-w13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1FBD1-D970-AF4A-A70F-5159CD52F117}" type="slidenum">
              <a:rPr lang="en-US" altLang="en-US" smtClean="0"/>
              <a:pPr>
                <a:defRPr/>
              </a:pPr>
              <a:t>12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5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8153400" cy="1143000"/>
          </a:xfrm>
        </p:spPr>
        <p:txBody>
          <a:bodyPr/>
          <a:lstStyle/>
          <a:p>
            <a:r>
              <a:rPr lang="en-US" altLang="zh-CN" dirty="0"/>
              <a:t>Why use a DBMS?  (</a:t>
            </a:r>
            <a:r>
              <a:rPr lang="en-US" altLang="zh-CN" dirty="0" smtClean="0"/>
              <a:t>W1</a:t>
            </a:r>
            <a:r>
              <a:rPr lang="en-US" altLang="zh-CN" dirty="0"/>
              <a:t>)</a:t>
            </a:r>
          </a:p>
        </p:txBody>
      </p:sp>
      <p:sp>
        <p:nvSpPr>
          <p:cNvPr id="6147" name="Rectangle 3"/>
          <p:cNvSpPr txBox="1">
            <a:spLocks noChangeArrowheads="1"/>
          </p:cNvSpPr>
          <p:nvPr/>
        </p:nvSpPr>
        <p:spPr bwMode="auto">
          <a:xfrm>
            <a:off x="228600" y="1524000"/>
            <a:ext cx="891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SimSu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>
                <a:latin typeface="Tahoma" charset="0"/>
                <a:ea typeface="MS PGothic" charset="-128"/>
              </a:rPr>
              <a:t>Avoid redundancy and inconsistency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>
                <a:latin typeface="Tahoma" charset="0"/>
                <a:ea typeface="MS PGothic" charset="-128"/>
              </a:rPr>
              <a:t>Rich (declarative) access to the </a:t>
            </a:r>
            <a:r>
              <a:rPr lang="en-US" altLang="zh-CN" sz="3200" dirty="0" smtClean="0">
                <a:latin typeface="Tahoma" charset="0"/>
                <a:ea typeface="MS PGothic" charset="-128"/>
              </a:rPr>
              <a:t>data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3200" dirty="0">
              <a:latin typeface="Tahoma" charset="0"/>
              <a:ea typeface="MS PGothic" charset="-128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>
                <a:latin typeface="Tahoma" charset="0"/>
                <a:ea typeface="MS PGothic" charset="-128"/>
              </a:rPr>
              <a:t>Synchronize concurrent data access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>
                <a:latin typeface="Tahoma" charset="0"/>
                <a:ea typeface="MS PGothic" charset="-128"/>
              </a:rPr>
              <a:t>Recovery after system failures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>
                <a:latin typeface="Tahoma" charset="0"/>
                <a:ea typeface="MS PGothic" charset="-128"/>
              </a:rPr>
              <a:t>Security and </a:t>
            </a:r>
            <a:r>
              <a:rPr lang="en-US" altLang="zh-CN" sz="3200" dirty="0" smtClean="0">
                <a:latin typeface="Tahoma" charset="0"/>
                <a:ea typeface="MS PGothic" charset="-128"/>
              </a:rPr>
              <a:t>privacy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is-IS" altLang="zh-CN" sz="3200" dirty="0" smtClean="0">
                <a:latin typeface="Tahoma" charset="0"/>
                <a:ea typeface="MS PGothic" charset="-128"/>
              </a:rPr>
              <a:t>…</a:t>
            </a:r>
            <a:endParaRPr lang="en-US" altLang="zh-CN" sz="3200" dirty="0">
              <a:latin typeface="Tahoma" charset="0"/>
              <a:ea typeface="MS PGothic" charset="-128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3200" dirty="0">
              <a:latin typeface="Tahoma" charset="0"/>
              <a:ea typeface="MS PGothic" charset="-128"/>
            </a:endParaRPr>
          </a:p>
        </p:txBody>
      </p:sp>
      <p:sp>
        <p:nvSpPr>
          <p:cNvPr id="6148" name="Foliennummernplatzhalter 3"/>
          <p:cNvSpPr txBox="1">
            <a:spLocks noGrp="1"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charset="2"/>
              <a:buChar char=""/>
              <a:defRPr sz="2800">
                <a:solidFill>
                  <a:schemeClr val="tx1"/>
                </a:solidFill>
                <a:latin typeface="Arial" charset="0"/>
                <a:ea typeface="Microsoft YaHei" charset="0"/>
              </a:defRPr>
            </a:lvl1pPr>
            <a:lvl2pPr marL="742950" indent="-742950">
              <a:lnSpc>
                <a:spcPct val="130000"/>
              </a:lnSpc>
              <a:spcAft>
                <a:spcPts val="600"/>
              </a:spcAft>
              <a:buClr>
                <a:srgbClr val="96AFD7"/>
              </a:buClr>
              <a:buFont typeface="幼圆" charset="0"/>
              <a:buChar char=" "/>
              <a:defRPr sz="2800">
                <a:solidFill>
                  <a:schemeClr val="tx1"/>
                </a:solidFill>
                <a:latin typeface="幼圆" charset="0"/>
                <a:ea typeface="幼圆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Font typeface="Wingdings 2" charset="2"/>
              <a:buNone/>
            </a:pPr>
            <a:fld id="{835A9A26-EB03-2743-9EA7-086C0AD2D2EB}" type="slidenum">
              <a:rPr lang="en-US" altLang="zh-CN" sz="1400">
                <a:solidFill>
                  <a:srgbClr val="CC66FF"/>
                </a:solidFill>
              </a:rPr>
              <a:pPr algn="r">
                <a:lnSpc>
                  <a:spcPct val="100000"/>
                </a:lnSpc>
                <a:spcBef>
                  <a:spcPct val="50000"/>
                </a:spcBef>
                <a:buClrTx/>
                <a:buFont typeface="Wingdings 2" charset="2"/>
                <a:buNone/>
              </a:pPr>
              <a:t>13</a:t>
            </a:fld>
            <a:endParaRPr lang="en-US" altLang="zh-CN" sz="1400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1563" y="214313"/>
            <a:ext cx="5943600" cy="6858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de-DE" altLang="de-DE">
                <a:latin typeface="Arial" charset="0"/>
              </a:rPr>
              <a:t>Application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81200" y="2286000"/>
            <a:ext cx="4191000" cy="6858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de-DE" altLang="de-DE">
                <a:latin typeface="Arial" charset="0"/>
              </a:rPr>
              <a:t>Query Processor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1200" y="3200400"/>
            <a:ext cx="4191000" cy="6858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de-DE" altLang="de-DE" dirty="0">
                <a:latin typeface="Arial" charset="0"/>
              </a:rPr>
              <a:t>Data Manager </a:t>
            </a:r>
            <a:br>
              <a:rPr kumimoji="0" lang="de-DE" altLang="de-DE" dirty="0">
                <a:latin typeface="Arial" charset="0"/>
              </a:rPr>
            </a:br>
            <a:r>
              <a:rPr kumimoji="0" lang="de-DE" altLang="de-DE" dirty="0">
                <a:latin typeface="Arial" charset="0"/>
              </a:rPr>
              <a:t>(Indexes, Records)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0" y="4114800"/>
            <a:ext cx="4191000" cy="6858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de-DE" altLang="de-DE" dirty="0">
                <a:latin typeface="Arial" charset="0"/>
              </a:rPr>
              <a:t>Storage Manager </a:t>
            </a:r>
            <a:br>
              <a:rPr kumimoji="0" lang="de-DE" altLang="de-DE" dirty="0">
                <a:latin typeface="Arial" charset="0"/>
              </a:rPr>
            </a:br>
            <a:r>
              <a:rPr kumimoji="0" lang="de-DE" altLang="de-DE" dirty="0">
                <a:latin typeface="Arial" charset="0"/>
              </a:rPr>
              <a:t>(Pages)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3400" y="2286000"/>
            <a:ext cx="990600" cy="2514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de-DE" altLang="de-DE">
              <a:latin typeface="Arial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705600" y="2286000"/>
            <a:ext cx="990600" cy="2514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de-DE" altLang="de-DE">
              <a:latin typeface="Arial" charset="0"/>
            </a:endParaRPr>
          </a:p>
        </p:txBody>
      </p:sp>
      <p:cxnSp>
        <p:nvCxnSpPr>
          <p:cNvPr id="9" name="Gerade Verbindung mit Pfeil 9"/>
          <p:cNvCxnSpPr/>
          <p:nvPr/>
        </p:nvCxnSpPr>
        <p:spPr>
          <a:xfrm rot="5400000">
            <a:off x="2643187" y="1214438"/>
            <a:ext cx="7143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11"/>
          <p:cNvCxnSpPr/>
          <p:nvPr/>
        </p:nvCxnSpPr>
        <p:spPr>
          <a:xfrm rot="5400000" flipH="1" flipV="1">
            <a:off x="4608512" y="1249363"/>
            <a:ext cx="78581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5"/>
          <p:cNvSpPr txBox="1">
            <a:spLocks noChangeArrowheads="1"/>
          </p:cNvSpPr>
          <p:nvPr/>
        </p:nvSpPr>
        <p:spPr bwMode="auto">
          <a:xfrm>
            <a:off x="2071688" y="1071563"/>
            <a:ext cx="766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de-CH" altLang="de-DE">
                <a:latin typeface="Arial" charset="0"/>
              </a:rPr>
              <a:t>SQL</a:t>
            </a:r>
          </a:p>
        </p:txBody>
      </p:sp>
      <p:sp>
        <p:nvSpPr>
          <p:cNvPr id="12" name="Textfeld 16"/>
          <p:cNvSpPr txBox="1">
            <a:spLocks noChangeArrowheads="1"/>
          </p:cNvSpPr>
          <p:nvPr/>
        </p:nvSpPr>
        <p:spPr bwMode="auto">
          <a:xfrm>
            <a:off x="5143500" y="1000125"/>
            <a:ext cx="121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de-CH" altLang="de-DE">
                <a:latin typeface="Arial" charset="0"/>
              </a:rPr>
              <a:t>{tuples}</a:t>
            </a:r>
          </a:p>
        </p:txBody>
      </p:sp>
      <p:cxnSp>
        <p:nvCxnSpPr>
          <p:cNvPr id="13" name="Gerade Verbindung mit Pfeil 17"/>
          <p:cNvCxnSpPr/>
          <p:nvPr/>
        </p:nvCxnSpPr>
        <p:spPr>
          <a:xfrm rot="5400000">
            <a:off x="2463800" y="5180013"/>
            <a:ext cx="785813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20"/>
          <p:cNvCxnSpPr/>
          <p:nvPr/>
        </p:nvCxnSpPr>
        <p:spPr>
          <a:xfrm rot="5400000" flipH="1" flipV="1">
            <a:off x="4572794" y="5215732"/>
            <a:ext cx="714375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1643063" y="4929188"/>
            <a:ext cx="1038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de-CH" altLang="de-DE">
                <a:latin typeface="Arial" charset="0"/>
              </a:rPr>
              <a:t>get/put</a:t>
            </a: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5124450" y="4929188"/>
            <a:ext cx="90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de-CH" altLang="de-DE">
                <a:latin typeface="Arial" charset="0"/>
              </a:rPr>
              <a:t>block</a:t>
            </a:r>
          </a:p>
        </p:txBody>
      </p:sp>
      <p:sp>
        <p:nvSpPr>
          <p:cNvPr id="17" name="Textfeld 16"/>
          <p:cNvSpPr txBox="1">
            <a:spLocks noChangeArrowheads="1"/>
          </p:cNvSpPr>
          <p:nvPr/>
        </p:nvSpPr>
        <p:spPr bwMode="auto">
          <a:xfrm rot="5400000" flipH="1" flipV="1">
            <a:off x="-302419" y="3159920"/>
            <a:ext cx="27209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de-CH" altLang="de-DE">
                <a:latin typeface="Arial" charset="0"/>
              </a:rPr>
              <a:t>Transactions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de-CH" altLang="de-DE">
                <a:latin typeface="Arial" charset="0"/>
              </a:rPr>
              <a:t>(Locking, Logging)</a:t>
            </a:r>
          </a:p>
        </p:txBody>
      </p:sp>
      <p:sp>
        <p:nvSpPr>
          <p:cNvPr id="18" name="Textfeld 18"/>
          <p:cNvSpPr txBox="1">
            <a:spLocks noChangeArrowheads="1"/>
          </p:cNvSpPr>
          <p:nvPr/>
        </p:nvSpPr>
        <p:spPr bwMode="auto">
          <a:xfrm rot="16200000">
            <a:off x="6006306" y="3137695"/>
            <a:ext cx="23907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de-CH" altLang="de-DE" dirty="0" err="1" smtClean="0">
                <a:latin typeface="Arial" charset="0"/>
              </a:rPr>
              <a:t>Catalog</a:t>
            </a:r>
            <a:r>
              <a:rPr kumimoji="0" lang="de-CH" altLang="de-DE" dirty="0" smtClean="0">
                <a:latin typeface="Arial" charset="0"/>
              </a:rPr>
              <a:t> </a:t>
            </a:r>
            <a:r>
              <a:rPr kumimoji="0" lang="de-CH" altLang="de-DE" dirty="0" err="1" smtClean="0">
                <a:latin typeface="Arial" charset="0"/>
              </a:rPr>
              <a:t>Mgmt</a:t>
            </a:r>
            <a:endParaRPr kumimoji="0" lang="de-CH" altLang="de-DE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de-CH" altLang="de-DE" dirty="0">
                <a:latin typeface="Arial" charset="0"/>
              </a:rPr>
              <a:t>(Schema, </a:t>
            </a:r>
            <a:r>
              <a:rPr kumimoji="0" lang="de-CH" altLang="de-DE" dirty="0" err="1">
                <a:latin typeface="Arial" charset="0"/>
              </a:rPr>
              <a:t>Stats</a:t>
            </a:r>
            <a:r>
              <a:rPr kumimoji="0" lang="de-CH" altLang="de-DE" dirty="0">
                <a:latin typeface="Arial" charset="0"/>
              </a:rPr>
              <a:t>)</a:t>
            </a:r>
          </a:p>
        </p:txBody>
      </p:sp>
      <p:sp>
        <p:nvSpPr>
          <p:cNvPr id="19" name="Rechteck 21"/>
          <p:cNvSpPr>
            <a:spLocks noChangeArrowheads="1"/>
          </p:cNvSpPr>
          <p:nvPr/>
        </p:nvSpPr>
        <p:spPr bwMode="auto">
          <a:xfrm>
            <a:off x="571500" y="1571625"/>
            <a:ext cx="7072313" cy="4286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de-CH" altLang="de-DE">
                <a:latin typeface="Arial" charset="0"/>
              </a:rPr>
              <a:t>Server (Network, App Buffers, Security)</a:t>
            </a:r>
          </a:p>
        </p:txBody>
      </p:sp>
      <p:sp>
        <p:nvSpPr>
          <p:cNvPr id="20" name="Zylinder 25"/>
          <p:cNvSpPr>
            <a:spLocks noChangeArrowheads="1"/>
          </p:cNvSpPr>
          <p:nvPr/>
        </p:nvSpPr>
        <p:spPr bwMode="auto">
          <a:xfrm>
            <a:off x="1357313" y="5572125"/>
            <a:ext cx="5786437" cy="1143000"/>
          </a:xfrm>
          <a:prstGeom prst="can">
            <a:avLst>
              <a:gd name="adj" fmla="val 25000"/>
            </a:avLst>
          </a:prstGeom>
          <a:solidFill>
            <a:srgbClr val="92D050"/>
          </a:solidFill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ebdings" charset="2"/>
              <a:buChar char="="/>
              <a:defRPr kumimoji="1"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de-CH" altLang="de-DE">
                <a:latin typeface="Arial" charset="0"/>
              </a:rPr>
              <a:t>Storage System </a:t>
            </a:r>
            <a:br>
              <a:rPr kumimoji="0" lang="de-CH" altLang="de-DE">
                <a:latin typeface="Arial" charset="0"/>
              </a:rPr>
            </a:br>
            <a:r>
              <a:rPr kumimoji="0" lang="de-CH" altLang="de-DE">
                <a:latin typeface="Arial" charset="0"/>
              </a:rPr>
              <a:t>(disks, SSDs, SAN, …) </a:t>
            </a:r>
          </a:p>
        </p:txBody>
      </p:sp>
      <p:cxnSp>
        <p:nvCxnSpPr>
          <p:cNvPr id="21" name="Gerade Verbindung 31"/>
          <p:cNvCxnSpPr>
            <a:cxnSpLocks noChangeShapeType="1"/>
          </p:cNvCxnSpPr>
          <p:nvPr/>
        </p:nvCxnSpPr>
        <p:spPr bwMode="auto">
          <a:xfrm rot="5400000">
            <a:off x="7030244" y="2172494"/>
            <a:ext cx="357188" cy="127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Gerade Verbindung 35"/>
          <p:cNvCxnSpPr>
            <a:cxnSpLocks noChangeShapeType="1"/>
          </p:cNvCxnSpPr>
          <p:nvPr/>
        </p:nvCxnSpPr>
        <p:spPr bwMode="auto">
          <a:xfrm rot="5400000">
            <a:off x="3971925" y="2100263"/>
            <a:ext cx="357187" cy="142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Gerade Verbindung 36"/>
          <p:cNvCxnSpPr>
            <a:cxnSpLocks noChangeShapeType="1"/>
          </p:cNvCxnSpPr>
          <p:nvPr/>
        </p:nvCxnSpPr>
        <p:spPr bwMode="auto">
          <a:xfrm rot="5400000">
            <a:off x="899319" y="2172494"/>
            <a:ext cx="357188" cy="127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Gerade Verbindung 37"/>
          <p:cNvCxnSpPr>
            <a:cxnSpLocks noChangeShapeType="1"/>
          </p:cNvCxnSpPr>
          <p:nvPr/>
        </p:nvCxnSpPr>
        <p:spPr bwMode="auto">
          <a:xfrm rot="5400000">
            <a:off x="3952875" y="3090863"/>
            <a:ext cx="242888" cy="47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Gerade Verbindung 39"/>
          <p:cNvCxnSpPr>
            <a:cxnSpLocks noChangeShapeType="1"/>
          </p:cNvCxnSpPr>
          <p:nvPr/>
        </p:nvCxnSpPr>
        <p:spPr bwMode="auto">
          <a:xfrm rot="5400000">
            <a:off x="3952875" y="3981450"/>
            <a:ext cx="257175" cy="95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Gerade Verbindung 41"/>
          <p:cNvCxnSpPr>
            <a:cxnSpLocks noChangeShapeType="1"/>
          </p:cNvCxnSpPr>
          <p:nvPr/>
        </p:nvCxnSpPr>
        <p:spPr bwMode="auto">
          <a:xfrm>
            <a:off x="6172200" y="2628900"/>
            <a:ext cx="542925" cy="142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Gerade Verbindung 44"/>
          <p:cNvCxnSpPr>
            <a:cxnSpLocks noChangeShapeType="1"/>
          </p:cNvCxnSpPr>
          <p:nvPr/>
        </p:nvCxnSpPr>
        <p:spPr bwMode="auto">
          <a:xfrm flipV="1">
            <a:off x="1473200" y="3543300"/>
            <a:ext cx="508000" cy="317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Gerade Verbindung 47"/>
          <p:cNvCxnSpPr>
            <a:cxnSpLocks noChangeShapeType="1"/>
          </p:cNvCxnSpPr>
          <p:nvPr/>
        </p:nvCxnSpPr>
        <p:spPr bwMode="auto">
          <a:xfrm flipV="1">
            <a:off x="1500188" y="4357688"/>
            <a:ext cx="508000" cy="317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83BAFC-1727-484B-A2E4-FC25099863DF}" type="slidenum">
              <a:rPr lang="en-US" altLang="en-US" smtClean="0"/>
              <a:pPr>
                <a:defRPr/>
              </a:pPr>
              <a:t>14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649538"/>
            <a:ext cx="8291513" cy="700087"/>
          </a:xfrm>
        </p:spPr>
        <p:txBody>
          <a:bodyPr/>
          <a:lstStyle/>
          <a:p>
            <a:r>
              <a:rPr lang="en-US" dirty="0" smtClean="0"/>
              <a:t>How to model data and use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83BAFC-1727-484B-A2E4-FC25099863DF}" type="slidenum">
              <a:rPr lang="en-US" altLang="en-US" smtClean="0"/>
              <a:pPr>
                <a:defRPr/>
              </a:pPr>
              <a:t>15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nummernplatzhalter 3"/>
          <p:cNvSpPr txBox="1">
            <a:spLocks noGrp="1"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charset="2"/>
              <a:buChar char=""/>
              <a:defRPr sz="2800">
                <a:solidFill>
                  <a:schemeClr val="tx1"/>
                </a:solidFill>
                <a:latin typeface="Arial" charset="0"/>
                <a:ea typeface="Microsoft YaHei" charset="0"/>
              </a:defRPr>
            </a:lvl1pPr>
            <a:lvl2pPr marL="742950" indent="-742950">
              <a:lnSpc>
                <a:spcPct val="130000"/>
              </a:lnSpc>
              <a:spcAft>
                <a:spcPts val="600"/>
              </a:spcAft>
              <a:buClr>
                <a:srgbClr val="96AFD7"/>
              </a:buClr>
              <a:buFont typeface="幼圆" charset="0"/>
              <a:buChar char=" "/>
              <a:defRPr sz="2800">
                <a:solidFill>
                  <a:schemeClr val="tx1"/>
                </a:solidFill>
                <a:latin typeface="幼圆" charset="0"/>
                <a:ea typeface="幼圆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Font typeface="Wingdings 2" charset="2"/>
              <a:buNone/>
            </a:pPr>
            <a:fld id="{AFE3C1FE-1EA0-FE4F-A47D-A73AC1338553}" type="slidenum">
              <a:rPr lang="en-US" altLang="zh-CN" sz="1400">
                <a:solidFill>
                  <a:srgbClr val="CC66FF"/>
                </a:solidFill>
              </a:rPr>
              <a:pPr algn="r">
                <a:lnSpc>
                  <a:spcPct val="100000"/>
                </a:lnSpc>
                <a:spcBef>
                  <a:spcPct val="50000"/>
                </a:spcBef>
                <a:buClrTx/>
                <a:buFont typeface="Wingdings 2" charset="2"/>
                <a:buNone/>
              </a:pPr>
              <a:t>16</a:t>
            </a:fld>
            <a:endParaRPr lang="en-US" altLang="zh-CN" sz="1400">
              <a:solidFill>
                <a:srgbClr val="CC66FF"/>
              </a:solidFill>
            </a:endParaRPr>
          </a:p>
        </p:txBody>
      </p:sp>
      <p:grpSp>
        <p:nvGrpSpPr>
          <p:cNvPr id="21507" name="Group 2"/>
          <p:cNvGrpSpPr>
            <a:grpSpLocks/>
          </p:cNvGrpSpPr>
          <p:nvPr/>
        </p:nvGrpSpPr>
        <p:grpSpPr bwMode="auto">
          <a:xfrm>
            <a:off x="0" y="52388"/>
            <a:ext cx="9144000" cy="6805612"/>
            <a:chOff x="0" y="0"/>
            <a:chExt cx="5760" cy="4287"/>
          </a:xfrm>
        </p:grpSpPr>
        <p:sp>
          <p:nvSpPr>
            <p:cNvPr id="21508" name="Rectangle 3"/>
            <p:cNvSpPr>
              <a:spLocks noChangeArrowheads="1"/>
            </p:cNvSpPr>
            <p:nvPr/>
          </p:nvSpPr>
          <p:spPr bwMode="auto">
            <a:xfrm>
              <a:off x="1172" y="977"/>
              <a:ext cx="1028" cy="287"/>
            </a:xfrm>
            <a:prstGeom prst="rect">
              <a:avLst/>
            </a:prstGeom>
            <a:solidFill>
              <a:srgbClr val="8CFFDD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zh-CN">
                  <a:latin typeface="Times New Roman" charset="0"/>
                </a:rPr>
                <a:t>Student</a:t>
              </a:r>
            </a:p>
          </p:txBody>
        </p:sp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1056" y="3375"/>
              <a:ext cx="1028" cy="287"/>
            </a:xfrm>
            <a:prstGeom prst="rect">
              <a:avLst/>
            </a:prstGeom>
            <a:solidFill>
              <a:srgbClr val="8CFFDD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zh-CN" altLang="en-US">
                  <a:latin typeface="Times New Roman" charset="0"/>
                </a:rPr>
                <a:t>Researchers</a:t>
              </a:r>
            </a:p>
          </p:txBody>
        </p:sp>
        <p:sp>
          <p:nvSpPr>
            <p:cNvPr id="21510" name="Oval 5"/>
            <p:cNvSpPr>
              <a:spLocks noChangeArrowheads="1"/>
            </p:cNvSpPr>
            <p:nvPr/>
          </p:nvSpPr>
          <p:spPr bwMode="auto">
            <a:xfrm>
              <a:off x="0" y="447"/>
              <a:ext cx="887" cy="344"/>
            </a:xfrm>
            <a:prstGeom prst="ellipse">
              <a:avLst/>
            </a:prstGeom>
            <a:solidFill>
              <a:srgbClr val="FFFF99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zh-CN" altLang="en-US" u="sng">
                  <a:latin typeface="Times New Roman" charset="0"/>
                </a:rPr>
                <a:t>StuID</a:t>
              </a:r>
            </a:p>
          </p:txBody>
        </p:sp>
        <p:sp>
          <p:nvSpPr>
            <p:cNvPr id="21511" name="Oval 6"/>
            <p:cNvSpPr>
              <a:spLocks noChangeArrowheads="1"/>
            </p:cNvSpPr>
            <p:nvPr/>
          </p:nvSpPr>
          <p:spPr bwMode="auto">
            <a:xfrm>
              <a:off x="0" y="2895"/>
              <a:ext cx="887" cy="345"/>
            </a:xfrm>
            <a:prstGeom prst="ellipse">
              <a:avLst/>
            </a:prstGeom>
            <a:solidFill>
              <a:srgbClr val="FFFF99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zh-CN" altLang="en-US" u="sng">
                  <a:latin typeface="Times New Roman" charset="0"/>
                </a:rPr>
                <a:t>ResID</a:t>
              </a:r>
              <a:endParaRPr lang="en-US" altLang="en-US" u="sng">
                <a:latin typeface="Times New Roman" charset="0"/>
              </a:endParaRPr>
            </a:p>
          </p:txBody>
        </p:sp>
        <p:sp>
          <p:nvSpPr>
            <p:cNvPr id="21512" name="Oval 7"/>
            <p:cNvSpPr>
              <a:spLocks noChangeArrowheads="1"/>
            </p:cNvSpPr>
            <p:nvPr/>
          </p:nvSpPr>
          <p:spPr bwMode="auto">
            <a:xfrm>
              <a:off x="0" y="1407"/>
              <a:ext cx="887" cy="345"/>
            </a:xfrm>
            <a:prstGeom prst="ellipse">
              <a:avLst/>
            </a:prstGeom>
            <a:solidFill>
              <a:srgbClr val="FFFF99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zh-CN">
                  <a:latin typeface="Times New Roman" charset="0"/>
                </a:rPr>
                <a:t>Semester</a:t>
              </a:r>
            </a:p>
          </p:txBody>
        </p:sp>
        <p:sp>
          <p:nvSpPr>
            <p:cNvPr id="21513" name="Oval 8"/>
            <p:cNvSpPr>
              <a:spLocks noChangeArrowheads="1"/>
            </p:cNvSpPr>
            <p:nvPr/>
          </p:nvSpPr>
          <p:spPr bwMode="auto">
            <a:xfrm>
              <a:off x="0" y="927"/>
              <a:ext cx="887" cy="345"/>
            </a:xfrm>
            <a:prstGeom prst="ellipse">
              <a:avLst/>
            </a:prstGeom>
            <a:solidFill>
              <a:srgbClr val="FFFF99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zh-CN">
                  <a:latin typeface="Times New Roman" charset="0"/>
                </a:rPr>
                <a:t>Name</a:t>
              </a:r>
            </a:p>
          </p:txBody>
        </p:sp>
        <p:sp>
          <p:nvSpPr>
            <p:cNvPr id="21514" name="Oval 9"/>
            <p:cNvSpPr>
              <a:spLocks noChangeArrowheads="1"/>
            </p:cNvSpPr>
            <p:nvPr/>
          </p:nvSpPr>
          <p:spPr bwMode="auto">
            <a:xfrm>
              <a:off x="0" y="3327"/>
              <a:ext cx="887" cy="344"/>
            </a:xfrm>
            <a:prstGeom prst="ellipse">
              <a:avLst/>
            </a:prstGeom>
            <a:solidFill>
              <a:srgbClr val="FFFF99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zh-CN">
                  <a:latin typeface="Times New Roman" charset="0"/>
                </a:rPr>
                <a:t>Name</a:t>
              </a:r>
            </a:p>
          </p:txBody>
        </p:sp>
        <p:sp>
          <p:nvSpPr>
            <p:cNvPr id="21515" name="Oval 10"/>
            <p:cNvSpPr>
              <a:spLocks noChangeArrowheads="1"/>
            </p:cNvSpPr>
            <p:nvPr/>
          </p:nvSpPr>
          <p:spPr bwMode="auto">
            <a:xfrm>
              <a:off x="0" y="3807"/>
              <a:ext cx="887" cy="344"/>
            </a:xfrm>
            <a:prstGeom prst="ellipse">
              <a:avLst/>
            </a:prstGeom>
            <a:solidFill>
              <a:srgbClr val="FFFF99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zh-CN">
                  <a:latin typeface="Times New Roman" charset="0"/>
                </a:rPr>
                <a:t>Area</a:t>
              </a:r>
            </a:p>
          </p:txBody>
        </p:sp>
        <p:sp>
          <p:nvSpPr>
            <p:cNvPr id="21516" name="Line 11"/>
            <p:cNvSpPr>
              <a:spLocks noChangeShapeType="1"/>
            </p:cNvSpPr>
            <p:nvPr/>
          </p:nvSpPr>
          <p:spPr bwMode="auto">
            <a:xfrm>
              <a:off x="1031" y="3102"/>
              <a:ext cx="0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2"/>
            <p:cNvSpPr>
              <a:spLocks noChangeArrowheads="1"/>
            </p:cNvSpPr>
            <p:nvPr/>
          </p:nvSpPr>
          <p:spPr bwMode="auto">
            <a:xfrm>
              <a:off x="1296" y="2175"/>
              <a:ext cx="887" cy="344"/>
            </a:xfrm>
            <a:prstGeom prst="ellipse">
              <a:avLst/>
            </a:prstGeom>
            <a:solidFill>
              <a:srgbClr val="FFFF99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zh-CN">
                  <a:latin typeface="Times New Roman" charset="0"/>
                </a:rPr>
                <a:t>Grade</a:t>
              </a:r>
            </a:p>
          </p:txBody>
        </p:sp>
        <p:sp>
          <p:nvSpPr>
            <p:cNvPr id="21518" name="AutoShape 13"/>
            <p:cNvSpPr>
              <a:spLocks noChangeArrowheads="1"/>
            </p:cNvSpPr>
            <p:nvPr/>
          </p:nvSpPr>
          <p:spPr bwMode="auto">
            <a:xfrm>
              <a:off x="2496" y="831"/>
              <a:ext cx="748" cy="459"/>
            </a:xfrm>
            <a:prstGeom prst="diamond">
              <a:avLst/>
            </a:prstGeom>
            <a:solidFill>
              <a:srgbClr val="66FF99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zh-CN">
                  <a:latin typeface="Times New Roman" charset="0"/>
                </a:rPr>
                <a:t>attends</a:t>
              </a:r>
            </a:p>
          </p:txBody>
        </p:sp>
        <p:sp>
          <p:nvSpPr>
            <p:cNvPr id="21519" name="AutoShape 14"/>
            <p:cNvSpPr>
              <a:spLocks noChangeArrowheads="1"/>
            </p:cNvSpPr>
            <p:nvPr/>
          </p:nvSpPr>
          <p:spPr bwMode="auto">
            <a:xfrm>
              <a:off x="2480" y="2126"/>
              <a:ext cx="748" cy="458"/>
            </a:xfrm>
            <a:prstGeom prst="diamond">
              <a:avLst/>
            </a:prstGeom>
            <a:solidFill>
              <a:srgbClr val="66FF99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zh-CN">
                  <a:latin typeface="Times New Roman" charset="0"/>
                </a:rPr>
                <a:t>tests</a:t>
              </a:r>
            </a:p>
          </p:txBody>
        </p:sp>
        <p:sp>
          <p:nvSpPr>
            <p:cNvPr id="21520" name="AutoShape 15"/>
            <p:cNvSpPr>
              <a:spLocks noChangeArrowheads="1"/>
            </p:cNvSpPr>
            <p:nvPr/>
          </p:nvSpPr>
          <p:spPr bwMode="auto">
            <a:xfrm>
              <a:off x="2256" y="3231"/>
              <a:ext cx="1104" cy="614"/>
            </a:xfrm>
            <a:prstGeom prst="diamond">
              <a:avLst/>
            </a:prstGeom>
            <a:solidFill>
              <a:srgbClr val="66FF99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en-US">
                  <a:latin typeface="Times New Roman" charset="0"/>
                </a:rPr>
                <a:t>works</a:t>
              </a:r>
              <a:r>
                <a:rPr lang="zh-CN" altLang="en-US">
                  <a:latin typeface="Times New Roman" charset="0"/>
                </a:rPr>
                <a:t>-with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21521" name="Rectangle 16"/>
            <p:cNvSpPr>
              <a:spLocks noChangeArrowheads="1"/>
            </p:cNvSpPr>
            <p:nvPr/>
          </p:nvSpPr>
          <p:spPr bwMode="auto">
            <a:xfrm>
              <a:off x="3509" y="3388"/>
              <a:ext cx="1028" cy="287"/>
            </a:xfrm>
            <a:prstGeom prst="rect">
              <a:avLst/>
            </a:prstGeom>
            <a:solidFill>
              <a:srgbClr val="8CFFDD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zh-CN">
                  <a:latin typeface="Times New Roman" charset="0"/>
                </a:rPr>
                <a:t>Professor</a:t>
              </a:r>
            </a:p>
          </p:txBody>
        </p:sp>
        <p:sp>
          <p:nvSpPr>
            <p:cNvPr id="21522" name="Rectangle 17"/>
            <p:cNvSpPr>
              <a:spLocks noChangeArrowheads="1"/>
            </p:cNvSpPr>
            <p:nvPr/>
          </p:nvSpPr>
          <p:spPr bwMode="auto">
            <a:xfrm>
              <a:off x="3462" y="919"/>
              <a:ext cx="1028" cy="287"/>
            </a:xfrm>
            <a:prstGeom prst="rect">
              <a:avLst/>
            </a:prstGeom>
            <a:solidFill>
              <a:srgbClr val="8CFFDD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zh-CN">
                  <a:latin typeface="Times New Roman" charset="0"/>
                </a:rPr>
                <a:t>Lecture</a:t>
              </a:r>
            </a:p>
          </p:txBody>
        </p:sp>
        <p:sp>
          <p:nvSpPr>
            <p:cNvPr id="21523" name="AutoShape 18"/>
            <p:cNvSpPr>
              <a:spLocks noChangeArrowheads="1"/>
            </p:cNvSpPr>
            <p:nvPr/>
          </p:nvSpPr>
          <p:spPr bwMode="auto">
            <a:xfrm>
              <a:off x="4032" y="2079"/>
              <a:ext cx="747" cy="458"/>
            </a:xfrm>
            <a:prstGeom prst="diamond">
              <a:avLst/>
            </a:prstGeom>
            <a:solidFill>
              <a:srgbClr val="66FF99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zh-CN">
                  <a:latin typeface="Times New Roman" charset="0"/>
                </a:rPr>
                <a:t>gives</a:t>
              </a:r>
            </a:p>
          </p:txBody>
        </p:sp>
        <p:sp>
          <p:nvSpPr>
            <p:cNvPr id="21524" name="AutoShape 19"/>
            <p:cNvSpPr>
              <a:spLocks noChangeArrowheads="1"/>
            </p:cNvSpPr>
            <p:nvPr/>
          </p:nvSpPr>
          <p:spPr bwMode="auto">
            <a:xfrm>
              <a:off x="3286" y="0"/>
              <a:ext cx="1322" cy="399"/>
            </a:xfrm>
            <a:prstGeom prst="diamond">
              <a:avLst/>
            </a:prstGeom>
            <a:solidFill>
              <a:srgbClr val="66FF99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zh-CN">
                  <a:latin typeface="Times New Roman" charset="0"/>
                </a:rPr>
                <a:t>requires</a:t>
              </a:r>
            </a:p>
          </p:txBody>
        </p:sp>
        <p:sp>
          <p:nvSpPr>
            <p:cNvPr id="21525" name="Oval 20"/>
            <p:cNvSpPr>
              <a:spLocks noChangeArrowheads="1"/>
            </p:cNvSpPr>
            <p:nvPr/>
          </p:nvSpPr>
          <p:spPr bwMode="auto">
            <a:xfrm>
              <a:off x="4872" y="831"/>
              <a:ext cx="888" cy="344"/>
            </a:xfrm>
            <a:prstGeom prst="ellipse">
              <a:avLst/>
            </a:prstGeom>
            <a:solidFill>
              <a:srgbClr val="FFFF99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zh-CN">
                  <a:latin typeface="Times New Roman" charset="0"/>
                </a:rPr>
                <a:t>CP</a:t>
              </a:r>
            </a:p>
          </p:txBody>
        </p:sp>
        <p:sp>
          <p:nvSpPr>
            <p:cNvPr id="21526" name="Oval 21"/>
            <p:cNvSpPr>
              <a:spLocks noChangeArrowheads="1"/>
            </p:cNvSpPr>
            <p:nvPr/>
          </p:nvSpPr>
          <p:spPr bwMode="auto">
            <a:xfrm>
              <a:off x="4872" y="399"/>
              <a:ext cx="888" cy="345"/>
            </a:xfrm>
            <a:prstGeom prst="ellipse">
              <a:avLst/>
            </a:prstGeom>
            <a:solidFill>
              <a:srgbClr val="FFFF99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zh-CN" altLang="en-US" u="sng">
                  <a:latin typeface="Times New Roman" charset="0"/>
                </a:rPr>
                <a:t>LecID</a:t>
              </a:r>
            </a:p>
          </p:txBody>
        </p:sp>
        <p:sp>
          <p:nvSpPr>
            <p:cNvPr id="21527" name="Oval 22"/>
            <p:cNvSpPr>
              <a:spLocks noChangeArrowheads="1"/>
            </p:cNvSpPr>
            <p:nvPr/>
          </p:nvSpPr>
          <p:spPr bwMode="auto">
            <a:xfrm>
              <a:off x="4872" y="1359"/>
              <a:ext cx="888" cy="345"/>
            </a:xfrm>
            <a:prstGeom prst="ellipse">
              <a:avLst/>
            </a:prstGeom>
            <a:solidFill>
              <a:srgbClr val="FFFF99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zh-CN">
                  <a:latin typeface="Times New Roman" charset="0"/>
                </a:rPr>
                <a:t>Title</a:t>
              </a:r>
            </a:p>
          </p:txBody>
        </p:sp>
        <p:sp>
          <p:nvSpPr>
            <p:cNvPr id="21528" name="Oval 23"/>
            <p:cNvSpPr>
              <a:spLocks noChangeArrowheads="1"/>
            </p:cNvSpPr>
            <p:nvPr/>
          </p:nvSpPr>
          <p:spPr bwMode="auto">
            <a:xfrm>
              <a:off x="4873" y="3423"/>
              <a:ext cx="887" cy="344"/>
            </a:xfrm>
            <a:prstGeom prst="ellipse">
              <a:avLst/>
            </a:prstGeom>
            <a:solidFill>
              <a:srgbClr val="FFFF99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zh-CN">
                  <a:latin typeface="Times New Roman" charset="0"/>
                </a:rPr>
                <a:t>Room</a:t>
              </a:r>
            </a:p>
          </p:txBody>
        </p:sp>
        <p:sp>
          <p:nvSpPr>
            <p:cNvPr id="21529" name="Oval 24"/>
            <p:cNvSpPr>
              <a:spLocks noChangeArrowheads="1"/>
            </p:cNvSpPr>
            <p:nvPr/>
          </p:nvSpPr>
          <p:spPr bwMode="auto">
            <a:xfrm>
              <a:off x="4873" y="2991"/>
              <a:ext cx="887" cy="346"/>
            </a:xfrm>
            <a:prstGeom prst="ellipse">
              <a:avLst/>
            </a:prstGeom>
            <a:solidFill>
              <a:srgbClr val="FFFF99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zh-CN">
                  <a:latin typeface="Times New Roman" charset="0"/>
                </a:rPr>
                <a:t>Level</a:t>
              </a:r>
            </a:p>
          </p:txBody>
        </p:sp>
        <p:sp>
          <p:nvSpPr>
            <p:cNvPr id="21530" name="Oval 25"/>
            <p:cNvSpPr>
              <a:spLocks noChangeArrowheads="1"/>
            </p:cNvSpPr>
            <p:nvPr/>
          </p:nvSpPr>
          <p:spPr bwMode="auto">
            <a:xfrm>
              <a:off x="3168" y="3943"/>
              <a:ext cx="888" cy="344"/>
            </a:xfrm>
            <a:prstGeom prst="ellipse">
              <a:avLst/>
            </a:prstGeom>
            <a:solidFill>
              <a:srgbClr val="FFFF99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zh-CN" altLang="en-US" u="sng">
                  <a:latin typeface="Times New Roman" charset="0"/>
                </a:rPr>
                <a:t>ProfID</a:t>
              </a:r>
            </a:p>
          </p:txBody>
        </p:sp>
        <p:sp>
          <p:nvSpPr>
            <p:cNvPr id="21531" name="Text Box 26"/>
            <p:cNvSpPr txBox="1">
              <a:spLocks noChangeArrowheads="1"/>
            </p:cNvSpPr>
            <p:nvPr/>
          </p:nvSpPr>
          <p:spPr bwMode="auto">
            <a:xfrm>
              <a:off x="3984" y="313"/>
              <a:ext cx="869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zh-CN">
                  <a:latin typeface="Times New Roman" charset="0"/>
                </a:rPr>
                <a:t>Follow-up</a:t>
              </a:r>
            </a:p>
          </p:txBody>
        </p:sp>
        <p:sp>
          <p:nvSpPr>
            <p:cNvPr id="21532" name="Text Box 27"/>
            <p:cNvSpPr txBox="1">
              <a:spLocks noChangeArrowheads="1"/>
            </p:cNvSpPr>
            <p:nvPr/>
          </p:nvSpPr>
          <p:spPr bwMode="auto">
            <a:xfrm>
              <a:off x="2688" y="447"/>
              <a:ext cx="10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 typeface="Wingdings 2" charset="2"/>
                <a:buNone/>
              </a:pPr>
              <a:r>
                <a:rPr lang="en-US" altLang="zh-CN" sz="2400">
                  <a:latin typeface="Times New Roman" charset="0"/>
                </a:rPr>
                <a:t>prerequisite</a:t>
              </a:r>
            </a:p>
          </p:txBody>
        </p:sp>
        <p:sp>
          <p:nvSpPr>
            <p:cNvPr id="21533" name="Oval 28"/>
            <p:cNvSpPr>
              <a:spLocks noChangeArrowheads="1"/>
            </p:cNvSpPr>
            <p:nvPr/>
          </p:nvSpPr>
          <p:spPr bwMode="auto">
            <a:xfrm>
              <a:off x="4128" y="3943"/>
              <a:ext cx="887" cy="344"/>
            </a:xfrm>
            <a:prstGeom prst="ellipse">
              <a:avLst/>
            </a:prstGeom>
            <a:solidFill>
              <a:srgbClr val="FFFF99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zh-CN">
                  <a:latin typeface="Times New Roman" charset="0"/>
                </a:rPr>
                <a:t>Name</a:t>
              </a:r>
            </a:p>
          </p:txBody>
        </p:sp>
        <p:sp>
          <p:nvSpPr>
            <p:cNvPr id="21534" name="Line 29"/>
            <p:cNvSpPr>
              <a:spLocks noChangeShapeType="1"/>
            </p:cNvSpPr>
            <p:nvPr/>
          </p:nvSpPr>
          <p:spPr bwMode="auto">
            <a:xfrm>
              <a:off x="3744" y="351"/>
              <a:ext cx="0" cy="57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Line 30"/>
            <p:cNvSpPr>
              <a:spLocks noChangeShapeType="1"/>
            </p:cNvSpPr>
            <p:nvPr/>
          </p:nvSpPr>
          <p:spPr bwMode="auto">
            <a:xfrm>
              <a:off x="4128" y="351"/>
              <a:ext cx="0" cy="57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Rectangle 31"/>
            <p:cNvSpPr>
              <a:spLocks noChangeArrowheads="1"/>
            </p:cNvSpPr>
            <p:nvPr/>
          </p:nvSpPr>
          <p:spPr bwMode="auto">
            <a:xfrm>
              <a:off x="0" y="159"/>
              <a:ext cx="33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charset="2"/>
                <a:buChar char=""/>
                <a:defRPr sz="2800">
                  <a:solidFill>
                    <a:schemeClr val="tx1"/>
                  </a:solidFill>
                  <a:latin typeface="Arial" charset="0"/>
                  <a:ea typeface="Microsoft YaHei" charset="0"/>
                </a:defRPr>
              </a:lvl1pPr>
              <a:lvl2pPr marL="742950" indent="-742950">
                <a:lnSpc>
                  <a:spcPct val="130000"/>
                </a:lnSpc>
                <a:spcAft>
                  <a:spcPts val="600"/>
                </a:spcAft>
                <a:buClr>
                  <a:srgbClr val="96AFD7"/>
                </a:buClr>
                <a:buFont typeface="幼圆" charset="0"/>
                <a:buChar char=" "/>
                <a:defRPr sz="2800">
                  <a:solidFill>
                    <a:schemeClr val="tx1"/>
                  </a:solidFill>
                  <a:latin typeface="幼圆" charset="0"/>
                  <a:ea typeface="幼圆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幼圆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幼圆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 typeface="Wingdings 2" charset="2"/>
                <a:buNone/>
              </a:pPr>
              <a:r>
                <a:rPr lang="en-US" altLang="zh-CN" sz="3600" dirty="0" smtClean="0">
                  <a:solidFill>
                    <a:schemeClr val="tx2"/>
                  </a:solidFill>
                  <a:latin typeface="Arial Black" charset="0"/>
                </a:rPr>
                <a:t>ER! UML?</a:t>
              </a:r>
              <a:endParaRPr lang="en-US" altLang="zh-CN" sz="3600" dirty="0">
                <a:solidFill>
                  <a:schemeClr val="tx2"/>
                </a:solidFill>
                <a:latin typeface="Arial Black" charset="0"/>
              </a:endParaRPr>
            </a:p>
          </p:txBody>
        </p:sp>
        <p:cxnSp>
          <p:nvCxnSpPr>
            <p:cNvPr id="21537" name="AutoShape 32"/>
            <p:cNvCxnSpPr>
              <a:cxnSpLocks noChangeShapeType="1"/>
              <a:stCxn id="21509" idx="1"/>
              <a:endCxn id="21511" idx="5"/>
            </p:cNvCxnSpPr>
            <p:nvPr/>
          </p:nvCxnSpPr>
          <p:spPr bwMode="auto">
            <a:xfrm flipH="1" flipV="1">
              <a:off x="757" y="3189"/>
              <a:ext cx="299" cy="33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8" name="AutoShape 33"/>
            <p:cNvCxnSpPr>
              <a:cxnSpLocks noChangeShapeType="1"/>
              <a:stCxn id="21509" idx="1"/>
              <a:endCxn id="21514" idx="6"/>
            </p:cNvCxnSpPr>
            <p:nvPr/>
          </p:nvCxnSpPr>
          <p:spPr bwMode="auto">
            <a:xfrm flipH="1" flipV="1">
              <a:off x="887" y="3499"/>
              <a:ext cx="169" cy="2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9" name="AutoShape 34"/>
            <p:cNvCxnSpPr>
              <a:cxnSpLocks noChangeShapeType="1"/>
              <a:stCxn id="21509" idx="1"/>
              <a:endCxn id="21515" idx="7"/>
            </p:cNvCxnSpPr>
            <p:nvPr/>
          </p:nvCxnSpPr>
          <p:spPr bwMode="auto">
            <a:xfrm flipH="1">
              <a:off x="757" y="3519"/>
              <a:ext cx="299" cy="338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0" name="AutoShape 35"/>
            <p:cNvCxnSpPr>
              <a:cxnSpLocks noChangeShapeType="1"/>
              <a:stCxn id="21519" idx="2"/>
              <a:endCxn id="21521" idx="0"/>
            </p:cNvCxnSpPr>
            <p:nvPr/>
          </p:nvCxnSpPr>
          <p:spPr bwMode="auto">
            <a:xfrm>
              <a:off x="2854" y="2584"/>
              <a:ext cx="1169" cy="804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1" name="AutoShape 36"/>
            <p:cNvCxnSpPr>
              <a:cxnSpLocks noChangeShapeType="1"/>
              <a:stCxn id="21520" idx="3"/>
              <a:endCxn id="21521" idx="1"/>
            </p:cNvCxnSpPr>
            <p:nvPr/>
          </p:nvCxnSpPr>
          <p:spPr bwMode="auto">
            <a:xfrm flipV="1">
              <a:off x="3360" y="3532"/>
              <a:ext cx="149" cy="6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2" name="AutoShape 37"/>
            <p:cNvCxnSpPr>
              <a:cxnSpLocks noChangeShapeType="1"/>
              <a:stCxn id="21509" idx="3"/>
              <a:endCxn id="21520" idx="1"/>
            </p:cNvCxnSpPr>
            <p:nvPr/>
          </p:nvCxnSpPr>
          <p:spPr bwMode="auto">
            <a:xfrm>
              <a:off x="2084" y="3519"/>
              <a:ext cx="172" cy="19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3" name="AutoShape 38"/>
            <p:cNvCxnSpPr>
              <a:cxnSpLocks noChangeShapeType="1"/>
              <a:stCxn id="21519" idx="0"/>
              <a:endCxn id="21508" idx="2"/>
            </p:cNvCxnSpPr>
            <p:nvPr/>
          </p:nvCxnSpPr>
          <p:spPr bwMode="auto">
            <a:xfrm flipH="1" flipV="1">
              <a:off x="1686" y="1264"/>
              <a:ext cx="1168" cy="862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4" name="AutoShape 39"/>
            <p:cNvCxnSpPr>
              <a:cxnSpLocks noChangeShapeType="1"/>
              <a:stCxn id="21522" idx="2"/>
              <a:endCxn id="21519" idx="0"/>
            </p:cNvCxnSpPr>
            <p:nvPr/>
          </p:nvCxnSpPr>
          <p:spPr bwMode="auto">
            <a:xfrm flipH="1">
              <a:off x="2854" y="1206"/>
              <a:ext cx="1122" cy="920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5" name="AutoShape 40"/>
            <p:cNvCxnSpPr>
              <a:cxnSpLocks noChangeShapeType="1"/>
              <a:stCxn id="21521" idx="0"/>
              <a:endCxn id="21523" idx="2"/>
            </p:cNvCxnSpPr>
            <p:nvPr/>
          </p:nvCxnSpPr>
          <p:spPr bwMode="auto">
            <a:xfrm flipV="1">
              <a:off x="4023" y="2537"/>
              <a:ext cx="383" cy="85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6" name="AutoShape 41"/>
            <p:cNvCxnSpPr>
              <a:cxnSpLocks noChangeShapeType="1"/>
              <a:stCxn id="21522" idx="2"/>
              <a:endCxn id="21523" idx="0"/>
            </p:cNvCxnSpPr>
            <p:nvPr/>
          </p:nvCxnSpPr>
          <p:spPr bwMode="auto">
            <a:xfrm>
              <a:off x="3976" y="1206"/>
              <a:ext cx="430" cy="873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7" name="AutoShape 42"/>
            <p:cNvCxnSpPr>
              <a:cxnSpLocks noChangeShapeType="1"/>
              <a:stCxn id="21508" idx="3"/>
              <a:endCxn id="21518" idx="1"/>
            </p:cNvCxnSpPr>
            <p:nvPr/>
          </p:nvCxnSpPr>
          <p:spPr bwMode="auto">
            <a:xfrm flipV="1">
              <a:off x="2200" y="1061"/>
              <a:ext cx="296" cy="60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8" name="AutoShape 43"/>
            <p:cNvCxnSpPr>
              <a:cxnSpLocks noChangeShapeType="1"/>
              <a:stCxn id="21518" idx="3"/>
              <a:endCxn id="21522" idx="1"/>
            </p:cNvCxnSpPr>
            <p:nvPr/>
          </p:nvCxnSpPr>
          <p:spPr bwMode="auto">
            <a:xfrm>
              <a:off x="3244" y="1061"/>
              <a:ext cx="218" cy="2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9" name="AutoShape 44"/>
            <p:cNvCxnSpPr>
              <a:cxnSpLocks noChangeShapeType="1"/>
              <a:stCxn id="21521" idx="2"/>
              <a:endCxn id="21530" idx="0"/>
            </p:cNvCxnSpPr>
            <p:nvPr/>
          </p:nvCxnSpPr>
          <p:spPr bwMode="auto">
            <a:xfrm flipH="1">
              <a:off x="3612" y="3675"/>
              <a:ext cx="411" cy="268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0" name="AutoShape 45"/>
            <p:cNvCxnSpPr>
              <a:cxnSpLocks noChangeShapeType="1"/>
              <a:stCxn id="21521" idx="2"/>
              <a:endCxn id="21533" idx="0"/>
            </p:cNvCxnSpPr>
            <p:nvPr/>
          </p:nvCxnSpPr>
          <p:spPr bwMode="auto">
            <a:xfrm>
              <a:off x="4023" y="3675"/>
              <a:ext cx="549" cy="268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1" name="AutoShape 46"/>
            <p:cNvCxnSpPr>
              <a:cxnSpLocks noChangeShapeType="1"/>
              <a:stCxn id="21521" idx="3"/>
              <a:endCxn id="21529" idx="3"/>
            </p:cNvCxnSpPr>
            <p:nvPr/>
          </p:nvCxnSpPr>
          <p:spPr bwMode="auto">
            <a:xfrm flipV="1">
              <a:off x="4537" y="3286"/>
              <a:ext cx="466" cy="246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2" name="AutoShape 47"/>
            <p:cNvCxnSpPr>
              <a:cxnSpLocks noChangeShapeType="1"/>
              <a:stCxn id="21521" idx="3"/>
              <a:endCxn id="21528" idx="2"/>
            </p:cNvCxnSpPr>
            <p:nvPr/>
          </p:nvCxnSpPr>
          <p:spPr bwMode="auto">
            <a:xfrm>
              <a:off x="4537" y="3532"/>
              <a:ext cx="336" cy="63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3" name="AutoShape 48"/>
            <p:cNvCxnSpPr>
              <a:cxnSpLocks noChangeShapeType="1"/>
              <a:stCxn id="21508" idx="1"/>
              <a:endCxn id="21510" idx="5"/>
            </p:cNvCxnSpPr>
            <p:nvPr/>
          </p:nvCxnSpPr>
          <p:spPr bwMode="auto">
            <a:xfrm flipH="1" flipV="1">
              <a:off x="757" y="741"/>
              <a:ext cx="415" cy="38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4" name="AutoShape 49"/>
            <p:cNvCxnSpPr>
              <a:cxnSpLocks noChangeShapeType="1"/>
              <a:stCxn id="21508" idx="1"/>
              <a:endCxn id="21513" idx="6"/>
            </p:cNvCxnSpPr>
            <p:nvPr/>
          </p:nvCxnSpPr>
          <p:spPr bwMode="auto">
            <a:xfrm flipH="1" flipV="1">
              <a:off x="887" y="1100"/>
              <a:ext cx="285" cy="21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5" name="AutoShape 50"/>
            <p:cNvCxnSpPr>
              <a:cxnSpLocks noChangeShapeType="1"/>
              <a:stCxn id="21508" idx="1"/>
              <a:endCxn id="21512" idx="7"/>
            </p:cNvCxnSpPr>
            <p:nvPr/>
          </p:nvCxnSpPr>
          <p:spPr bwMode="auto">
            <a:xfrm flipH="1">
              <a:off x="757" y="1121"/>
              <a:ext cx="415" cy="337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6" name="AutoShape 51"/>
            <p:cNvCxnSpPr>
              <a:cxnSpLocks noChangeShapeType="1"/>
              <a:stCxn id="21522" idx="3"/>
              <a:endCxn id="21526" idx="3"/>
            </p:cNvCxnSpPr>
            <p:nvPr/>
          </p:nvCxnSpPr>
          <p:spPr bwMode="auto">
            <a:xfrm flipV="1">
              <a:off x="4490" y="693"/>
              <a:ext cx="512" cy="37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7" name="AutoShape 52"/>
            <p:cNvCxnSpPr>
              <a:cxnSpLocks noChangeShapeType="1"/>
              <a:stCxn id="21522" idx="3"/>
              <a:endCxn id="21525" idx="2"/>
            </p:cNvCxnSpPr>
            <p:nvPr/>
          </p:nvCxnSpPr>
          <p:spPr bwMode="auto">
            <a:xfrm flipV="1">
              <a:off x="4490" y="1003"/>
              <a:ext cx="382" cy="6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8" name="AutoShape 53"/>
            <p:cNvCxnSpPr>
              <a:cxnSpLocks noChangeShapeType="1"/>
              <a:stCxn id="21522" idx="3"/>
              <a:endCxn id="21527" idx="1"/>
            </p:cNvCxnSpPr>
            <p:nvPr/>
          </p:nvCxnSpPr>
          <p:spPr bwMode="auto">
            <a:xfrm>
              <a:off x="4490" y="1063"/>
              <a:ext cx="512" cy="347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9" name="AutoShape 54"/>
            <p:cNvCxnSpPr>
              <a:cxnSpLocks noChangeShapeType="1"/>
              <a:stCxn id="21519" idx="1"/>
              <a:endCxn id="21517" idx="6"/>
            </p:cNvCxnSpPr>
            <p:nvPr/>
          </p:nvCxnSpPr>
          <p:spPr bwMode="auto">
            <a:xfrm flipH="1" flipV="1">
              <a:off x="2183" y="2347"/>
              <a:ext cx="297" cy="8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60" name="Text Box 55"/>
          <p:cNvSpPr txBox="1">
            <a:spLocks noChangeArrowheads="1"/>
          </p:cNvSpPr>
          <p:nvPr/>
        </p:nvSpPr>
        <p:spPr bwMode="auto">
          <a:xfrm>
            <a:off x="6629400" y="4800600"/>
            <a:ext cx="374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charset="2"/>
              <a:buChar char=""/>
              <a:defRPr sz="2800">
                <a:solidFill>
                  <a:schemeClr val="tx1"/>
                </a:solidFill>
                <a:latin typeface="Arial" charset="0"/>
                <a:ea typeface="Microsoft YaHei" charset="0"/>
              </a:defRPr>
            </a:lvl1pPr>
            <a:lvl2pPr marL="742950" indent="-742950">
              <a:lnSpc>
                <a:spcPct val="130000"/>
              </a:lnSpc>
              <a:spcAft>
                <a:spcPts val="600"/>
              </a:spcAft>
              <a:buClr>
                <a:srgbClr val="96AFD7"/>
              </a:buClr>
              <a:buFont typeface="幼圆" charset="0"/>
              <a:buChar char=" "/>
              <a:defRPr sz="2800">
                <a:solidFill>
                  <a:schemeClr val="tx1"/>
                </a:solidFill>
                <a:latin typeface="幼圆" charset="0"/>
                <a:ea typeface="幼圆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 typeface="Wingdings 2" charset="2"/>
              <a:buNone/>
            </a:pPr>
            <a:r>
              <a:rPr lang="en-US" altLang="zh-CN" sz="3000">
                <a:latin typeface="Times New Roman" charset="0"/>
              </a:rPr>
              <a:t>1</a:t>
            </a:r>
          </a:p>
        </p:txBody>
      </p:sp>
      <p:sp>
        <p:nvSpPr>
          <p:cNvPr id="21561" name="Text Box 56"/>
          <p:cNvSpPr txBox="1">
            <a:spLocks noChangeArrowheads="1"/>
          </p:cNvSpPr>
          <p:nvPr/>
        </p:nvSpPr>
        <p:spPr bwMode="auto">
          <a:xfrm>
            <a:off x="5562600" y="1066800"/>
            <a:ext cx="458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charset="2"/>
              <a:buChar char=""/>
              <a:defRPr sz="2800">
                <a:solidFill>
                  <a:schemeClr val="tx1"/>
                </a:solidFill>
                <a:latin typeface="Arial" charset="0"/>
                <a:ea typeface="Microsoft YaHei" charset="0"/>
              </a:defRPr>
            </a:lvl1pPr>
            <a:lvl2pPr marL="742950" indent="-742950">
              <a:lnSpc>
                <a:spcPct val="130000"/>
              </a:lnSpc>
              <a:spcAft>
                <a:spcPts val="600"/>
              </a:spcAft>
              <a:buClr>
                <a:srgbClr val="96AFD7"/>
              </a:buClr>
              <a:buFont typeface="幼圆" charset="0"/>
              <a:buChar char=" "/>
              <a:defRPr sz="2800">
                <a:solidFill>
                  <a:schemeClr val="tx1"/>
                </a:solidFill>
                <a:latin typeface="幼圆" charset="0"/>
                <a:ea typeface="幼圆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 typeface="Wingdings 2" charset="2"/>
              <a:buNone/>
            </a:pPr>
            <a:r>
              <a:rPr lang="en-US" altLang="zh-CN" sz="3000" b="1">
                <a:latin typeface="Times New Roman" charset="0"/>
              </a:rPr>
              <a:t>N</a:t>
            </a:r>
          </a:p>
        </p:txBody>
      </p:sp>
      <p:sp>
        <p:nvSpPr>
          <p:cNvPr id="21562" name="Text Box 57"/>
          <p:cNvSpPr txBox="1">
            <a:spLocks noChangeArrowheads="1"/>
          </p:cNvSpPr>
          <p:nvPr/>
        </p:nvSpPr>
        <p:spPr bwMode="auto">
          <a:xfrm>
            <a:off x="5486400" y="4953000"/>
            <a:ext cx="374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charset="2"/>
              <a:buChar char=""/>
              <a:defRPr sz="2800">
                <a:solidFill>
                  <a:schemeClr val="tx1"/>
                </a:solidFill>
                <a:latin typeface="Arial" charset="0"/>
                <a:ea typeface="Microsoft YaHei" charset="0"/>
              </a:defRPr>
            </a:lvl1pPr>
            <a:lvl2pPr marL="742950" indent="-742950">
              <a:lnSpc>
                <a:spcPct val="130000"/>
              </a:lnSpc>
              <a:spcAft>
                <a:spcPts val="600"/>
              </a:spcAft>
              <a:buClr>
                <a:srgbClr val="96AFD7"/>
              </a:buClr>
              <a:buFont typeface="幼圆" charset="0"/>
              <a:buChar char=" "/>
              <a:defRPr sz="2800">
                <a:solidFill>
                  <a:schemeClr val="tx1"/>
                </a:solidFill>
                <a:latin typeface="幼圆" charset="0"/>
                <a:ea typeface="幼圆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 typeface="Wingdings 2" charset="2"/>
              <a:buNone/>
            </a:pPr>
            <a:r>
              <a:rPr lang="en-US" altLang="zh-CN" sz="3000">
                <a:latin typeface="Times New Roman" charset="0"/>
              </a:rPr>
              <a:t>1</a:t>
            </a:r>
          </a:p>
        </p:txBody>
      </p:sp>
      <p:sp>
        <p:nvSpPr>
          <p:cNvPr id="21563" name="Text Box 58"/>
          <p:cNvSpPr txBox="1">
            <a:spLocks noChangeArrowheads="1"/>
          </p:cNvSpPr>
          <p:nvPr/>
        </p:nvSpPr>
        <p:spPr bwMode="auto">
          <a:xfrm>
            <a:off x="5257800" y="5638800"/>
            <a:ext cx="374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charset="2"/>
              <a:buChar char=""/>
              <a:defRPr sz="2800">
                <a:solidFill>
                  <a:schemeClr val="tx1"/>
                </a:solidFill>
                <a:latin typeface="Arial" charset="0"/>
                <a:ea typeface="Microsoft YaHei" charset="0"/>
              </a:defRPr>
            </a:lvl1pPr>
            <a:lvl2pPr marL="742950" indent="-742950">
              <a:lnSpc>
                <a:spcPct val="130000"/>
              </a:lnSpc>
              <a:spcAft>
                <a:spcPts val="600"/>
              </a:spcAft>
              <a:buClr>
                <a:srgbClr val="96AFD7"/>
              </a:buClr>
              <a:buFont typeface="幼圆" charset="0"/>
              <a:buChar char=" "/>
              <a:defRPr sz="2800">
                <a:solidFill>
                  <a:schemeClr val="tx1"/>
                </a:solidFill>
                <a:latin typeface="幼圆" charset="0"/>
                <a:ea typeface="幼圆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 typeface="Wingdings 2" charset="2"/>
              <a:buNone/>
            </a:pPr>
            <a:r>
              <a:rPr lang="en-US" altLang="zh-CN" sz="3000">
                <a:latin typeface="Times New Roman" charset="0"/>
              </a:rPr>
              <a:t>1</a:t>
            </a:r>
          </a:p>
        </p:txBody>
      </p:sp>
      <p:sp>
        <p:nvSpPr>
          <p:cNvPr id="21564" name="Text Box 59"/>
          <p:cNvSpPr txBox="1">
            <a:spLocks noChangeArrowheads="1"/>
          </p:cNvSpPr>
          <p:nvPr/>
        </p:nvSpPr>
        <p:spPr bwMode="auto">
          <a:xfrm>
            <a:off x="2362200" y="2057400"/>
            <a:ext cx="458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charset="2"/>
              <a:buChar char=""/>
              <a:defRPr sz="2800">
                <a:solidFill>
                  <a:schemeClr val="tx1"/>
                </a:solidFill>
                <a:latin typeface="Arial" charset="0"/>
                <a:ea typeface="Microsoft YaHei" charset="0"/>
              </a:defRPr>
            </a:lvl1pPr>
            <a:lvl2pPr marL="742950" indent="-742950">
              <a:lnSpc>
                <a:spcPct val="130000"/>
              </a:lnSpc>
              <a:spcAft>
                <a:spcPts val="600"/>
              </a:spcAft>
              <a:buClr>
                <a:srgbClr val="96AFD7"/>
              </a:buClr>
              <a:buFont typeface="幼圆" charset="0"/>
              <a:buChar char=" "/>
              <a:defRPr sz="2800">
                <a:solidFill>
                  <a:schemeClr val="tx1"/>
                </a:solidFill>
                <a:latin typeface="幼圆" charset="0"/>
                <a:ea typeface="幼圆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 typeface="Wingdings 2" charset="2"/>
              <a:buNone/>
            </a:pPr>
            <a:r>
              <a:rPr lang="en-US" altLang="zh-CN" sz="3000" b="1">
                <a:latin typeface="Times New Roman" charset="0"/>
              </a:rPr>
              <a:t>N</a:t>
            </a:r>
          </a:p>
        </p:txBody>
      </p:sp>
      <p:sp>
        <p:nvSpPr>
          <p:cNvPr id="21565" name="Text Box 60"/>
          <p:cNvSpPr txBox="1">
            <a:spLocks noChangeArrowheads="1"/>
          </p:cNvSpPr>
          <p:nvPr/>
        </p:nvSpPr>
        <p:spPr bwMode="auto">
          <a:xfrm>
            <a:off x="6477000" y="1981200"/>
            <a:ext cx="458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charset="2"/>
              <a:buChar char=""/>
              <a:defRPr sz="2800">
                <a:solidFill>
                  <a:schemeClr val="tx1"/>
                </a:solidFill>
                <a:latin typeface="Arial" charset="0"/>
                <a:ea typeface="Microsoft YaHei" charset="0"/>
              </a:defRPr>
            </a:lvl1pPr>
            <a:lvl2pPr marL="742950" indent="-742950">
              <a:lnSpc>
                <a:spcPct val="130000"/>
              </a:lnSpc>
              <a:spcAft>
                <a:spcPts val="600"/>
              </a:spcAft>
              <a:buClr>
                <a:srgbClr val="96AFD7"/>
              </a:buClr>
              <a:buFont typeface="幼圆" charset="0"/>
              <a:buChar char=" "/>
              <a:defRPr sz="2800">
                <a:solidFill>
                  <a:schemeClr val="tx1"/>
                </a:solidFill>
                <a:latin typeface="幼圆" charset="0"/>
                <a:ea typeface="幼圆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 typeface="Wingdings 2" charset="2"/>
              <a:buNone/>
            </a:pPr>
            <a:r>
              <a:rPr lang="en-US" altLang="zh-CN" sz="3000" b="1">
                <a:latin typeface="Times New Roman" charset="0"/>
              </a:rPr>
              <a:t>N</a:t>
            </a:r>
          </a:p>
        </p:txBody>
      </p:sp>
      <p:sp>
        <p:nvSpPr>
          <p:cNvPr id="21566" name="Text Box 61"/>
          <p:cNvSpPr txBox="1">
            <a:spLocks noChangeArrowheads="1"/>
          </p:cNvSpPr>
          <p:nvPr/>
        </p:nvSpPr>
        <p:spPr bwMode="auto">
          <a:xfrm>
            <a:off x="3276600" y="5638800"/>
            <a:ext cx="458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charset="2"/>
              <a:buChar char=""/>
              <a:defRPr sz="2800">
                <a:solidFill>
                  <a:schemeClr val="tx1"/>
                </a:solidFill>
                <a:latin typeface="Arial" charset="0"/>
                <a:ea typeface="Microsoft YaHei" charset="0"/>
              </a:defRPr>
            </a:lvl1pPr>
            <a:lvl2pPr marL="742950" indent="-742950">
              <a:lnSpc>
                <a:spcPct val="130000"/>
              </a:lnSpc>
              <a:spcAft>
                <a:spcPts val="600"/>
              </a:spcAft>
              <a:buClr>
                <a:srgbClr val="96AFD7"/>
              </a:buClr>
              <a:buFont typeface="幼圆" charset="0"/>
              <a:buChar char=" "/>
              <a:defRPr sz="2800">
                <a:solidFill>
                  <a:schemeClr val="tx1"/>
                </a:solidFill>
                <a:latin typeface="幼圆" charset="0"/>
                <a:ea typeface="幼圆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 typeface="Wingdings 2" charset="2"/>
              <a:buNone/>
            </a:pPr>
            <a:r>
              <a:rPr lang="en-US" altLang="zh-CN" sz="3000" b="1">
                <a:latin typeface="Times New Roman" charset="0"/>
              </a:rPr>
              <a:t>N</a:t>
            </a:r>
          </a:p>
        </p:txBody>
      </p:sp>
      <p:sp>
        <p:nvSpPr>
          <p:cNvPr id="21567" name="Text Box 62"/>
          <p:cNvSpPr txBox="1">
            <a:spLocks noChangeArrowheads="1"/>
          </p:cNvSpPr>
          <p:nvPr/>
        </p:nvSpPr>
        <p:spPr bwMode="auto">
          <a:xfrm>
            <a:off x="5715000" y="2286000"/>
            <a:ext cx="5445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charset="2"/>
              <a:buChar char=""/>
              <a:defRPr sz="2800">
                <a:solidFill>
                  <a:schemeClr val="tx1"/>
                </a:solidFill>
                <a:latin typeface="Arial" charset="0"/>
                <a:ea typeface="Microsoft YaHei" charset="0"/>
              </a:defRPr>
            </a:lvl1pPr>
            <a:lvl2pPr marL="742950" indent="-742950">
              <a:lnSpc>
                <a:spcPct val="130000"/>
              </a:lnSpc>
              <a:spcAft>
                <a:spcPts val="600"/>
              </a:spcAft>
              <a:buClr>
                <a:srgbClr val="96AFD7"/>
              </a:buClr>
              <a:buFont typeface="幼圆" charset="0"/>
              <a:buChar char=" "/>
              <a:defRPr sz="2800">
                <a:solidFill>
                  <a:schemeClr val="tx1"/>
                </a:solidFill>
                <a:latin typeface="幼圆" charset="0"/>
                <a:ea typeface="幼圆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 typeface="Wingdings 2" charset="2"/>
              <a:buNone/>
            </a:pPr>
            <a:r>
              <a:rPr lang="en-US" altLang="zh-CN" sz="3000" b="1">
                <a:latin typeface="Times New Roman" charset="0"/>
              </a:rPr>
              <a:t>M</a:t>
            </a:r>
          </a:p>
        </p:txBody>
      </p:sp>
      <p:sp>
        <p:nvSpPr>
          <p:cNvPr id="21568" name="Text Box 63"/>
          <p:cNvSpPr txBox="1">
            <a:spLocks noChangeArrowheads="1"/>
          </p:cNvSpPr>
          <p:nvPr/>
        </p:nvSpPr>
        <p:spPr bwMode="auto">
          <a:xfrm>
            <a:off x="6553200" y="1066800"/>
            <a:ext cx="5445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charset="2"/>
              <a:buChar char=""/>
              <a:defRPr sz="2800">
                <a:solidFill>
                  <a:schemeClr val="tx1"/>
                </a:solidFill>
                <a:latin typeface="Arial" charset="0"/>
                <a:ea typeface="Microsoft YaHei" charset="0"/>
              </a:defRPr>
            </a:lvl1pPr>
            <a:lvl2pPr marL="742950" indent="-742950">
              <a:lnSpc>
                <a:spcPct val="130000"/>
              </a:lnSpc>
              <a:spcAft>
                <a:spcPts val="600"/>
              </a:spcAft>
              <a:buClr>
                <a:srgbClr val="96AFD7"/>
              </a:buClr>
              <a:buFont typeface="幼圆" charset="0"/>
              <a:buChar char=" "/>
              <a:defRPr sz="2800">
                <a:solidFill>
                  <a:schemeClr val="tx1"/>
                </a:solidFill>
                <a:latin typeface="幼圆" charset="0"/>
                <a:ea typeface="幼圆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 typeface="Wingdings 2" charset="2"/>
              <a:buNone/>
            </a:pPr>
            <a:r>
              <a:rPr lang="en-US" altLang="zh-CN" sz="3000" b="1">
                <a:latin typeface="Times New Roman" charset="0"/>
              </a:rPr>
              <a:t>M</a:t>
            </a:r>
          </a:p>
        </p:txBody>
      </p:sp>
      <p:sp>
        <p:nvSpPr>
          <p:cNvPr id="21569" name="Text Box 64"/>
          <p:cNvSpPr txBox="1">
            <a:spLocks noChangeArrowheads="1"/>
          </p:cNvSpPr>
          <p:nvPr/>
        </p:nvSpPr>
        <p:spPr bwMode="auto">
          <a:xfrm>
            <a:off x="5029200" y="1676400"/>
            <a:ext cx="5445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charset="2"/>
              <a:buChar char=""/>
              <a:defRPr sz="2800">
                <a:solidFill>
                  <a:schemeClr val="tx1"/>
                </a:solidFill>
                <a:latin typeface="Arial" charset="0"/>
                <a:ea typeface="Microsoft YaHei" charset="0"/>
              </a:defRPr>
            </a:lvl1pPr>
            <a:lvl2pPr marL="742950" indent="-742950">
              <a:lnSpc>
                <a:spcPct val="130000"/>
              </a:lnSpc>
              <a:spcAft>
                <a:spcPts val="600"/>
              </a:spcAft>
              <a:buClr>
                <a:srgbClr val="96AFD7"/>
              </a:buClr>
              <a:buFont typeface="幼圆" charset="0"/>
              <a:buChar char=" "/>
              <a:defRPr sz="2800">
                <a:solidFill>
                  <a:schemeClr val="tx1"/>
                </a:solidFill>
                <a:latin typeface="幼圆" charset="0"/>
                <a:ea typeface="幼圆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 typeface="Wingdings 2" charset="2"/>
              <a:buNone/>
            </a:pPr>
            <a:r>
              <a:rPr lang="en-US" altLang="zh-CN" sz="3000" b="1">
                <a:latin typeface="Times New Roman" charset="0"/>
              </a:rPr>
              <a:t>M</a:t>
            </a:r>
          </a:p>
        </p:txBody>
      </p:sp>
      <p:sp>
        <p:nvSpPr>
          <p:cNvPr id="21570" name="Text Box 65"/>
          <p:cNvSpPr txBox="1">
            <a:spLocks noChangeArrowheads="1"/>
          </p:cNvSpPr>
          <p:nvPr/>
        </p:nvSpPr>
        <p:spPr bwMode="auto">
          <a:xfrm>
            <a:off x="3581400" y="1676400"/>
            <a:ext cx="458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charset="2"/>
              <a:buChar char=""/>
              <a:defRPr sz="2800">
                <a:solidFill>
                  <a:schemeClr val="tx1"/>
                </a:solidFill>
                <a:latin typeface="Arial" charset="0"/>
                <a:ea typeface="Microsoft YaHei" charset="0"/>
              </a:defRPr>
            </a:lvl1pPr>
            <a:lvl2pPr marL="742950" indent="-742950">
              <a:lnSpc>
                <a:spcPct val="130000"/>
              </a:lnSpc>
              <a:spcAft>
                <a:spcPts val="600"/>
              </a:spcAft>
              <a:buClr>
                <a:srgbClr val="96AFD7"/>
              </a:buClr>
              <a:buFont typeface="幼圆" charset="0"/>
              <a:buChar char=" "/>
              <a:defRPr sz="2800">
                <a:solidFill>
                  <a:schemeClr val="tx1"/>
                </a:solidFill>
                <a:latin typeface="幼圆" charset="0"/>
                <a:ea typeface="幼圆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 typeface="Wingdings 2" charset="2"/>
              <a:buNone/>
            </a:pPr>
            <a:r>
              <a:rPr lang="en-US" altLang="zh-CN" sz="3000" b="1">
                <a:latin typeface="Times New Roman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30539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16539"/>
              </p:ext>
            </p:extLst>
          </p:nvPr>
        </p:nvGraphicFramePr>
        <p:xfrm>
          <a:off x="2438400" y="146047"/>
          <a:ext cx="6705600" cy="2524128"/>
        </p:xfrm>
        <a:graphic>
          <a:graphicData uri="http://schemas.openxmlformats.org/drawingml/2006/table">
            <a:tbl>
              <a:tblPr/>
              <a:tblGrid>
                <a:gridCol w="2544763"/>
                <a:gridCol w="2205037"/>
                <a:gridCol w="1955800"/>
              </a:tblGrid>
              <a:tr h="420688">
                <a:tc gridSpan="3"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SzPct val="100000"/>
                        <a:buFont typeface="Wingdings 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icrosoft YaHei" charset="0"/>
                        </a:defRPr>
                      </a:lvl1pPr>
                      <a:lvl2pPr marL="742950" indent="-74295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96AFD7"/>
                        </a:buClr>
                        <a:buFont typeface="幼圆" charset="0"/>
                        <a:defRPr sz="2400">
                          <a:solidFill>
                            <a:schemeClr val="tx1"/>
                          </a:solidFill>
                          <a:latin typeface="幼圆" charset="0"/>
                          <a:ea typeface="幼圆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eb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Microsoft YaHei" charset="0"/>
                        </a:rPr>
                        <a:t>AddrBook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Microsoft YaHei" charset="0"/>
                      </a:endParaRP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FF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688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SzPct val="100000"/>
                        <a:buFont typeface="Wingdings 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icrosoft YaHei" charset="0"/>
                        </a:defRPr>
                      </a:lvl1pPr>
                      <a:lvl2pPr marL="742950" indent="-74295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96AFD7"/>
                        </a:buClr>
                        <a:buFont typeface="幼圆" charset="0"/>
                        <a:defRPr sz="2400">
                          <a:solidFill>
                            <a:schemeClr val="tx1"/>
                          </a:solidFill>
                          <a:latin typeface="幼圆" charset="0"/>
                          <a:ea typeface="幼圆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eb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Microsoft YaHei" charset="0"/>
                        </a:rPr>
                        <a:t>Name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FF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SzPct val="100000"/>
                        <a:buFont typeface="Wingdings 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icrosoft YaHei" charset="0"/>
                        </a:defRPr>
                      </a:lvl1pPr>
                      <a:lvl2pPr marL="742950" indent="-74295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96AFD7"/>
                        </a:buClr>
                        <a:buFont typeface="幼圆" charset="0"/>
                        <a:defRPr sz="2400">
                          <a:solidFill>
                            <a:schemeClr val="tx1"/>
                          </a:solidFill>
                          <a:latin typeface="幼圆" charset="0"/>
                          <a:ea typeface="幼圆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eb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Microsoft YaHei" charset="0"/>
                        </a:rPr>
                        <a:t>Street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FF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SzPct val="100000"/>
                        <a:buFont typeface="Wingdings 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icrosoft YaHei" charset="0"/>
                        </a:defRPr>
                      </a:lvl1pPr>
                      <a:lvl2pPr marL="742950" indent="-74295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96AFD7"/>
                        </a:buClr>
                        <a:buFont typeface="幼圆" charset="0"/>
                        <a:defRPr sz="2400">
                          <a:solidFill>
                            <a:schemeClr val="tx1"/>
                          </a:solidFill>
                          <a:latin typeface="幼圆" charset="0"/>
                          <a:ea typeface="幼圆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ebdings" charset="2"/>
                        <a:buNone/>
                        <a:tabLst/>
                      </a:pPr>
                      <a:r>
                        <a:rPr kumimoji="0" lang="en-US" altLang="zh-CN" sz="2400" b="1" i="0" u="sng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Microsoft YaHei" charset="0"/>
                        </a:rPr>
                        <a:t>Tel#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FFDD"/>
                    </a:solidFill>
                  </a:tcPr>
                </a:tc>
              </a:tr>
              <a:tr h="420688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SzPct val="100000"/>
                        <a:buFont typeface="Wingdings 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icrosoft YaHei" charset="0"/>
                        </a:defRPr>
                      </a:lvl1pPr>
                      <a:lvl2pPr marL="742950" indent="-74295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96AFD7"/>
                        </a:buClr>
                        <a:buFont typeface="幼圆" charset="0"/>
                        <a:defRPr sz="2400">
                          <a:solidFill>
                            <a:schemeClr val="tx1"/>
                          </a:solidFill>
                          <a:latin typeface="幼圆" charset="0"/>
                          <a:ea typeface="幼圆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eb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icrosoft YaHei" charset="0"/>
                        </a:rPr>
                        <a:t>Mickey Mouse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SzPct val="100000"/>
                        <a:buFont typeface="Wingdings 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icrosoft YaHei" charset="0"/>
                        </a:defRPr>
                      </a:lvl1pPr>
                      <a:lvl2pPr marL="742950" indent="-74295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96AFD7"/>
                        </a:buClr>
                        <a:buFont typeface="幼圆" charset="0"/>
                        <a:defRPr sz="2400">
                          <a:solidFill>
                            <a:schemeClr val="tx1"/>
                          </a:solidFill>
                          <a:latin typeface="幼圆" charset="0"/>
                          <a:ea typeface="幼圆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eb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icrosoft YaHei" charset="0"/>
                        </a:rPr>
                        <a:t>Main Street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SzPct val="100000"/>
                        <a:buFont typeface="Wingdings 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icrosoft YaHei" charset="0"/>
                        </a:defRPr>
                      </a:lvl1pPr>
                      <a:lvl2pPr marL="742950" indent="-74295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96AFD7"/>
                        </a:buClr>
                        <a:buFont typeface="幼圆" charset="0"/>
                        <a:defRPr sz="2400">
                          <a:solidFill>
                            <a:schemeClr val="tx1"/>
                          </a:solidFill>
                          <a:latin typeface="幼圆" charset="0"/>
                          <a:ea typeface="幼圆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eb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icrosoft YaHei" charset="0"/>
                        </a:rPr>
                        <a:t>4711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SzPct val="100000"/>
                        <a:buFont typeface="Wingdings 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icrosoft YaHei" charset="0"/>
                        </a:defRPr>
                      </a:lvl1pPr>
                      <a:lvl2pPr marL="742950" indent="-74295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96AFD7"/>
                        </a:buClr>
                        <a:buFont typeface="幼圆" charset="0"/>
                        <a:defRPr sz="2400">
                          <a:solidFill>
                            <a:schemeClr val="tx1"/>
                          </a:solidFill>
                          <a:latin typeface="幼圆" charset="0"/>
                          <a:ea typeface="幼圆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eb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icrosoft YaHei" charset="0"/>
                        </a:rPr>
                        <a:t>Minnie Mouse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SzPct val="100000"/>
                        <a:buFont typeface="Wingdings 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icrosoft YaHei" charset="0"/>
                        </a:defRPr>
                      </a:lvl1pPr>
                      <a:lvl2pPr marL="742950" indent="-74295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96AFD7"/>
                        </a:buClr>
                        <a:buFont typeface="幼圆" charset="0"/>
                        <a:defRPr sz="2400">
                          <a:solidFill>
                            <a:schemeClr val="tx1"/>
                          </a:solidFill>
                          <a:latin typeface="幼圆" charset="0"/>
                          <a:ea typeface="幼圆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eb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icrosoft YaHei" charset="0"/>
                        </a:rPr>
                        <a:t>Broadway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SzPct val="100000"/>
                        <a:buFont typeface="Wingdings 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icrosoft YaHei" charset="0"/>
                        </a:defRPr>
                      </a:lvl1pPr>
                      <a:lvl2pPr marL="742950" indent="-74295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96AFD7"/>
                        </a:buClr>
                        <a:buFont typeface="幼圆" charset="0"/>
                        <a:defRPr sz="2400">
                          <a:solidFill>
                            <a:schemeClr val="tx1"/>
                          </a:solidFill>
                          <a:latin typeface="幼圆" charset="0"/>
                          <a:ea typeface="幼圆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eb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icrosoft YaHei" charset="0"/>
                        </a:rPr>
                        <a:t>94725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SzPct val="100000"/>
                        <a:buFont typeface="Wingdings 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icrosoft YaHei" charset="0"/>
                        </a:defRPr>
                      </a:lvl1pPr>
                      <a:lvl2pPr marL="742950" indent="-74295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96AFD7"/>
                        </a:buClr>
                        <a:buFont typeface="幼圆" charset="0"/>
                        <a:defRPr sz="2400">
                          <a:solidFill>
                            <a:schemeClr val="tx1"/>
                          </a:solidFill>
                          <a:latin typeface="幼圆" charset="0"/>
                          <a:ea typeface="幼圆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eb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icrosoft YaHei" charset="0"/>
                        </a:rPr>
                        <a:t>Donald Duck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SzPct val="100000"/>
                        <a:buFont typeface="Wingdings 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icrosoft YaHei" charset="0"/>
                        </a:defRPr>
                      </a:lvl1pPr>
                      <a:lvl2pPr marL="742950" indent="-74295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96AFD7"/>
                        </a:buClr>
                        <a:buFont typeface="幼圆" charset="0"/>
                        <a:defRPr sz="2400">
                          <a:solidFill>
                            <a:schemeClr val="tx1"/>
                          </a:solidFill>
                          <a:latin typeface="幼圆" charset="0"/>
                          <a:ea typeface="幼圆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eb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icrosoft YaHei" charset="0"/>
                        </a:rPr>
                        <a:t>Broadway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SzPct val="100000"/>
                        <a:buFont typeface="Wingdings 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icrosoft YaHei" charset="0"/>
                        </a:defRPr>
                      </a:lvl1pPr>
                      <a:lvl2pPr marL="742950" indent="-74295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96AFD7"/>
                        </a:buClr>
                        <a:buFont typeface="幼圆" charset="0"/>
                        <a:defRPr sz="2400">
                          <a:solidFill>
                            <a:schemeClr val="tx1"/>
                          </a:solidFill>
                          <a:latin typeface="幼圆" charset="0"/>
                          <a:ea typeface="幼圆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eb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icrosoft YaHei" charset="0"/>
                        </a:rPr>
                        <a:t>95672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SzPct val="100000"/>
                        <a:buFont typeface="Wingdings 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icrosoft YaHei" charset="0"/>
                        </a:defRPr>
                      </a:lvl1pPr>
                      <a:lvl2pPr marL="742950" indent="-74295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96AFD7"/>
                        </a:buClr>
                        <a:buFont typeface="幼圆" charset="0"/>
                        <a:defRPr sz="2400">
                          <a:solidFill>
                            <a:schemeClr val="tx1"/>
                          </a:solidFill>
                          <a:latin typeface="幼圆" charset="0"/>
                          <a:ea typeface="幼圆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eb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icrosoft YaHei" charset="0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SzPct val="100000"/>
                        <a:buFont typeface="Wingdings 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icrosoft YaHei" charset="0"/>
                        </a:defRPr>
                      </a:lvl1pPr>
                      <a:lvl2pPr marL="742950" indent="-74295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96AFD7"/>
                        </a:buClr>
                        <a:buFont typeface="幼圆" charset="0"/>
                        <a:defRPr sz="2400">
                          <a:solidFill>
                            <a:schemeClr val="tx1"/>
                          </a:solidFill>
                          <a:latin typeface="幼圆" charset="0"/>
                          <a:ea typeface="幼圆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eb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icrosoft YaHei" charset="0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SzPct val="100000"/>
                        <a:buFont typeface="Wingdings 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icrosoft YaHei" charset="0"/>
                        </a:defRPr>
                      </a:lvl1pPr>
                      <a:lvl2pPr marL="742950" indent="-74295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96AFD7"/>
                        </a:buClr>
                        <a:buFont typeface="幼圆" charset="0"/>
                        <a:defRPr sz="2400">
                          <a:solidFill>
                            <a:schemeClr val="tx1"/>
                          </a:solidFill>
                          <a:latin typeface="幼圆" charset="0"/>
                          <a:ea typeface="幼圆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幼圆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eb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icrosoft YaHei" charset="0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8" name="Text Box 61"/>
          <p:cNvSpPr txBox="1">
            <a:spLocks noChangeArrowheads="1"/>
          </p:cNvSpPr>
          <p:nvPr/>
        </p:nvSpPr>
        <p:spPr bwMode="auto">
          <a:xfrm>
            <a:off x="152400" y="2644775"/>
            <a:ext cx="8991600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charset="2"/>
              <a:buChar char=""/>
              <a:defRPr sz="2800">
                <a:solidFill>
                  <a:schemeClr val="tx1"/>
                </a:solidFill>
                <a:latin typeface="Arial" charset="0"/>
                <a:ea typeface="Microsoft YaHei" charset="0"/>
              </a:defRPr>
            </a:lvl1pPr>
            <a:lvl2pPr indent="-457200">
              <a:lnSpc>
                <a:spcPct val="130000"/>
              </a:lnSpc>
              <a:spcAft>
                <a:spcPts val="600"/>
              </a:spcAft>
              <a:buClr>
                <a:srgbClr val="96AFD7"/>
              </a:buClr>
              <a:buFont typeface="幼圆" charset="0"/>
              <a:buChar char=" "/>
              <a:defRPr sz="2800">
                <a:solidFill>
                  <a:schemeClr val="tx1"/>
                </a:solidFill>
                <a:latin typeface="幼圆" charset="0"/>
                <a:ea typeface="幼圆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Font typeface="Wingdings 2" charset="2"/>
              <a:buNone/>
            </a:pPr>
            <a:r>
              <a:rPr lang="en-US" altLang="en-US" b="1" i="1" dirty="0">
                <a:ea typeface="MS PGothic" charset="-128"/>
              </a:rPr>
              <a:t>Instance: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the state of the database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Font typeface="Wingdings 2" charset="2"/>
              <a:buNone/>
            </a:pPr>
            <a:r>
              <a:rPr lang="en-US" altLang="en-US" b="1" i="1" dirty="0">
                <a:ea typeface="MS PGothic" charset="-128"/>
              </a:rPr>
              <a:t>Key: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b="1" dirty="0">
                <a:solidFill>
                  <a:srgbClr val="CC0066"/>
                </a:solidFill>
                <a:ea typeface="MS PGothic" charset="-128"/>
              </a:rPr>
              <a:t>minimal </a:t>
            </a:r>
            <a:r>
              <a:rPr lang="en-US" altLang="en-US" dirty="0">
                <a:ea typeface="MS PGothic" charset="-128"/>
              </a:rPr>
              <a:t>set of attributes that identify each tuple uniquely</a:t>
            </a:r>
          </a:p>
          <a:p>
            <a:pPr marL="0" lvl="1" indent="0">
              <a:lnSpc>
                <a:spcPct val="100000"/>
              </a:lnSpc>
              <a:spcBef>
                <a:spcPct val="50000"/>
              </a:spcBef>
              <a:buClrTx/>
              <a:buFont typeface="幼圆" charset="0"/>
              <a:buNone/>
            </a:pPr>
            <a:r>
              <a:rPr lang="zh-CN" altLang="en-US" dirty="0">
                <a:ea typeface="SimSun" charset="0"/>
              </a:rPr>
              <a:t>   </a:t>
            </a:r>
            <a:r>
              <a:rPr lang="zh-CN" altLang="en-US" dirty="0">
                <a:solidFill>
                  <a:srgbClr val="CC0066"/>
                </a:solidFill>
                <a:ea typeface="SimSun" charset="0"/>
              </a:rPr>
              <a:t>   </a:t>
            </a:r>
            <a:r>
              <a:rPr lang="en-US" altLang="en-US" i="1" dirty="0">
                <a:solidFill>
                  <a:srgbClr val="CC0066"/>
                </a:solidFill>
                <a:latin typeface="Arial" charset="0"/>
                <a:ea typeface="MS PGothic" charset="-128"/>
              </a:rPr>
              <a:t>E.g., {Tel#} or {Name, </a:t>
            </a:r>
            <a:r>
              <a:rPr lang="en-US" altLang="en-US" i="1" dirty="0" err="1">
                <a:solidFill>
                  <a:srgbClr val="CC0066"/>
                </a:solidFill>
                <a:latin typeface="Arial" charset="0"/>
                <a:ea typeface="MS PGothic" charset="-128"/>
              </a:rPr>
              <a:t>BirthDate</a:t>
            </a:r>
            <a:r>
              <a:rPr lang="en-US" altLang="en-US" i="1" dirty="0">
                <a:solidFill>
                  <a:srgbClr val="CC0066"/>
                </a:solidFill>
                <a:latin typeface="Arial" charset="0"/>
                <a:ea typeface="MS PGothic" charset="-128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Font typeface="Wingdings 2" charset="2"/>
              <a:buNone/>
            </a:pPr>
            <a:r>
              <a:rPr lang="en-US" altLang="en-US" b="1" i="1" dirty="0">
                <a:ea typeface="MS PGothic" charset="-128"/>
              </a:rPr>
              <a:t>Primary Key: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(marked in schema by underlining)</a:t>
            </a:r>
          </a:p>
          <a:p>
            <a:pPr marL="0" lvl="1" indent="0">
              <a:lnSpc>
                <a:spcPct val="80000"/>
              </a:lnSpc>
              <a:spcBef>
                <a:spcPct val="50000"/>
              </a:spcBef>
              <a:buClrTx/>
              <a:buNone/>
            </a:pPr>
            <a:r>
              <a:rPr lang="en-US" altLang="en-US" dirty="0">
                <a:latin typeface="Arial" charset="0"/>
                <a:ea typeface="MS PGothic" charset="-128"/>
              </a:rPr>
              <a:t>select one </a:t>
            </a:r>
            <a:r>
              <a:rPr lang="en-US" altLang="en-US" dirty="0" smtClean="0">
                <a:latin typeface="Arial" charset="0"/>
                <a:ea typeface="MS PGothic" charset="-128"/>
              </a:rPr>
              <a:t>key, use </a:t>
            </a:r>
            <a:r>
              <a:rPr lang="en-US" altLang="en-US" dirty="0">
                <a:latin typeface="Arial" charset="0"/>
                <a:ea typeface="MS PGothic" charset="-128"/>
              </a:rPr>
              <a:t>primary key for </a:t>
            </a:r>
            <a:r>
              <a:rPr lang="en-US" altLang="en-US" dirty="0" smtClean="0">
                <a:latin typeface="Arial" charset="0"/>
                <a:ea typeface="MS PGothic" charset="-128"/>
              </a:rPr>
              <a:t>references</a:t>
            </a:r>
          </a:p>
          <a:p>
            <a:pPr marL="0" lvl="1" indent="0">
              <a:lnSpc>
                <a:spcPct val="80000"/>
              </a:lnSpc>
              <a:spcBef>
                <a:spcPct val="50000"/>
              </a:spcBef>
              <a:buClrTx/>
              <a:buNone/>
            </a:pPr>
            <a:r>
              <a:rPr lang="en-US" altLang="en-US" b="1" dirty="0" smtClean="0">
                <a:solidFill>
                  <a:srgbClr val="941323"/>
                </a:solidFill>
                <a:latin typeface="Arial" charset="0"/>
                <a:ea typeface="MS PGothic" charset="-128"/>
              </a:rPr>
              <a:t>How to map ER to RDM?</a:t>
            </a:r>
            <a:endParaRPr lang="en-US" altLang="en-US" b="1" dirty="0">
              <a:solidFill>
                <a:srgbClr val="941323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12319" name="Foliennummernplatzhalter 3"/>
          <p:cNvSpPr txBox="1">
            <a:spLocks noGrp="1"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charset="2"/>
              <a:buChar char=""/>
              <a:defRPr sz="2800">
                <a:solidFill>
                  <a:schemeClr val="tx1"/>
                </a:solidFill>
                <a:latin typeface="Arial" charset="0"/>
                <a:ea typeface="Microsoft YaHei" charset="0"/>
              </a:defRPr>
            </a:lvl1pPr>
            <a:lvl2pPr marL="742950" indent="-742950">
              <a:lnSpc>
                <a:spcPct val="130000"/>
              </a:lnSpc>
              <a:spcAft>
                <a:spcPts val="600"/>
              </a:spcAft>
              <a:buClr>
                <a:srgbClr val="96AFD7"/>
              </a:buClr>
              <a:buFont typeface="幼圆" charset="0"/>
              <a:buChar char=" "/>
              <a:defRPr sz="2800">
                <a:solidFill>
                  <a:schemeClr val="tx1"/>
                </a:solidFill>
                <a:latin typeface="幼圆" charset="0"/>
                <a:ea typeface="幼圆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Font typeface="Wingdings 2" charset="2"/>
              <a:buNone/>
            </a:pPr>
            <a:fld id="{57687277-BD82-B449-9303-6F10B38BEEA2}" type="slidenum">
              <a:rPr lang="en-US" altLang="zh-CN" sz="1400">
                <a:solidFill>
                  <a:srgbClr val="CC66FF"/>
                </a:solidFill>
              </a:rPr>
              <a:pPr algn="r">
                <a:lnSpc>
                  <a:spcPct val="100000"/>
                </a:lnSpc>
                <a:spcBef>
                  <a:spcPct val="50000"/>
                </a:spcBef>
                <a:buClrTx/>
                <a:buFont typeface="Wingdings 2" charset="2"/>
                <a:buNone/>
              </a:pPr>
              <a:t>17</a:t>
            </a:fld>
            <a:endParaRPr lang="en-US" altLang="zh-CN" sz="1400">
              <a:solidFill>
                <a:srgbClr val="CC66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23281"/>
            <a:ext cx="243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41323"/>
                </a:solidFill>
              </a:rPr>
              <a:t>Relational data model</a:t>
            </a:r>
            <a:endParaRPr lang="en-US" sz="3200" b="1" dirty="0">
              <a:solidFill>
                <a:srgbClr val="941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09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25600"/>
            <a:ext cx="9144000" cy="530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sz="2400" dirty="0" smtClean="0">
                <a:solidFill>
                  <a:srgbClr val="000090"/>
                </a:solidFill>
              </a:rPr>
              <a:t>RA </a:t>
            </a:r>
            <a:r>
              <a:rPr lang="de-DE" altLang="en-US" sz="2400" dirty="0" err="1" smtClean="0">
                <a:solidFill>
                  <a:srgbClr val="000090"/>
                </a:solidFill>
              </a:rPr>
              <a:t>operators</a:t>
            </a:r>
            <a:r>
              <a:rPr lang="de-DE" altLang="en-US" sz="2400" dirty="0" smtClean="0">
                <a:solidFill>
                  <a:srgbClr val="000090"/>
                </a:solidFill>
              </a:rPr>
              <a:t>: </a:t>
            </a:r>
            <a:r>
              <a:rPr lang="de-DE" altLang="en-US" sz="2400" dirty="0" err="1" smtClean="0">
                <a:solidFill>
                  <a:srgbClr val="000090"/>
                </a:solidFill>
              </a:rPr>
              <a:t>selection</a:t>
            </a:r>
            <a:r>
              <a:rPr lang="de-DE" altLang="en-US" sz="2400" dirty="0">
                <a:solidFill>
                  <a:srgbClr val="000090"/>
                </a:solidFill>
              </a:rPr>
              <a:t>, </a:t>
            </a:r>
            <a:r>
              <a:rPr lang="de-DE" altLang="en-US" sz="2400" dirty="0" err="1" smtClean="0">
                <a:solidFill>
                  <a:srgbClr val="000090"/>
                </a:solidFill>
              </a:rPr>
              <a:t>Cartesian</a:t>
            </a:r>
            <a:r>
              <a:rPr lang="de-DE" altLang="en-US" sz="2400" dirty="0" smtClean="0">
                <a:solidFill>
                  <a:srgbClr val="000090"/>
                </a:solidFill>
              </a:rPr>
              <a:t> </a:t>
            </a:r>
            <a:r>
              <a:rPr lang="de-DE" altLang="en-US" sz="2400" dirty="0" err="1" smtClean="0">
                <a:solidFill>
                  <a:srgbClr val="000090"/>
                </a:solidFill>
              </a:rPr>
              <a:t>product</a:t>
            </a:r>
            <a:r>
              <a:rPr lang="de-DE" altLang="en-US" sz="2400" dirty="0" smtClean="0">
                <a:solidFill>
                  <a:srgbClr val="000090"/>
                </a:solidFill>
              </a:rPr>
              <a:t>, </a:t>
            </a:r>
            <a:r>
              <a:rPr lang="de-DE" altLang="en-US" sz="2400" dirty="0" err="1" smtClean="0">
                <a:solidFill>
                  <a:srgbClr val="000090"/>
                </a:solidFill>
              </a:rPr>
              <a:t>joins</a:t>
            </a:r>
            <a:r>
              <a:rPr lang="de-DE" altLang="en-US" sz="2400" dirty="0" smtClean="0">
                <a:solidFill>
                  <a:srgbClr val="000090"/>
                </a:solidFill>
              </a:rPr>
              <a:t>, etc.</a:t>
            </a:r>
            <a:endParaRPr lang="de-DE" altLang="en-US" sz="2400" dirty="0" smtClean="0">
              <a:solidFill>
                <a:srgbClr val="000090"/>
              </a:solidFill>
              <a:sym typeface="Arial" charset="0"/>
            </a:endParaRPr>
          </a:p>
          <a:p>
            <a:pPr>
              <a:lnSpc>
                <a:spcPct val="90000"/>
              </a:lnSpc>
            </a:pPr>
            <a:r>
              <a:rPr lang="de-DE" altLang="en-US" sz="2400" dirty="0" smtClean="0">
                <a:solidFill>
                  <a:srgbClr val="000090"/>
                </a:solidFill>
                <a:sym typeface="Arial" charset="0"/>
              </a:rPr>
              <a:t>SQL </a:t>
            </a:r>
            <a:r>
              <a:rPr lang="de-DE" altLang="en-US" sz="2400" dirty="0" err="1" smtClean="0">
                <a:solidFill>
                  <a:srgbClr val="000090"/>
                </a:solidFill>
                <a:sym typeface="Arial" charset="0"/>
              </a:rPr>
              <a:t>History</a:t>
            </a:r>
            <a:endParaRPr lang="de-DE" altLang="en-US" sz="2400" dirty="0">
              <a:solidFill>
                <a:srgbClr val="000090"/>
              </a:solidFill>
              <a:sym typeface="Arial" charset="0"/>
            </a:endParaRPr>
          </a:p>
          <a:p>
            <a:pPr>
              <a:lnSpc>
                <a:spcPct val="90000"/>
              </a:lnSpc>
            </a:pPr>
            <a:r>
              <a:rPr lang="de-DE" altLang="en-US" sz="2400" dirty="0" smtClean="0">
                <a:solidFill>
                  <a:srgbClr val="000090"/>
                </a:solidFill>
              </a:rPr>
              <a:t>A </a:t>
            </a:r>
            <a:r>
              <a:rPr lang="de-DE" altLang="en-US" sz="2400" dirty="0" err="1">
                <a:solidFill>
                  <a:srgbClr val="000090"/>
                </a:solidFill>
              </a:rPr>
              <a:t>family</a:t>
            </a:r>
            <a:r>
              <a:rPr lang="de-DE" altLang="en-US" sz="2400" dirty="0">
                <a:solidFill>
                  <a:srgbClr val="000090"/>
                </a:solidFill>
              </a:rPr>
              <a:t> </a:t>
            </a:r>
            <a:r>
              <a:rPr lang="de-DE" altLang="en-US" sz="2400" dirty="0" err="1">
                <a:solidFill>
                  <a:srgbClr val="000090"/>
                </a:solidFill>
              </a:rPr>
              <a:t>of</a:t>
            </a:r>
            <a:r>
              <a:rPr lang="de-DE" altLang="en-US" sz="2400" dirty="0">
                <a:solidFill>
                  <a:srgbClr val="000090"/>
                </a:solidFill>
              </a:rPr>
              <a:t> </a:t>
            </a:r>
            <a:r>
              <a:rPr lang="de-DE" altLang="en-US" sz="2400" dirty="0" err="1">
                <a:solidFill>
                  <a:srgbClr val="000090"/>
                </a:solidFill>
              </a:rPr>
              <a:t>standards</a:t>
            </a:r>
            <a:endParaRPr lang="de-DE" altLang="en-US" sz="2400" dirty="0">
              <a:solidFill>
                <a:srgbClr val="000090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 typeface="幼圆" charset="0"/>
              <a:buChar char="-"/>
            </a:pPr>
            <a:r>
              <a:rPr lang="de-DE" altLang="en-US" sz="2400" dirty="0"/>
              <a:t>Data </a:t>
            </a:r>
            <a:r>
              <a:rPr lang="de-DE" altLang="en-US" sz="2400" dirty="0" err="1"/>
              <a:t>definition</a:t>
            </a:r>
            <a:r>
              <a:rPr lang="de-DE" altLang="en-US" sz="2400" dirty="0"/>
              <a:t> </a:t>
            </a:r>
            <a:r>
              <a:rPr lang="de-DE" altLang="en-US" sz="2400" dirty="0" err="1"/>
              <a:t>language</a:t>
            </a:r>
            <a:r>
              <a:rPr lang="de-DE" altLang="en-US" sz="2400" dirty="0"/>
              <a:t> (DDL) - </a:t>
            </a:r>
            <a:r>
              <a:rPr lang="de-DE" altLang="en-US" sz="2400" dirty="0" err="1"/>
              <a:t>schemas</a:t>
            </a:r>
            <a:endParaRPr lang="de-DE" altLang="en-US" sz="2400" dirty="0"/>
          </a:p>
          <a:p>
            <a:pPr lvl="1">
              <a:lnSpc>
                <a:spcPct val="110000"/>
              </a:lnSpc>
              <a:buClr>
                <a:schemeClr val="tx1"/>
              </a:buClr>
              <a:buFont typeface="幼圆" charset="0"/>
              <a:buChar char="-"/>
            </a:pPr>
            <a:r>
              <a:rPr lang="de-DE" altLang="en-US" sz="2400" dirty="0"/>
              <a:t>Data </a:t>
            </a:r>
            <a:r>
              <a:rPr lang="de-DE" altLang="en-US" sz="2400" dirty="0" err="1"/>
              <a:t>manipulation</a:t>
            </a:r>
            <a:r>
              <a:rPr lang="de-DE" altLang="en-US" sz="2400" dirty="0"/>
              <a:t> </a:t>
            </a:r>
            <a:r>
              <a:rPr lang="de-DE" altLang="en-US" sz="2400" dirty="0" err="1"/>
              <a:t>language</a:t>
            </a:r>
            <a:r>
              <a:rPr lang="de-DE" altLang="en-US" sz="2400" dirty="0"/>
              <a:t> (DML) - </a:t>
            </a:r>
            <a:r>
              <a:rPr lang="de-DE" altLang="en-US" sz="2400" dirty="0" err="1"/>
              <a:t>updates</a:t>
            </a:r>
            <a:endParaRPr lang="de-DE" altLang="en-US" sz="2400" dirty="0"/>
          </a:p>
          <a:p>
            <a:pPr lvl="1">
              <a:lnSpc>
                <a:spcPct val="110000"/>
              </a:lnSpc>
              <a:buClr>
                <a:schemeClr val="tx1"/>
              </a:buClr>
              <a:buFont typeface="幼圆" charset="0"/>
              <a:buChar char="-"/>
            </a:pPr>
            <a:r>
              <a:rPr lang="de-DE" altLang="en-US" sz="2400" dirty="0"/>
              <a:t>Query </a:t>
            </a:r>
            <a:r>
              <a:rPr lang="de-DE" altLang="en-US" sz="2400" dirty="0" err="1"/>
              <a:t>language</a:t>
            </a:r>
            <a:r>
              <a:rPr lang="de-DE" altLang="en-US" sz="2400" dirty="0"/>
              <a:t> (Query) – </a:t>
            </a:r>
            <a:r>
              <a:rPr lang="de-DE" altLang="en-US" sz="2400" dirty="0" err="1" smtClean="0"/>
              <a:t>reads</a:t>
            </a:r>
            <a:endParaRPr lang="de-DE" altLang="en-US" sz="2400" dirty="0" smtClean="0"/>
          </a:p>
          <a:p>
            <a:pPr lvl="1">
              <a:lnSpc>
                <a:spcPct val="110000"/>
              </a:lnSpc>
              <a:buClr>
                <a:schemeClr val="tx1"/>
              </a:buClr>
              <a:buFont typeface="幼圆" charset="0"/>
              <a:buChar char="-"/>
            </a:pPr>
            <a:endParaRPr lang="de-DE" altLang="en-US" sz="2400" dirty="0">
              <a:solidFill>
                <a:srgbClr val="000090"/>
              </a:solidFill>
              <a:latin typeface="+mn-lt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 typeface="幼圆" charset="0"/>
              <a:buChar char="-"/>
            </a:pPr>
            <a:r>
              <a:rPr lang="de-DE" altLang="en-US" sz="2400" dirty="0">
                <a:solidFill>
                  <a:srgbClr val="000090"/>
                </a:solidFill>
                <a:latin typeface="+mn-lt"/>
              </a:rPr>
              <a:t>DDL: </a:t>
            </a:r>
            <a:r>
              <a:rPr lang="de-DE" altLang="en-US" sz="2400" dirty="0" err="1">
                <a:solidFill>
                  <a:srgbClr val="000090"/>
                </a:solidFill>
                <a:latin typeface="+mn-lt"/>
              </a:rPr>
              <a:t>data</a:t>
            </a:r>
            <a:r>
              <a:rPr lang="de-DE" altLang="en-US" sz="2400" dirty="0">
                <a:solidFill>
                  <a:srgbClr val="000090"/>
                </a:solidFill>
                <a:latin typeface="+mn-lt"/>
              </a:rPr>
              <a:t> </a:t>
            </a:r>
            <a:r>
              <a:rPr lang="de-DE" altLang="en-US" sz="2400" dirty="0" err="1">
                <a:solidFill>
                  <a:srgbClr val="000090"/>
                </a:solidFill>
                <a:latin typeface="+mn-lt"/>
              </a:rPr>
              <a:t>types</a:t>
            </a:r>
            <a:r>
              <a:rPr lang="de-DE" altLang="en-US" sz="2400" dirty="0">
                <a:solidFill>
                  <a:srgbClr val="000090"/>
                </a:solidFill>
                <a:latin typeface="+mn-lt"/>
              </a:rPr>
              <a:t>; </a:t>
            </a:r>
            <a:r>
              <a:rPr lang="de-DE" altLang="en-US" sz="2400" dirty="0">
                <a:solidFill>
                  <a:srgbClr val="000090"/>
                </a:solidFill>
                <a:latin typeface="+mn-lt"/>
              </a:rPr>
              <a:t>DM</a:t>
            </a:r>
            <a:r>
              <a:rPr lang="de-DE" altLang="en-US" sz="2400" dirty="0">
                <a:solidFill>
                  <a:srgbClr val="000090"/>
                </a:solidFill>
                <a:latin typeface="+mn-lt"/>
              </a:rPr>
              <a:t>L/Query</a:t>
            </a:r>
            <a:r>
              <a:rPr lang="de-DE" altLang="en-US" sz="2400" dirty="0">
                <a:solidFill>
                  <a:srgbClr val="000090"/>
                </a:solidFill>
                <a:latin typeface="+mn-lt"/>
              </a:rPr>
              <a:t>: </a:t>
            </a:r>
            <a:r>
              <a:rPr lang="de-DE" altLang="en-US" sz="2400" dirty="0" err="1">
                <a:solidFill>
                  <a:srgbClr val="000090"/>
                </a:solidFill>
                <a:latin typeface="+mn-lt"/>
              </a:rPr>
              <a:t>joins</a:t>
            </a:r>
            <a:r>
              <a:rPr lang="de-DE" altLang="en-US" sz="2400" dirty="0">
                <a:solidFill>
                  <a:srgbClr val="000090"/>
                </a:solidFill>
                <a:latin typeface="+mn-lt"/>
              </a:rPr>
              <a:t>, </a:t>
            </a:r>
            <a:r>
              <a:rPr lang="de-DE" altLang="en-US" sz="2400" dirty="0" err="1">
                <a:solidFill>
                  <a:srgbClr val="000090"/>
                </a:solidFill>
                <a:latin typeface="+mn-lt"/>
              </a:rPr>
              <a:t>grouping</a:t>
            </a:r>
            <a:r>
              <a:rPr lang="de-DE" altLang="en-US" sz="2400" dirty="0">
                <a:solidFill>
                  <a:srgbClr val="000090"/>
                </a:solidFill>
                <a:latin typeface="+mn-lt"/>
              </a:rPr>
              <a:t>, </a:t>
            </a:r>
            <a:r>
              <a:rPr lang="de-DE" altLang="en-US" sz="2400" dirty="0" err="1">
                <a:solidFill>
                  <a:srgbClr val="000090"/>
                </a:solidFill>
                <a:latin typeface="+mn-lt"/>
              </a:rPr>
              <a:t>exist</a:t>
            </a:r>
            <a:r>
              <a:rPr lang="de-DE" altLang="en-US" sz="2400" dirty="0">
                <a:solidFill>
                  <a:srgbClr val="000090"/>
                </a:solidFill>
                <a:latin typeface="+mn-lt"/>
              </a:rPr>
              <a:t>, </a:t>
            </a:r>
            <a:r>
              <a:rPr lang="de-DE" altLang="en-US" sz="2400" dirty="0" err="1">
                <a:solidFill>
                  <a:srgbClr val="000090"/>
                </a:solidFill>
                <a:latin typeface="+mn-lt"/>
              </a:rPr>
              <a:t>subqueries</a:t>
            </a:r>
            <a:r>
              <a:rPr lang="de-DE" altLang="en-US" sz="2400" dirty="0">
                <a:solidFill>
                  <a:srgbClr val="000090"/>
                </a:solidFill>
                <a:latin typeface="+mn-lt"/>
              </a:rPr>
              <a:t>, </a:t>
            </a:r>
            <a:r>
              <a:rPr lang="de-DE" altLang="en-US" sz="2400" dirty="0" err="1">
                <a:solidFill>
                  <a:srgbClr val="000090"/>
                </a:solidFill>
                <a:latin typeface="+mn-lt"/>
              </a:rPr>
              <a:t>views</a:t>
            </a:r>
            <a:endParaRPr lang="de-DE" altLang="en-US" sz="2400" dirty="0">
              <a:solidFill>
                <a:srgbClr val="000090"/>
              </a:solidFill>
              <a:latin typeface="+mn-lt"/>
            </a:endParaRPr>
          </a:p>
          <a:p>
            <a:pPr>
              <a:lnSpc>
                <a:spcPct val="90000"/>
              </a:lnSpc>
              <a:buFont typeface="Wingdings 2" charset="2"/>
              <a:buNone/>
            </a:pPr>
            <a:endParaRPr lang="de-DE" altLang="en-US" sz="2400" dirty="0"/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77800" y="514350"/>
            <a:ext cx="9144000" cy="806450"/>
          </a:xfrm>
        </p:spPr>
        <p:txBody>
          <a:bodyPr/>
          <a:lstStyle/>
          <a:p>
            <a:r>
              <a:rPr lang="de-DE" altLang="en-US" dirty="0"/>
              <a:t>Relational Algebra &amp; SQL (</a:t>
            </a:r>
            <a:r>
              <a:rPr lang="de-DE" altLang="en-US" dirty="0" err="1"/>
              <a:t>structured</a:t>
            </a:r>
            <a:r>
              <a:rPr lang="de-DE" altLang="en-US" dirty="0"/>
              <a:t> </a:t>
            </a:r>
            <a:r>
              <a:rPr lang="de-DE" altLang="en-US" dirty="0" err="1"/>
              <a:t>query</a:t>
            </a:r>
            <a:r>
              <a:rPr lang="de-DE" altLang="en-US" dirty="0"/>
              <a:t> </a:t>
            </a:r>
            <a:r>
              <a:rPr lang="de-DE" altLang="en-US" dirty="0" err="1"/>
              <a:t>language</a:t>
            </a:r>
            <a:r>
              <a:rPr lang="de-DE" altLang="en-US" dirty="0"/>
              <a:t>)</a:t>
            </a:r>
          </a:p>
        </p:txBody>
      </p:sp>
      <p:sp>
        <p:nvSpPr>
          <p:cNvPr id="6148" name="Foliennummernplatzhalter 3"/>
          <p:cNvSpPr txBox="1">
            <a:spLocks noGrp="1"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charset="2"/>
              <a:buChar char=""/>
              <a:defRPr sz="2800">
                <a:solidFill>
                  <a:schemeClr val="tx1"/>
                </a:solidFill>
                <a:latin typeface="Arial" charset="0"/>
                <a:ea typeface="Microsoft YaHei" charset="0"/>
              </a:defRPr>
            </a:lvl1pPr>
            <a:lvl2pPr marL="742950" indent="-742950">
              <a:lnSpc>
                <a:spcPct val="130000"/>
              </a:lnSpc>
              <a:spcAft>
                <a:spcPts val="600"/>
              </a:spcAft>
              <a:buClr>
                <a:srgbClr val="96AFD7"/>
              </a:buClr>
              <a:buFont typeface="幼圆" charset="0"/>
              <a:buChar char=" "/>
              <a:defRPr sz="2800">
                <a:solidFill>
                  <a:schemeClr val="tx1"/>
                </a:solidFill>
                <a:latin typeface="幼圆" charset="0"/>
                <a:ea typeface="幼圆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Font typeface="Wingdings 2" charset="2"/>
              <a:buNone/>
            </a:pPr>
            <a:fld id="{4C64665B-443B-C14A-9186-4C479E6CDBDC}" type="slidenum">
              <a:rPr lang="en-US" altLang="zh-CN" sz="1400">
                <a:solidFill>
                  <a:srgbClr val="CC66FF"/>
                </a:solidFill>
              </a:rPr>
              <a:pPr algn="r">
                <a:lnSpc>
                  <a:spcPct val="100000"/>
                </a:lnSpc>
                <a:spcBef>
                  <a:spcPct val="50000"/>
                </a:spcBef>
                <a:buClrTx/>
                <a:buFont typeface="Wingdings 2" charset="2"/>
                <a:buNone/>
              </a:pPr>
              <a:t>18</a:t>
            </a:fld>
            <a:endParaRPr lang="en-US" altLang="zh-CN" sz="1400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6050"/>
            <a:ext cx="9144000" cy="569913"/>
          </a:xfrm>
        </p:spPr>
        <p:txBody>
          <a:bodyPr/>
          <a:lstStyle/>
          <a:p>
            <a:r>
              <a:rPr lang="en-US" altLang="zh-CN" sz="2800" dirty="0"/>
              <a:t>Integrity of </a:t>
            </a:r>
            <a:r>
              <a:rPr lang="en-US" altLang="zh-CN" sz="2800" dirty="0" smtClean="0"/>
              <a:t>Data (Constraints and Triggers)</a:t>
            </a:r>
            <a:endParaRPr lang="en-US" altLang="zh-CN" sz="2800" dirty="0"/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9535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>
                <a:solidFill>
                  <a:srgbClr val="000090"/>
                </a:solidFill>
              </a:rPr>
              <a:t>Example Constraints</a:t>
            </a:r>
          </a:p>
          <a:p>
            <a:pPr lvl="1">
              <a:lnSpc>
                <a:spcPct val="110000"/>
              </a:lnSpc>
            </a:pPr>
            <a:r>
              <a:rPr lang="en-US" altLang="en-US" sz="2600" dirty="0"/>
              <a:t>Keys</a:t>
            </a:r>
          </a:p>
          <a:p>
            <a:pPr lvl="1">
              <a:lnSpc>
                <a:spcPct val="110000"/>
              </a:lnSpc>
            </a:pPr>
            <a:r>
              <a:rPr lang="en-US" altLang="en-US" sz="2600" dirty="0"/>
              <a:t>attribute domains</a:t>
            </a:r>
          </a:p>
          <a:p>
            <a:pPr lvl="1">
              <a:lnSpc>
                <a:spcPct val="110000"/>
              </a:lnSpc>
            </a:pPr>
            <a:r>
              <a:rPr lang="en-US" altLang="en-US" sz="2600" dirty="0"/>
              <a:t>Referential integrity (foreign keys -&gt; keys)</a:t>
            </a:r>
          </a:p>
          <a:p>
            <a:pPr lvl="1">
              <a:lnSpc>
                <a:spcPct val="110000"/>
              </a:lnSpc>
            </a:pPr>
            <a:r>
              <a:rPr lang="zh-CN" altLang="en-US" sz="2600" dirty="0"/>
              <a:t>...</a:t>
            </a:r>
            <a:endParaRPr lang="en-US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>
                <a:solidFill>
                  <a:srgbClr val="000090"/>
                </a:solidFill>
              </a:rPr>
              <a:t>Static Constraints</a:t>
            </a:r>
          </a:p>
          <a:p>
            <a:pPr lvl="1">
              <a:lnSpc>
                <a:spcPct val="110000"/>
              </a:lnSpc>
            </a:pPr>
            <a:r>
              <a:rPr lang="en-US" altLang="en-US" sz="2600" dirty="0"/>
              <a:t>Constraints that any instance of a DB must meet</a:t>
            </a:r>
          </a:p>
          <a:p>
            <a:pPr>
              <a:lnSpc>
                <a:spcPct val="90000"/>
              </a:lnSpc>
            </a:pPr>
            <a:r>
              <a:rPr lang="en-US" altLang="en-US" sz="2600" dirty="0">
                <a:solidFill>
                  <a:srgbClr val="000090"/>
                </a:solidFill>
              </a:rPr>
              <a:t>Dynamic Constraints</a:t>
            </a:r>
          </a:p>
          <a:p>
            <a:pPr lvl="1">
              <a:lnSpc>
                <a:spcPct val="110000"/>
              </a:lnSpc>
            </a:pPr>
            <a:r>
              <a:rPr lang="en-US" altLang="en-US" sz="2600" dirty="0"/>
              <a:t>Constraints on a state transition of the DB</a:t>
            </a:r>
          </a:p>
        </p:txBody>
      </p:sp>
      <p:sp>
        <p:nvSpPr>
          <p:cNvPr id="7172" name="Foliennummernplatzhalter 3"/>
          <p:cNvSpPr txBox="1">
            <a:spLocks noGrp="1"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charset="2"/>
              <a:buChar char=""/>
              <a:defRPr sz="2800">
                <a:solidFill>
                  <a:schemeClr val="tx1"/>
                </a:solidFill>
                <a:latin typeface="Arial" charset="0"/>
                <a:ea typeface="Microsoft YaHei" charset="0"/>
              </a:defRPr>
            </a:lvl1pPr>
            <a:lvl2pPr marL="742950" indent="-742950">
              <a:lnSpc>
                <a:spcPct val="130000"/>
              </a:lnSpc>
              <a:spcAft>
                <a:spcPts val="600"/>
              </a:spcAft>
              <a:buClr>
                <a:srgbClr val="96AFD7"/>
              </a:buClr>
              <a:buFont typeface="幼圆" charset="0"/>
              <a:buChar char=" "/>
              <a:defRPr sz="2800">
                <a:solidFill>
                  <a:schemeClr val="tx1"/>
                </a:solidFill>
                <a:latin typeface="幼圆" charset="0"/>
                <a:ea typeface="幼圆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Font typeface="Wingdings 2" charset="2"/>
              <a:buNone/>
            </a:pPr>
            <a:fld id="{19BC88BE-19A0-5244-832A-D92A909C84CC}" type="slidenum">
              <a:rPr lang="en-US" altLang="zh-CN" sz="1400">
                <a:solidFill>
                  <a:srgbClr val="CC66FF"/>
                </a:solidFill>
              </a:rPr>
              <a:pPr algn="r">
                <a:lnSpc>
                  <a:spcPct val="100000"/>
                </a:lnSpc>
                <a:spcBef>
                  <a:spcPct val="50000"/>
                </a:spcBef>
                <a:buClrTx/>
                <a:buFont typeface="Wingdings 2" charset="2"/>
                <a:buNone/>
              </a:pPr>
              <a:t>19</a:t>
            </a:fld>
            <a:endParaRPr lang="en-US" altLang="zh-CN" sz="1400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346200"/>
            <a:ext cx="8291513" cy="4814888"/>
          </a:xfrm>
        </p:spPr>
        <p:txBody>
          <a:bodyPr/>
          <a:lstStyle/>
          <a:p>
            <a:r>
              <a:rPr lang="en-US" sz="3300" dirty="0" smtClean="0"/>
              <a:t>Mock Exam</a:t>
            </a:r>
          </a:p>
          <a:p>
            <a:r>
              <a:rPr lang="en-US" sz="3300" dirty="0" smtClean="0"/>
              <a:t>Final Exam</a:t>
            </a:r>
          </a:p>
          <a:p>
            <a:r>
              <a:rPr lang="en-US" sz="3300" dirty="0" smtClean="0"/>
              <a:t>Mock Exam Results</a:t>
            </a:r>
          </a:p>
          <a:p>
            <a:r>
              <a:rPr lang="en-US" sz="3300" dirty="0" smtClean="0"/>
              <a:t>Question and Chapter Review</a:t>
            </a:r>
            <a:endParaRPr lang="en-US" sz="3300" dirty="0"/>
          </a:p>
          <a:p>
            <a:r>
              <a:rPr lang="en-US" sz="3300" dirty="0" err="1" smtClean="0"/>
              <a:t>Wrapup</a:t>
            </a:r>
            <a:endParaRPr lang="en-US" sz="3300" dirty="0" smtClean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1FBD1-D970-AF4A-A70F-5159CD52F117}" type="slidenum">
              <a:rPr lang="en-US" altLang="en-US" smtClean="0"/>
              <a:pPr>
                <a:defRPr/>
              </a:pPr>
              <a:t>2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9550"/>
            <a:ext cx="7772400" cy="777875"/>
          </a:xfrm>
        </p:spPr>
        <p:txBody>
          <a:bodyPr/>
          <a:lstStyle/>
          <a:p>
            <a:r>
              <a:rPr lang="en-US" altLang="zh-CN"/>
              <a:t>Functional Dependencies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108075"/>
            <a:ext cx="7772400" cy="4114800"/>
          </a:xfrm>
        </p:spPr>
        <p:txBody>
          <a:bodyPr/>
          <a:lstStyle/>
          <a:p>
            <a:r>
              <a:rPr lang="en-US" altLang="zh-CN" i="1" dirty="0">
                <a:solidFill>
                  <a:schemeClr val="accent1"/>
                </a:solidFill>
              </a:rPr>
              <a:t>X</a:t>
            </a:r>
            <a:r>
              <a:rPr lang="en-US" altLang="zh-CN" dirty="0">
                <a:solidFill>
                  <a:schemeClr val="accent1"/>
                </a:solidFill>
              </a:rPr>
              <a:t> -&gt; </a:t>
            </a:r>
            <a:r>
              <a:rPr lang="en-US" altLang="zh-CN" i="1" dirty="0">
                <a:solidFill>
                  <a:schemeClr val="accent1"/>
                </a:solidFill>
              </a:rPr>
              <a:t>A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whenever </a:t>
            </a:r>
            <a:r>
              <a:rPr lang="en-US" altLang="zh-CN" dirty="0"/>
              <a:t>two tuples of </a:t>
            </a:r>
            <a:r>
              <a:rPr lang="en-US" altLang="zh-CN" i="1" dirty="0"/>
              <a:t>R</a:t>
            </a:r>
            <a:r>
              <a:rPr lang="en-US" altLang="zh-CN" dirty="0"/>
              <a:t> agree on all the attributes of </a:t>
            </a:r>
            <a:r>
              <a:rPr lang="en-US" altLang="zh-CN" i="1" dirty="0"/>
              <a:t>X</a:t>
            </a:r>
            <a:r>
              <a:rPr lang="en-US" altLang="zh-CN" dirty="0"/>
              <a:t>, then they must also agree on the attribute </a:t>
            </a:r>
            <a:r>
              <a:rPr lang="en-US" altLang="zh-CN" i="1" dirty="0"/>
              <a:t>A</a:t>
            </a:r>
            <a:r>
              <a:rPr lang="en-US" altLang="zh-CN" dirty="0" smtClean="0"/>
              <a:t>.</a:t>
            </a:r>
            <a:endParaRPr lang="en-US" altLang="zh-CN" sz="25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88" y="3454400"/>
            <a:ext cx="88120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name		</a:t>
            </a:r>
            <a:r>
              <a:rPr lang="en-US" altLang="zh-CN" dirty="0" err="1"/>
              <a:t>addr</a:t>
            </a:r>
            <a:r>
              <a:rPr lang="en-US" altLang="zh-CN" dirty="0"/>
              <a:t>		   </a:t>
            </a:r>
            <a:r>
              <a:rPr lang="en-US" altLang="zh-CN" dirty="0" err="1"/>
              <a:t>beersLiked</a:t>
            </a:r>
            <a:r>
              <a:rPr lang="en-US" altLang="zh-CN" dirty="0"/>
              <a:t>	   </a:t>
            </a:r>
            <a:r>
              <a:rPr lang="en-US" altLang="zh-CN" dirty="0" err="1"/>
              <a:t>manf</a:t>
            </a:r>
            <a:r>
              <a:rPr lang="en-US" altLang="zh-CN" dirty="0"/>
              <a:t>		</a:t>
            </a:r>
            <a:r>
              <a:rPr lang="en-US" altLang="zh-CN" dirty="0" err="1"/>
              <a:t>favBeer</a:t>
            </a:r>
            <a:endParaRPr lang="en-US" altLang="zh-CN" dirty="0"/>
          </a:p>
          <a:p>
            <a:r>
              <a:rPr lang="en-US" altLang="zh-CN" dirty="0" err="1">
                <a:latin typeface="Courier New" charset="0"/>
              </a:rPr>
              <a:t>Janeway</a:t>
            </a:r>
            <a:r>
              <a:rPr lang="en-US" altLang="zh-CN" dirty="0">
                <a:latin typeface="Courier New" charset="0"/>
              </a:rPr>
              <a:t>	Voyager	 Bud		 A.B.		</a:t>
            </a:r>
            <a:r>
              <a:rPr lang="en-US" altLang="zh-CN" dirty="0" err="1">
                <a:latin typeface="Courier New" charset="0"/>
              </a:rPr>
              <a:t>WickedAle</a:t>
            </a:r>
            <a:endParaRPr lang="en-US" altLang="zh-CN" dirty="0">
              <a:latin typeface="Courier New" charset="0"/>
            </a:endParaRPr>
          </a:p>
          <a:p>
            <a:r>
              <a:rPr lang="en-US" altLang="zh-CN" dirty="0" err="1">
                <a:latin typeface="Courier New" charset="0"/>
              </a:rPr>
              <a:t>Janeway</a:t>
            </a:r>
            <a:r>
              <a:rPr lang="en-US" altLang="zh-CN" dirty="0">
                <a:latin typeface="Courier New" charset="0"/>
              </a:rPr>
              <a:t>	Voyager	 </a:t>
            </a:r>
            <a:r>
              <a:rPr lang="en-US" altLang="zh-CN" dirty="0" err="1">
                <a:latin typeface="Courier New" charset="0"/>
              </a:rPr>
              <a:t>WickedAle</a:t>
            </a:r>
            <a:r>
              <a:rPr lang="en-US" altLang="zh-CN" dirty="0">
                <a:latin typeface="Courier New" charset="0"/>
              </a:rPr>
              <a:t>	 Pete</a:t>
            </a:r>
            <a:r>
              <a:rPr lang="en-US" altLang="zh-CN" dirty="0"/>
              <a:t>’</a:t>
            </a:r>
            <a:r>
              <a:rPr lang="en-US" altLang="zh-CN" dirty="0">
                <a:latin typeface="Courier New" charset="0"/>
              </a:rPr>
              <a:t>s	</a:t>
            </a:r>
            <a:r>
              <a:rPr lang="en-US" altLang="zh-CN" dirty="0" smtClean="0">
                <a:latin typeface="Courier New" charset="0"/>
              </a:rPr>
              <a:t>       </a:t>
            </a:r>
            <a:r>
              <a:rPr lang="en-US" altLang="zh-CN" dirty="0" err="1" smtClean="0">
                <a:latin typeface="Courier New" charset="0"/>
              </a:rPr>
              <a:t>WickedAle</a:t>
            </a:r>
            <a:endParaRPr lang="en-US" altLang="zh-CN" dirty="0">
              <a:latin typeface="Courier New" charset="0"/>
            </a:endParaRPr>
          </a:p>
          <a:p>
            <a:r>
              <a:rPr lang="en-US" altLang="zh-CN" dirty="0">
                <a:latin typeface="Courier New" charset="0"/>
              </a:rPr>
              <a:t>Spock		Enterprise	 Bud		 A.B.		Bud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378200"/>
            <a:ext cx="9144000" cy="17526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0" y="3835400"/>
            <a:ext cx="9144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600200" y="3378200"/>
            <a:ext cx="0" cy="1752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810000" y="3378200"/>
            <a:ext cx="0" cy="1752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638800" y="3378200"/>
            <a:ext cx="0" cy="1752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162800" y="3378200"/>
            <a:ext cx="0" cy="1752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0" y="3835400"/>
            <a:ext cx="3581400" cy="2354263"/>
            <a:chOff x="0" y="0"/>
            <a:chExt cx="2256" cy="1483"/>
          </a:xfrm>
        </p:grpSpPr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0" y="0"/>
              <a:ext cx="2256" cy="480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50000"/>
              </a:srgbClr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92" y="1195"/>
              <a:ext cx="2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ahoma" charset="0"/>
                </a:rPr>
                <a:t>Because </a:t>
              </a:r>
              <a:r>
                <a:rPr lang="en-US" altLang="zh-CN" b="1">
                  <a:solidFill>
                    <a:schemeClr val="accent1"/>
                  </a:solidFill>
                  <a:latin typeface="Tahoma" charset="0"/>
                </a:rPr>
                <a:t>name -&gt; addr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104" y="288"/>
              <a:ext cx="0" cy="91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467350" y="3835400"/>
            <a:ext cx="3676650" cy="2319338"/>
            <a:chOff x="0" y="0"/>
            <a:chExt cx="2316" cy="1461"/>
          </a:xfrm>
        </p:grpSpPr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1114" y="0"/>
              <a:ext cx="1152" cy="528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50000"/>
              </a:srgbClr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0" y="1173"/>
              <a:ext cx="2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ahoma" charset="0"/>
                </a:rPr>
                <a:t>Because </a:t>
              </a:r>
              <a:r>
                <a:rPr lang="en-US" altLang="zh-CN" b="1">
                  <a:solidFill>
                    <a:schemeClr val="accent1"/>
                  </a:solidFill>
                  <a:latin typeface="Tahoma" charset="0"/>
                </a:rPr>
                <a:t>name -&gt; favBeer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970" y="240"/>
              <a:ext cx="576" cy="91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879725" y="3835400"/>
            <a:ext cx="4130675" cy="3081338"/>
            <a:chOff x="0" y="0"/>
            <a:chExt cx="2602" cy="1941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34" y="0"/>
              <a:ext cx="1968" cy="336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634" y="432"/>
              <a:ext cx="1968" cy="336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0" y="1653"/>
              <a:ext cx="25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ahoma" charset="0"/>
                </a:rPr>
                <a:t>Because </a:t>
              </a:r>
              <a:r>
                <a:rPr lang="en-US" altLang="zh-CN" b="1">
                  <a:solidFill>
                    <a:schemeClr val="accent1"/>
                  </a:solidFill>
                  <a:latin typeface="Tahoma" charset="0"/>
                </a:rPr>
                <a:t>beersLiked -&gt; manf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826" y="144"/>
              <a:ext cx="528" cy="14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970" y="576"/>
              <a:ext cx="576" cy="105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1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3200"/>
            <a:ext cx="9321800" cy="1143000"/>
          </a:xfrm>
        </p:spPr>
        <p:txBody>
          <a:bodyPr/>
          <a:lstStyle/>
          <a:p>
            <a:r>
              <a:rPr lang="en-US" altLang="zh-CN" dirty="0"/>
              <a:t>Keys of </a:t>
            </a:r>
            <a:r>
              <a:rPr lang="en-US" altLang="zh-CN" dirty="0" smtClean="0"/>
              <a:t>Relations- what are they and how to compute?</a:t>
            </a:r>
            <a:endParaRPr lang="en-US" altLang="zh-CN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609600" indent="-609600"/>
            <a:r>
              <a:rPr lang="en-US" altLang="zh-CN" sz="3200" i="1" dirty="0"/>
              <a:t>K</a:t>
            </a:r>
            <a:r>
              <a:rPr lang="en-US" altLang="zh-CN" sz="3200" dirty="0"/>
              <a:t>  is a </a:t>
            </a:r>
            <a:r>
              <a:rPr lang="en-US" altLang="zh-CN" sz="3200" i="1" dirty="0" err="1" smtClean="0">
                <a:solidFill>
                  <a:srgbClr val="FF0066"/>
                </a:solidFill>
              </a:rPr>
              <a:t>superkey</a:t>
            </a:r>
            <a:r>
              <a:rPr lang="en-US" altLang="zh-CN" sz="3200" i="1" dirty="0" smtClean="0"/>
              <a:t> </a:t>
            </a:r>
            <a:r>
              <a:rPr lang="en-US" altLang="zh-CN" sz="3200" dirty="0" smtClean="0"/>
              <a:t>for </a:t>
            </a:r>
            <a:r>
              <a:rPr lang="en-US" altLang="zh-CN" sz="3200" dirty="0"/>
              <a:t>relation </a:t>
            </a:r>
            <a:r>
              <a:rPr lang="en-US" altLang="zh-CN" sz="3200" i="1" dirty="0"/>
              <a:t>R </a:t>
            </a:r>
            <a:r>
              <a:rPr lang="en-US" altLang="zh-CN" sz="3200" dirty="0"/>
              <a:t> 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if </a:t>
            </a:r>
            <a:r>
              <a:rPr lang="en-US" altLang="zh-CN" sz="3200" i="1" dirty="0"/>
              <a:t>K</a:t>
            </a:r>
            <a:r>
              <a:rPr lang="en-US" altLang="zh-CN" sz="3200" dirty="0"/>
              <a:t>  functionally determines all of </a:t>
            </a:r>
            <a:r>
              <a:rPr lang="en-US" altLang="zh-CN" sz="3200" i="1" dirty="0"/>
              <a:t>R</a:t>
            </a:r>
            <a:r>
              <a:rPr lang="en-US" altLang="zh-CN" sz="3200" dirty="0"/>
              <a:t>.</a:t>
            </a:r>
          </a:p>
          <a:p>
            <a:pPr marL="609600" indent="-609600"/>
            <a:r>
              <a:rPr lang="en-US" altLang="zh-CN" sz="3200" i="1" dirty="0"/>
              <a:t>K</a:t>
            </a:r>
            <a:r>
              <a:rPr lang="en-US" altLang="zh-CN" sz="3200" dirty="0"/>
              <a:t>  is a </a:t>
            </a:r>
            <a:r>
              <a:rPr lang="en-US" altLang="zh-CN" sz="3200" i="1" dirty="0">
                <a:solidFill>
                  <a:srgbClr val="FF0066"/>
                </a:solidFill>
              </a:rPr>
              <a:t>key</a:t>
            </a:r>
            <a:r>
              <a:rPr lang="en-US" altLang="zh-CN" sz="3200" dirty="0"/>
              <a:t>  for </a:t>
            </a:r>
            <a:r>
              <a:rPr lang="en-US" altLang="zh-CN" sz="3200" i="1" dirty="0"/>
              <a:t>R</a:t>
            </a:r>
            <a:r>
              <a:rPr lang="en-US" altLang="zh-CN" sz="3200" dirty="0"/>
              <a:t>  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if </a:t>
            </a:r>
            <a:r>
              <a:rPr lang="en-US" altLang="zh-CN" sz="3200" i="1" dirty="0"/>
              <a:t>K</a:t>
            </a:r>
            <a:r>
              <a:rPr lang="en-US" altLang="zh-CN" sz="3200" dirty="0"/>
              <a:t>  is a </a:t>
            </a:r>
            <a:r>
              <a:rPr lang="en-US" altLang="zh-CN" sz="3200" dirty="0" err="1"/>
              <a:t>superkey</a:t>
            </a:r>
            <a:r>
              <a:rPr lang="en-US" altLang="zh-CN" sz="3200" dirty="0"/>
              <a:t>, but no proper subset of </a:t>
            </a:r>
            <a:r>
              <a:rPr lang="en-US" altLang="zh-CN" sz="3200" i="1" dirty="0"/>
              <a:t>K</a:t>
            </a:r>
            <a:r>
              <a:rPr lang="en-US" altLang="zh-CN" sz="3200" dirty="0"/>
              <a:t>  is a </a:t>
            </a:r>
            <a:r>
              <a:rPr lang="en-US" altLang="zh-CN" sz="3200" dirty="0" err="1"/>
              <a:t>superkey</a:t>
            </a:r>
            <a:r>
              <a:rPr lang="en-US" altLang="zh-CN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30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1FBD1-D970-AF4A-A70F-5159CD52F117}" type="slidenum">
              <a:rPr lang="en-US" altLang="en-US" smtClean="0"/>
              <a:pPr>
                <a:defRPr/>
              </a:pPr>
              <a:t>22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25715"/>
            <a:ext cx="93472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relation STUDENT is with 5 attributes {first name, last name, address, date of birth, hobby}. If FD’s on STUDENT are </a:t>
            </a:r>
            <a:endParaRPr lang="en-US" sz="2800" b="1" dirty="0" smtClean="0"/>
          </a:p>
          <a:p>
            <a:r>
              <a:rPr lang="en-US" sz="2800" b="1" dirty="0" smtClean="0">
                <a:solidFill>
                  <a:srgbClr val="941323"/>
                </a:solidFill>
              </a:rPr>
              <a:t>{</a:t>
            </a:r>
            <a:r>
              <a:rPr lang="en-US" sz="2800" b="1" dirty="0">
                <a:solidFill>
                  <a:srgbClr val="941323"/>
                </a:solidFill>
              </a:rPr>
              <a:t>last name, address}-&gt; date of birth, </a:t>
            </a:r>
            <a:endParaRPr lang="en-US" sz="2800" b="1" dirty="0" smtClean="0">
              <a:solidFill>
                <a:srgbClr val="941323"/>
              </a:solidFill>
            </a:endParaRPr>
          </a:p>
          <a:p>
            <a:r>
              <a:rPr lang="en-US" sz="2800" b="1" dirty="0" smtClean="0">
                <a:solidFill>
                  <a:srgbClr val="941323"/>
                </a:solidFill>
              </a:rPr>
              <a:t>{</a:t>
            </a:r>
            <a:r>
              <a:rPr lang="en-US" sz="2800" b="1" dirty="0">
                <a:solidFill>
                  <a:srgbClr val="941323"/>
                </a:solidFill>
              </a:rPr>
              <a:t>first name, last name, date of birth}-&gt; address, </a:t>
            </a:r>
            <a:endParaRPr lang="en-US" sz="2800" b="1" dirty="0" smtClean="0">
              <a:solidFill>
                <a:srgbClr val="941323"/>
              </a:solidFill>
            </a:endParaRPr>
          </a:p>
          <a:p>
            <a:r>
              <a:rPr lang="en-US" sz="2800" b="1" dirty="0" smtClean="0">
                <a:solidFill>
                  <a:srgbClr val="941323"/>
                </a:solidFill>
              </a:rPr>
              <a:t>{</a:t>
            </a:r>
            <a:r>
              <a:rPr lang="en-US" sz="2800" b="1" dirty="0">
                <a:solidFill>
                  <a:srgbClr val="941323"/>
                </a:solidFill>
              </a:rPr>
              <a:t>address, date of birth}-&gt;hobby, </a:t>
            </a:r>
            <a:endParaRPr lang="en-US" sz="2800" b="1" dirty="0">
              <a:solidFill>
                <a:srgbClr val="941323"/>
              </a:solidFill>
            </a:endParaRPr>
          </a:p>
          <a:p>
            <a:r>
              <a:rPr lang="en-US" sz="2800" b="1" dirty="0" smtClean="0"/>
              <a:t>then </a:t>
            </a:r>
            <a:r>
              <a:rPr lang="en-US" sz="2800" b="1" dirty="0"/>
              <a:t>we have the key of STUDENT</a:t>
            </a:r>
            <a:r>
              <a:rPr lang="en-US" sz="2800" b="1" dirty="0" smtClean="0"/>
              <a:t>:</a:t>
            </a:r>
          </a:p>
          <a:p>
            <a:endParaRPr lang="en-US" sz="2800" b="1" dirty="0"/>
          </a:p>
          <a:p>
            <a:pPr lvl="0"/>
            <a:r>
              <a:rPr lang="en-US" sz="3200" b="1" dirty="0" smtClean="0"/>
              <a:t>A. first </a:t>
            </a:r>
            <a:r>
              <a:rPr lang="en-US" sz="3200" b="1" dirty="0"/>
              <a:t>name, last name</a:t>
            </a:r>
          </a:p>
          <a:p>
            <a:pPr lvl="0"/>
            <a:r>
              <a:rPr lang="en-US" sz="3200" b="1" dirty="0" smtClean="0"/>
              <a:t>B. first </a:t>
            </a:r>
            <a:r>
              <a:rPr lang="en-US" sz="3200" b="1" dirty="0"/>
              <a:t>name, last name, address</a:t>
            </a:r>
          </a:p>
          <a:p>
            <a:pPr lvl="0"/>
            <a:r>
              <a:rPr lang="en-US" sz="3200" b="1" dirty="0" smtClean="0"/>
              <a:t>C. first </a:t>
            </a:r>
            <a:r>
              <a:rPr lang="en-US" sz="3200" b="1" dirty="0"/>
              <a:t>name, last name, address, date of birth</a:t>
            </a:r>
          </a:p>
          <a:p>
            <a:pPr lvl="0"/>
            <a:r>
              <a:rPr lang="en-US" sz="3200" b="1" dirty="0" smtClean="0"/>
              <a:t>D. first </a:t>
            </a:r>
            <a:r>
              <a:rPr lang="en-US" sz="3200" b="1" dirty="0"/>
              <a:t>name, last name, date of birth</a:t>
            </a:r>
          </a:p>
          <a:p>
            <a:pPr lvl="0"/>
            <a:r>
              <a:rPr lang="en-US" sz="3200" b="1" dirty="0" smtClean="0"/>
              <a:t>E. first </a:t>
            </a:r>
            <a:r>
              <a:rPr lang="en-US" sz="3200" b="1" dirty="0"/>
              <a:t>name, last name, address, hobby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766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6850"/>
            <a:ext cx="8458200" cy="1143000"/>
          </a:xfrm>
        </p:spPr>
        <p:txBody>
          <a:bodyPr/>
          <a:lstStyle/>
          <a:p>
            <a:r>
              <a:rPr lang="en-US" altLang="zh-CN" dirty="0"/>
              <a:t>Relational Schema </a:t>
            </a:r>
            <a:r>
              <a:rPr lang="en-US" altLang="zh-CN" dirty="0" smtClean="0"/>
              <a:t>Design: normal forms</a:t>
            </a:r>
            <a:endParaRPr lang="en-US" altLang="zh-CN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689100"/>
            <a:ext cx="7772400" cy="4114800"/>
          </a:xfrm>
        </p:spPr>
        <p:txBody>
          <a:bodyPr/>
          <a:lstStyle/>
          <a:p>
            <a:r>
              <a:rPr lang="en-US" altLang="en-US" sz="3200" dirty="0" smtClean="0"/>
              <a:t>Goals </a:t>
            </a:r>
            <a:r>
              <a:rPr lang="en-US" altLang="en-US" sz="3200" dirty="0"/>
              <a:t>of relational schema </a:t>
            </a:r>
            <a:r>
              <a:rPr lang="en-US" altLang="en-US" sz="3200" dirty="0" smtClean="0"/>
              <a:t>design ?</a:t>
            </a:r>
            <a:endParaRPr lang="en-US" altLang="en-US" sz="3200" dirty="0"/>
          </a:p>
          <a:p>
            <a:r>
              <a:rPr lang="en-US" altLang="en-US" sz="3200" dirty="0" smtClean="0"/>
              <a:t>What are the following concepts? </a:t>
            </a:r>
          </a:p>
          <a:p>
            <a:pPr marL="0" lvl="1" indent="0" algn="just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None/>
            </a:pPr>
            <a:r>
              <a:rPr lang="en-US" altLang="en-US" sz="3200" dirty="0" smtClean="0">
                <a:latin typeface="+mn-lt"/>
              </a:rPr>
              <a:t>      1NF</a:t>
            </a:r>
            <a:r>
              <a:rPr lang="en-US" altLang="en-US" sz="3200" dirty="0">
                <a:latin typeface="+mn-lt"/>
              </a:rPr>
              <a:t>, 2NF, 3NF, BCNF</a:t>
            </a:r>
          </a:p>
          <a:p>
            <a:pPr lvl="1" algn="just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"/>
            </a:pPr>
            <a:r>
              <a:rPr lang="en-US" altLang="en-US" sz="3200" dirty="0">
                <a:latin typeface="+mn-lt"/>
              </a:rPr>
              <a:t>How </a:t>
            </a:r>
            <a:r>
              <a:rPr lang="en-US" altLang="en-US" sz="3200" dirty="0">
                <a:latin typeface="+mn-lt"/>
              </a:rPr>
              <a:t>to decompose a relation into a specified </a:t>
            </a:r>
            <a:r>
              <a:rPr lang="en-US" altLang="en-US" sz="3200" dirty="0" smtClean="0">
                <a:latin typeface="+mn-lt"/>
              </a:rPr>
              <a:t>NF</a:t>
            </a:r>
            <a:r>
              <a:rPr lang="en-US" altLang="en-US" sz="3200" dirty="0" smtClean="0"/>
              <a:t>? If given specified relations, how to judge which normal form it follows?</a:t>
            </a:r>
          </a:p>
        </p:txBody>
      </p:sp>
    </p:spTree>
    <p:extLst>
      <p:ext uri="{BB962C8B-B14F-4D97-AF65-F5344CB8AC3E}">
        <p14:creationId xmlns:p14="http://schemas.microsoft.com/office/powerpoint/2010/main" val="20976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Normal Forms-summary – Why?</a:t>
            </a:r>
            <a:endParaRPr lang="en-US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If all attributes are key attributes, then the design at least meets 3NF (in 3NF, A must be a non-key attribute).</a:t>
            </a:r>
          </a:p>
          <a:p>
            <a:r>
              <a:rPr lang="zh-CN" altLang="en-US" dirty="0"/>
              <a:t>If all keys are singleton, then the design at least meets 2NF (in 2NF, X must be a proper subset of a key).</a:t>
            </a:r>
          </a:p>
          <a:p>
            <a:r>
              <a:rPr lang="zh-CN" altLang="en-US" dirty="0"/>
              <a:t>3NF implies 2NF</a:t>
            </a:r>
          </a:p>
          <a:p>
            <a:r>
              <a:rPr lang="zh-CN" altLang="en-US" dirty="0"/>
              <a:t>BCNF implies 3NF</a:t>
            </a:r>
          </a:p>
          <a:p>
            <a:r>
              <a:rPr lang="en-US" altLang="en-US" dirty="0"/>
              <a:t>Preserving dependencies up to 3NF</a:t>
            </a:r>
          </a:p>
        </p:txBody>
      </p:sp>
    </p:spTree>
    <p:extLst>
      <p:ext uri="{BB962C8B-B14F-4D97-AF65-F5344CB8AC3E}">
        <p14:creationId xmlns:p14="http://schemas.microsoft.com/office/powerpoint/2010/main" val="657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1FBD1-D970-AF4A-A70F-5159CD52F117}" type="slidenum">
              <a:rPr lang="en-US" altLang="en-US" smtClean="0"/>
              <a:pPr>
                <a:defRPr/>
              </a:pPr>
              <a:t>25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400" y="635000"/>
            <a:ext cx="85153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Select all the incorrect </a:t>
            </a:r>
            <a:r>
              <a:rPr lang="en-US" sz="2800" b="1" dirty="0" smtClean="0"/>
              <a:t>statements</a:t>
            </a:r>
          </a:p>
          <a:p>
            <a:endParaRPr lang="en-US" sz="2800" b="1" dirty="0"/>
          </a:p>
          <a:p>
            <a:r>
              <a:rPr lang="en-US" sz="2800" b="1" dirty="0"/>
              <a:t>A. If a design are key attributes, then the design at least meets 3NF</a:t>
            </a:r>
          </a:p>
          <a:p>
            <a:r>
              <a:rPr lang="en-US" sz="2800" b="1" dirty="0"/>
              <a:t>B. If all keys are singleton, then the design at least meets 3NF</a:t>
            </a:r>
          </a:p>
          <a:p>
            <a:r>
              <a:rPr lang="en-US" sz="2800" b="1" dirty="0"/>
              <a:t>C. Preserving dependencies up to 3NF</a:t>
            </a:r>
          </a:p>
          <a:p>
            <a:r>
              <a:rPr lang="en-US" sz="2800" b="1" dirty="0"/>
              <a:t>D. If a view involves only one base relation, the view is updatable. 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9852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Schema and PSM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What is schema? Why normalization? What is </a:t>
            </a:r>
            <a:r>
              <a:rPr lang="en-US" sz="3200" dirty="0" err="1" smtClean="0"/>
              <a:t>denormalization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OLTP </a:t>
            </a:r>
            <a:r>
              <a:rPr lang="en-US" sz="3200" dirty="0" err="1" smtClean="0"/>
              <a:t>v.s</a:t>
            </a:r>
            <a:r>
              <a:rPr lang="en-US" sz="3200" dirty="0" smtClean="0"/>
              <a:t> OLAP, what are the characteristics of the two</a:t>
            </a:r>
          </a:p>
          <a:p>
            <a:r>
              <a:rPr lang="en-US" sz="3200" dirty="0" smtClean="0"/>
              <a:t>What is PSM? </a:t>
            </a:r>
            <a:r>
              <a:rPr lang="en-US" sz="3200" dirty="0"/>
              <a:t>Why PSM? </a:t>
            </a:r>
            <a:r>
              <a:rPr lang="en-US" sz="3200" dirty="0" smtClean="0"/>
              <a:t> What are the differences between PSM and programming languages/triggers/cursors?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1FBD1-D970-AF4A-A70F-5159CD52F117}" type="slidenum">
              <a:rPr lang="en-US" altLang="en-US" smtClean="0"/>
              <a:pPr>
                <a:defRPr/>
              </a:pPr>
              <a:t>26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649538"/>
            <a:ext cx="8291513" cy="700087"/>
          </a:xfrm>
        </p:spPr>
        <p:txBody>
          <a:bodyPr/>
          <a:lstStyle/>
          <a:p>
            <a:r>
              <a:rPr lang="en-US" dirty="0" smtClean="0"/>
              <a:t>How to build DB: DB internals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83BAFC-1727-484B-A2E4-FC25099863DF}" type="slidenum">
              <a:rPr lang="en-US" altLang="en-US" smtClean="0"/>
              <a:pPr>
                <a:defRPr/>
              </a:pPr>
              <a:t>27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File, hash, external sorting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83BAFC-1727-484B-A2E4-FC25099863DF}" type="slidenum">
              <a:rPr lang="en-US" altLang="en-US" smtClean="0"/>
              <a:pPr>
                <a:defRPr/>
              </a:pPr>
              <a:t>28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" y="1027113"/>
            <a:ext cx="8291513" cy="5133975"/>
          </a:xfrm>
          <a:prstGeom prst="rect">
            <a:avLst/>
          </a:prstGeom>
        </p:spPr>
        <p:txBody>
          <a:bodyPr/>
          <a:lstStyle>
            <a:lvl1pPr marL="357188" indent="-357188" algn="just" defTabSz="0" rtl="0" eaLnBrk="0" fontAlgn="base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charset="2"/>
              <a:buChar char="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357188" indent="-357188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96AFD7"/>
              </a:buClr>
              <a:buSzPct val="100000"/>
              <a:buFont typeface="幼圆" charset="0"/>
              <a:buChar char=" "/>
              <a:defRPr sz="2800" kern="1200">
                <a:solidFill>
                  <a:schemeClr val="tx1"/>
                </a:solidFill>
                <a:latin typeface="幼圆" charset="0"/>
                <a:ea typeface="+mn-ea"/>
                <a:cs typeface="+mn-cs"/>
                <a:sym typeface="Arial" charset="0"/>
              </a:defRPr>
            </a:lvl2pPr>
            <a:lvl3pPr marL="11430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96AFD7"/>
              </a:buClr>
              <a:buSzPct val="10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6002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96AFD7"/>
              </a:buClr>
              <a:buSzPct val="10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0574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96AFD7"/>
              </a:buClr>
              <a:buSzPct val="10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What are the properties of disks? What are caching? What are files? What is </a:t>
            </a:r>
            <a:r>
              <a:rPr lang="en-US" sz="3200" dirty="0"/>
              <a:t>I/O </a:t>
            </a:r>
            <a:r>
              <a:rPr lang="en-US" sz="3200" dirty="0" smtClean="0"/>
              <a:t>scheduler? What is buffer manager? Why buffer management and how?</a:t>
            </a:r>
          </a:p>
          <a:p>
            <a:r>
              <a:rPr lang="en-US" sz="3200" dirty="0" smtClean="0"/>
              <a:t>Hashing </a:t>
            </a:r>
            <a:r>
              <a:rPr lang="en-US" sz="3200" dirty="0" err="1" smtClean="0"/>
              <a:t>v.s</a:t>
            </a:r>
            <a:r>
              <a:rPr lang="en-US" sz="3200" dirty="0" smtClean="0"/>
              <a:t> extendible hashing </a:t>
            </a:r>
            <a:r>
              <a:rPr lang="en-US" sz="3200" dirty="0" err="1" smtClean="0"/>
              <a:t>v.s</a:t>
            </a:r>
            <a:r>
              <a:rPr lang="en-US" sz="3200" dirty="0" smtClean="0"/>
              <a:t> linear hashing</a:t>
            </a:r>
          </a:p>
          <a:p>
            <a:r>
              <a:rPr lang="en-US" sz="3200" dirty="0" smtClean="0"/>
              <a:t>Why sorting?  And how?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24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83BAFC-1727-484B-A2E4-FC25099863DF}" type="slidenum">
              <a:rPr lang="en-US" altLang="en-US" smtClean="0"/>
              <a:pPr>
                <a:defRPr/>
              </a:pPr>
              <a:t>29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" y="1600200"/>
            <a:ext cx="851535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/>
              <a:t>____ is a unit of storage that can store one or more records in a hash file organization</a:t>
            </a:r>
            <a:r>
              <a:rPr lang="en-US" sz="2800" b="1" dirty="0" smtClean="0"/>
              <a:t>.</a:t>
            </a:r>
          </a:p>
          <a:p>
            <a:pPr lvl="0"/>
            <a:endParaRPr lang="en-US" sz="2800" b="1" dirty="0"/>
          </a:p>
          <a:p>
            <a:pPr lvl="0"/>
            <a:r>
              <a:rPr lang="en-US" sz="2800" b="1" dirty="0" smtClean="0"/>
              <a:t>A. Nodes</a:t>
            </a:r>
            <a:r>
              <a:rPr lang="en-US" sz="2800" b="1" dirty="0"/>
              <a:t>.</a:t>
            </a:r>
          </a:p>
          <a:p>
            <a:pPr lvl="0"/>
            <a:r>
              <a:rPr lang="en-US" sz="2800" b="1" dirty="0" smtClean="0"/>
              <a:t>B. Blocks</a:t>
            </a:r>
            <a:r>
              <a:rPr lang="en-US" sz="2800" b="1" dirty="0"/>
              <a:t>.</a:t>
            </a:r>
          </a:p>
          <a:p>
            <a:pPr lvl="0"/>
            <a:r>
              <a:rPr lang="en-US" sz="2800" b="1" dirty="0" smtClean="0"/>
              <a:t>C. Buckets</a:t>
            </a:r>
            <a:r>
              <a:rPr lang="en-US" sz="2800" b="1" dirty="0"/>
              <a:t>.</a:t>
            </a:r>
          </a:p>
          <a:p>
            <a:pPr lvl="0"/>
            <a:r>
              <a:rPr lang="en-US" sz="2800" b="1" dirty="0" smtClean="0"/>
              <a:t>D. Disk </a:t>
            </a:r>
            <a:r>
              <a:rPr lang="en-US" sz="2800" b="1" dirty="0"/>
              <a:t>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2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</a:t>
            </a:r>
            <a:r>
              <a:rPr lang="en-US" altLang="zh-CN" dirty="0" smtClean="0"/>
              <a:t>E</a:t>
            </a:r>
            <a:r>
              <a:rPr lang="en-US" dirty="0" smtClean="0"/>
              <a:t>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8394"/>
            <a:ext cx="8291513" cy="51339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Is it a joke</a:t>
            </a:r>
            <a:r>
              <a:rPr lang="en-US" sz="4400" dirty="0" smtClean="0"/>
              <a:t>???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smtClean="0"/>
              <a:t> What is it?</a:t>
            </a:r>
          </a:p>
          <a:p>
            <a:pPr marL="0" indent="0">
              <a:buNone/>
            </a:pPr>
            <a:r>
              <a:rPr lang="en-US" sz="4400" dirty="0" smtClean="0"/>
              <a:t> Lectures, piazza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15" t="2408" r="4518" b="2778"/>
          <a:stretch/>
        </p:blipFill>
        <p:spPr>
          <a:xfrm>
            <a:off x="4564856" y="434181"/>
            <a:ext cx="4267200" cy="5841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4998243" y="6432649"/>
            <a:ext cx="4145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http://</a:t>
            </a:r>
            <a:r>
              <a:rPr lang="en-US" sz="1400" i="1" dirty="0" err="1">
                <a:solidFill>
                  <a:schemeClr val="bg1"/>
                </a:solidFill>
              </a:rPr>
              <a:t>wiki.komica.org</a:t>
            </a:r>
            <a:r>
              <a:rPr lang="en-US" sz="1400" i="1" dirty="0">
                <a:solidFill>
                  <a:schemeClr val="bg1"/>
                </a:solidFill>
              </a:rPr>
              <a:t>/pix/img1647.jpg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1FBD1-D970-AF4A-A70F-5159CD52F117}" type="slidenum">
              <a:rPr lang="en-US" altLang="en-US" smtClean="0"/>
              <a:pPr>
                <a:defRPr/>
              </a:pPr>
              <a:t>3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074738"/>
            <a:ext cx="8291513" cy="700087"/>
          </a:xfrm>
        </p:spPr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83BAFC-1727-484B-A2E4-FC25099863DF}" type="slidenum">
              <a:rPr lang="en-US" altLang="en-US" smtClean="0"/>
              <a:pPr>
                <a:defRPr/>
              </a:pPr>
              <a:t>30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" y="2017713"/>
            <a:ext cx="8291513" cy="5133975"/>
          </a:xfrm>
          <a:prstGeom prst="rect">
            <a:avLst/>
          </a:prstGeom>
        </p:spPr>
        <p:txBody>
          <a:bodyPr/>
          <a:lstStyle>
            <a:lvl1pPr marL="357188" indent="-357188" algn="just" defTabSz="0" rtl="0" eaLnBrk="0" fontAlgn="base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charset="2"/>
              <a:buChar char="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357188" indent="-357188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96AFD7"/>
              </a:buClr>
              <a:buSzPct val="100000"/>
              <a:buFont typeface="幼圆" charset="0"/>
              <a:buChar char=" "/>
              <a:defRPr sz="2800" kern="1200">
                <a:solidFill>
                  <a:schemeClr val="tx1"/>
                </a:solidFill>
                <a:latin typeface="幼圆" charset="0"/>
                <a:ea typeface="+mn-ea"/>
                <a:cs typeface="+mn-cs"/>
                <a:sym typeface="Arial" charset="0"/>
              </a:defRPr>
            </a:lvl2pPr>
            <a:lvl3pPr marL="11430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96AFD7"/>
              </a:buClr>
              <a:buSzPct val="10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6002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96AFD7"/>
              </a:buClr>
              <a:buSzPct val="10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0574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96AFD7"/>
              </a:buClr>
              <a:buSzPct val="10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Why indexes? </a:t>
            </a:r>
          </a:p>
          <a:p>
            <a:r>
              <a:rPr lang="en-US" sz="3200" dirty="0" smtClean="0"/>
              <a:t>What are ISAM, B-tree, and B+-tree</a:t>
            </a:r>
          </a:p>
          <a:p>
            <a:r>
              <a:rPr lang="en-US" sz="3200" dirty="0" smtClean="0"/>
              <a:t>How to organize indexes? And why?</a:t>
            </a:r>
          </a:p>
          <a:p>
            <a:r>
              <a:rPr lang="en-US" sz="3200" dirty="0" smtClean="0"/>
              <a:t>Tree </a:t>
            </a:r>
            <a:r>
              <a:rPr lang="en-US" sz="3200" dirty="0" err="1" smtClean="0"/>
              <a:t>v.s</a:t>
            </a:r>
            <a:r>
              <a:rPr lang="en-US" sz="3200" dirty="0"/>
              <a:t> </a:t>
            </a:r>
            <a:r>
              <a:rPr lang="en-US" sz="3200" dirty="0" smtClean="0"/>
              <a:t>hashing?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79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65138"/>
            <a:ext cx="8291513" cy="700087"/>
          </a:xfrm>
        </p:spPr>
        <p:txBody>
          <a:bodyPr/>
          <a:lstStyle/>
          <a:p>
            <a:r>
              <a:rPr lang="en-US" dirty="0" smtClean="0"/>
              <a:t>Query evaluation </a:t>
            </a:r>
            <a:r>
              <a:rPr lang="en-US" smtClean="0"/>
              <a:t>and optimization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83BAFC-1727-484B-A2E4-FC25099863DF}" type="slidenum">
              <a:rPr lang="en-US" altLang="en-US" smtClean="0"/>
              <a:pPr>
                <a:defRPr/>
              </a:pPr>
              <a:t>31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" y="1422400"/>
            <a:ext cx="8291513" cy="4738688"/>
          </a:xfrm>
          <a:prstGeom prst="rect">
            <a:avLst/>
          </a:prstGeom>
        </p:spPr>
        <p:txBody>
          <a:bodyPr/>
          <a:lstStyle>
            <a:lvl1pPr marL="357188" indent="-357188" algn="just" defTabSz="0" rtl="0" eaLnBrk="0" fontAlgn="base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charset="2"/>
              <a:buChar char="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357188" indent="-357188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96AFD7"/>
              </a:buClr>
              <a:buSzPct val="100000"/>
              <a:buFont typeface="幼圆" charset="0"/>
              <a:buChar char=" "/>
              <a:defRPr sz="2800" kern="1200">
                <a:solidFill>
                  <a:schemeClr val="tx1"/>
                </a:solidFill>
                <a:latin typeface="幼圆" charset="0"/>
                <a:ea typeface="+mn-ea"/>
                <a:cs typeface="+mn-cs"/>
                <a:sym typeface="Arial" charset="0"/>
              </a:defRPr>
            </a:lvl2pPr>
            <a:lvl3pPr marL="11430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96AFD7"/>
              </a:buClr>
              <a:buSzPct val="10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6002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96AFD7"/>
              </a:buClr>
              <a:buSzPct val="10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0574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96AFD7"/>
              </a:buClr>
              <a:buSzPct val="10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What is cost-based </a:t>
            </a:r>
            <a:r>
              <a:rPr lang="en-US" sz="3200" dirty="0" err="1" smtClean="0"/>
              <a:t>subquery</a:t>
            </a:r>
            <a:r>
              <a:rPr lang="en-US" sz="3200" dirty="0" smtClean="0"/>
              <a:t> system (</a:t>
            </a:r>
            <a:r>
              <a:rPr lang="en-US" sz="3200" dirty="0" err="1" smtClean="0"/>
              <a:t>v.s</a:t>
            </a:r>
            <a:r>
              <a:rPr lang="en-US" sz="3200" dirty="0" smtClean="0"/>
              <a:t>. rule-based?)? Architecture? </a:t>
            </a:r>
          </a:p>
          <a:p>
            <a:r>
              <a:rPr lang="en-US" sz="3200" dirty="0" smtClean="0"/>
              <a:t>What is catalog manager? And why?</a:t>
            </a:r>
          </a:p>
          <a:p>
            <a:r>
              <a:rPr lang="en-US" sz="3200" dirty="0" smtClean="0"/>
              <a:t>Query plan? What are the operator evaluation strategies? Algorithms? (file scan? Blocked nested loops? Sort merge join?)</a:t>
            </a:r>
          </a:p>
          <a:p>
            <a:r>
              <a:rPr lang="en-US" sz="3200" dirty="0" smtClean="0"/>
              <a:t>Hashing </a:t>
            </a:r>
            <a:r>
              <a:rPr lang="en-US" sz="3200" dirty="0" err="1" smtClean="0"/>
              <a:t>v.s</a:t>
            </a:r>
            <a:r>
              <a:rPr lang="en-US" sz="3200" dirty="0" smtClean="0"/>
              <a:t> sorting?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08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715961"/>
            <a:ext cx="8291513" cy="700087"/>
          </a:xfrm>
        </p:spPr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83BAFC-1727-484B-A2E4-FC25099863DF}" type="slidenum">
              <a:rPr lang="en-US" altLang="en-US" smtClean="0"/>
              <a:pPr>
                <a:defRPr/>
              </a:pPr>
              <a:t>32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" y="1930400"/>
            <a:ext cx="8291513" cy="4478337"/>
          </a:xfrm>
          <a:prstGeom prst="rect">
            <a:avLst/>
          </a:prstGeom>
        </p:spPr>
        <p:txBody>
          <a:bodyPr/>
          <a:lstStyle>
            <a:lvl1pPr marL="357188" indent="-357188" algn="just" defTabSz="0" rtl="0" eaLnBrk="0" fontAlgn="base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charset="2"/>
              <a:buChar char="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357188" indent="-357188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96AFD7"/>
              </a:buClr>
              <a:buSzPct val="100000"/>
              <a:buFont typeface="幼圆" charset="0"/>
              <a:buChar char=" "/>
              <a:defRPr sz="2800" kern="1200">
                <a:solidFill>
                  <a:schemeClr val="tx1"/>
                </a:solidFill>
                <a:latin typeface="幼圆" charset="0"/>
                <a:ea typeface="+mn-ea"/>
                <a:cs typeface="+mn-cs"/>
                <a:sym typeface="Arial" charset="0"/>
              </a:defRPr>
            </a:lvl2pPr>
            <a:lvl3pPr marL="11430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96AFD7"/>
              </a:buClr>
              <a:buSzPct val="10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6002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96AFD7"/>
              </a:buClr>
              <a:buSzPct val="10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0574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96AFD7"/>
              </a:buClr>
              <a:buSzPct val="10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Why transaction?</a:t>
            </a:r>
          </a:p>
          <a:p>
            <a:r>
              <a:rPr lang="en-US" sz="3200" dirty="0" smtClean="0"/>
              <a:t>What are the correctness criteria? ACID?</a:t>
            </a:r>
          </a:p>
          <a:p>
            <a:r>
              <a:rPr lang="en-US" sz="3200" dirty="0" smtClean="0"/>
              <a:t>How to control concurrency?</a:t>
            </a:r>
          </a:p>
          <a:p>
            <a:r>
              <a:rPr lang="en-US" sz="3200" dirty="0" smtClean="0"/>
              <a:t>How to recover in case of failures?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99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83BAFC-1727-484B-A2E4-FC25099863DF}" type="slidenum">
              <a:rPr lang="en-US" altLang="en-US" smtClean="0"/>
              <a:pPr>
                <a:defRPr/>
              </a:pPr>
              <a:t>33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9000" y="1625600"/>
            <a:ext cx="76263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Recovery </a:t>
            </a:r>
            <a:r>
              <a:rPr lang="en-US" sz="2800" b="1" dirty="0"/>
              <a:t>system guarantees</a:t>
            </a:r>
            <a:r>
              <a:rPr lang="en-US" sz="2800" b="1" dirty="0" smtClean="0"/>
              <a:t>:</a:t>
            </a:r>
          </a:p>
          <a:p>
            <a:endParaRPr lang="en-US" sz="2800" b="1" dirty="0"/>
          </a:p>
          <a:p>
            <a:r>
              <a:rPr lang="en-US" sz="2800" b="1" dirty="0"/>
              <a:t>A. Consistency</a:t>
            </a:r>
          </a:p>
          <a:p>
            <a:r>
              <a:rPr lang="en-US" sz="2800" b="1" dirty="0"/>
              <a:t>B. Atomicity</a:t>
            </a:r>
          </a:p>
          <a:p>
            <a:r>
              <a:rPr lang="en-US" sz="2800" b="1" dirty="0"/>
              <a:t>C. Isolation</a:t>
            </a:r>
          </a:p>
          <a:p>
            <a:r>
              <a:rPr lang="en-US" sz="2800" b="1" dirty="0"/>
              <a:t>D. Durability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535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922338"/>
            <a:ext cx="8291513" cy="700087"/>
          </a:xfrm>
        </p:spPr>
        <p:txBody>
          <a:bodyPr/>
          <a:lstStyle/>
          <a:p>
            <a:r>
              <a:rPr lang="en-US" dirty="0" smtClean="0"/>
              <a:t>Thank you all 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100" y="1930400"/>
            <a:ext cx="7747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Congratulations to your first completed </a:t>
            </a:r>
            <a:r>
              <a:rPr lang="en-US" sz="2800" b="1" dirty="0" err="1"/>
              <a:t>Dainfos</a:t>
            </a:r>
            <a:r>
              <a:rPr lang="en-US" sz="2800" b="1" dirty="0"/>
              <a:t> </a:t>
            </a:r>
            <a:r>
              <a:rPr lang="en-US" sz="2800" b="1" dirty="0" smtClean="0"/>
              <a:t>course</a:t>
            </a:r>
            <a:r>
              <a:rPr lang="en-US" sz="2800" b="1" dirty="0" smtClean="0"/>
              <a:t>!</a:t>
            </a:r>
          </a:p>
          <a:p>
            <a:endParaRPr lang="en-US" sz="2800" b="1" dirty="0"/>
          </a:p>
          <a:p>
            <a:r>
              <a:rPr lang="en-US" sz="3600" b="1" dirty="0" smtClean="0">
                <a:solidFill>
                  <a:srgbClr val="941323"/>
                </a:solidFill>
              </a:rPr>
              <a:t>Keep calm and </a:t>
            </a:r>
            <a:r>
              <a:rPr lang="en-US" sz="3600" b="1" dirty="0" smtClean="0">
                <a:solidFill>
                  <a:srgbClr val="941323"/>
                </a:solidFill>
              </a:rPr>
              <a:t>work </a:t>
            </a:r>
            <a:r>
              <a:rPr lang="en-US" sz="3600" b="1" dirty="0" smtClean="0">
                <a:solidFill>
                  <a:srgbClr val="941323"/>
                </a:solidFill>
              </a:rPr>
              <a:t>hard!</a:t>
            </a:r>
          </a:p>
          <a:p>
            <a:endParaRPr lang="en-US" sz="2800" b="1" dirty="0"/>
          </a:p>
          <a:p>
            <a:r>
              <a:rPr lang="en-US" sz="2800" b="1" dirty="0" err="1"/>
              <a:t>Dainfos</a:t>
            </a:r>
            <a:r>
              <a:rPr lang="en-US" sz="2800" b="1" dirty="0"/>
              <a:t> Lab is </a:t>
            </a:r>
            <a:r>
              <a:rPr lang="en-US" sz="2800" b="1" dirty="0" smtClean="0"/>
              <a:t>welcoming </a:t>
            </a:r>
            <a:r>
              <a:rPr lang="en-US" sz="2800" b="1" dirty="0"/>
              <a:t>your visit and join!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83BAFC-1727-484B-A2E4-FC25099863DF}" type="slidenum">
              <a:rPr lang="en-US" altLang="en-US" smtClean="0"/>
              <a:pPr>
                <a:defRPr/>
              </a:pPr>
              <a:t>34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9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90538"/>
            <a:ext cx="9016999" cy="700087"/>
          </a:xfrm>
        </p:spPr>
        <p:txBody>
          <a:bodyPr/>
          <a:lstStyle/>
          <a:p>
            <a:r>
              <a:rPr lang="en-US" altLang="zh-CN" dirty="0" smtClean="0"/>
              <a:t>WIFI, Google forms, </a:t>
            </a:r>
            <a:r>
              <a:rPr lang="en-US" altLang="zh-CN" smtClean="0"/>
              <a:t>online test</a:t>
            </a:r>
            <a:r>
              <a:rPr lang="is-IS" altLang="zh-CN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62" y="1571625"/>
            <a:ext cx="6380957" cy="4010254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 bwMode="auto">
          <a:xfrm>
            <a:off x="279400" y="4445001"/>
            <a:ext cx="7924800" cy="2454618"/>
          </a:xfrm>
          <a:prstGeom prst="irregularSeal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sz="2800" b="1" dirty="0" smtClean="0">
                <a:solidFill>
                  <a:srgbClr val="C00000"/>
                </a:solidFill>
              </a:rPr>
              <a:t>Never feel so ‘good’ with them </a:t>
            </a:r>
            <a:r>
              <a:rPr lang="en-US" sz="2800" b="1" dirty="0" smtClean="0">
                <a:solidFill>
                  <a:srgbClr val="C00000"/>
                </a:solidFill>
              </a:rPr>
              <a:t>while the </a:t>
            </a:r>
            <a:r>
              <a:rPr lang="en-US" sz="2800" b="1" dirty="0" smtClean="0">
                <a:solidFill>
                  <a:srgbClr val="C00000"/>
                </a:solidFill>
              </a:rPr>
              <a:t>exam</a:t>
            </a:r>
            <a:r>
              <a:rPr kumimoji="0" lang="is-I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…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3400" y="65024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copyhackers.com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wp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-content/uploads/2012/11/disappointed-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bear.jpg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1FBD1-D970-AF4A-A70F-5159CD52F117}" type="slidenum">
              <a:rPr lang="en-US" altLang="en-US" smtClean="0"/>
              <a:pPr>
                <a:defRPr/>
              </a:pPr>
              <a:t>4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87" y="2827338"/>
            <a:ext cx="5700713" cy="700087"/>
          </a:xfrm>
        </p:spPr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Questions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1FBD1-D970-AF4A-A70F-5159CD52F117}" type="slidenum">
              <a:rPr lang="en-US" altLang="en-US" smtClean="0"/>
              <a:pPr>
                <a:defRPr/>
              </a:pPr>
              <a:t>5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687" y="2903538"/>
            <a:ext cx="4430713" cy="700087"/>
          </a:xfrm>
        </p:spPr>
        <p:txBody>
          <a:bodyPr/>
          <a:lstStyle/>
          <a:p>
            <a:r>
              <a:rPr lang="en-US" dirty="0" smtClean="0"/>
              <a:t>Hard </a:t>
            </a:r>
            <a:r>
              <a:rPr lang="en-US" dirty="0" err="1" smtClean="0"/>
              <a:t>v.s</a:t>
            </a:r>
            <a:r>
              <a:rPr lang="en-US" dirty="0"/>
              <a:t> </a:t>
            </a:r>
            <a:r>
              <a:rPr lang="en-US" dirty="0" smtClean="0"/>
              <a:t>Easy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1FBD1-D970-AF4A-A70F-5159CD52F117}" type="slidenum">
              <a:rPr lang="en-US" altLang="en-US" smtClean="0"/>
              <a:pPr>
                <a:defRPr/>
              </a:pPr>
              <a:t>6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682626"/>
            <a:ext cx="8291513" cy="700087"/>
          </a:xfrm>
        </p:spPr>
        <p:txBody>
          <a:bodyPr/>
          <a:lstStyle/>
          <a:p>
            <a:r>
              <a:rPr lang="en-US" smtClean="0"/>
              <a:t>What are we going to do in the final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752600"/>
            <a:ext cx="8291513" cy="4408488"/>
          </a:xfrm>
        </p:spPr>
        <p:txBody>
          <a:bodyPr/>
          <a:lstStyle/>
          <a:p>
            <a:r>
              <a:rPr lang="en-US" dirty="0" smtClean="0"/>
              <a:t>It will be a closed book and paper-based exam.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What does it mean?</a:t>
            </a:r>
          </a:p>
          <a:p>
            <a:r>
              <a:rPr lang="en-US" dirty="0" smtClean="0"/>
              <a:t>Traditional exam, questions + one page answer sheet, all are multiple choice questions</a:t>
            </a:r>
          </a:p>
          <a:p>
            <a:r>
              <a:rPr lang="en-US" dirty="0" smtClean="0"/>
              <a:t>No mobiles/tablets/computers</a:t>
            </a:r>
          </a:p>
          <a:p>
            <a:r>
              <a:rPr lang="en-US" dirty="0" smtClean="0"/>
              <a:t>No textbook, No helping others</a:t>
            </a:r>
          </a:p>
          <a:p>
            <a:r>
              <a:rPr lang="en-US" dirty="0" smtClean="0"/>
              <a:t>Self-written notes are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1FBD1-D970-AF4A-A70F-5159CD52F117}" type="slidenum">
              <a:rPr lang="en-US" altLang="en-US" smtClean="0"/>
              <a:pPr>
                <a:defRPr/>
              </a:pPr>
              <a:t>7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Exam Results – BS1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384300"/>
            <a:ext cx="5151209" cy="455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792788" y="2551490"/>
            <a:ext cx="33512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Andrey </a:t>
            </a:r>
            <a:r>
              <a:rPr lang="en-US" sz="3200" dirty="0" err="1"/>
              <a:t>Kulagin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BS1#3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1FBD1-D970-AF4A-A70F-5159CD52F117}" type="slidenum">
              <a:rPr lang="en-US" altLang="en-US" smtClean="0"/>
              <a:pPr>
                <a:defRPr/>
              </a:pPr>
              <a:t>8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Exam Results – BS3+MS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59183" y="3073025"/>
            <a:ext cx="31678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Andrey </a:t>
            </a:r>
            <a:r>
              <a:rPr lang="en-US" sz="3200" dirty="0" err="1" smtClean="0"/>
              <a:t>Lebedev</a:t>
            </a:r>
            <a:endParaRPr lang="en-US" sz="3200" dirty="0" smtClean="0"/>
          </a:p>
          <a:p>
            <a:r>
              <a:rPr lang="en-US" sz="3200" dirty="0" smtClean="0"/>
              <a:t>BS3#4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06396"/>
            <a:ext cx="5068253" cy="4610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1FBD1-D970-AF4A-A70F-5159CD52F117}" type="slidenum">
              <a:rPr lang="en-US" altLang="en-US" smtClean="0"/>
              <a:pPr>
                <a:defRPr/>
              </a:pPr>
              <a:t>9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627A23PWBG">
  <a:themeElements>
    <a:clrScheme name="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9F7DCD"/>
      </a:accent1>
      <a:accent2>
        <a:srgbClr val="5079BC"/>
      </a:accent2>
      <a:accent3>
        <a:srgbClr val="FFFFFF"/>
      </a:accent3>
      <a:accent4>
        <a:srgbClr val="3B3D3F"/>
      </a:accent4>
      <a:accent5>
        <a:srgbClr val="CDBFE3"/>
      </a:accent5>
      <a:accent6>
        <a:srgbClr val="486DAA"/>
      </a:accent6>
      <a:hlink>
        <a:srgbClr val="00B0F0"/>
      </a:hlink>
      <a:folHlink>
        <a:srgbClr val="AFB2B4"/>
      </a:folHlink>
    </a:clrScheme>
    <a:fontScheme name="A000120140627A23PWBG">
      <a:majorFont>
        <a:latin typeface="Arial Black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3821</TotalTime>
  <Pages>0</Pages>
  <Words>1245</Words>
  <Characters>0</Characters>
  <Application>Microsoft Macintosh PowerPoint</Application>
  <DocSecurity>0</DocSecurity>
  <PresentationFormat>On-screen Show (4:3)</PresentationFormat>
  <Lines>0</Lines>
  <Paragraphs>263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Arial Black</vt:lpstr>
      <vt:lpstr>Courier New</vt:lpstr>
      <vt:lpstr>Microsoft YaHei</vt:lpstr>
      <vt:lpstr>MS PGothic</vt:lpstr>
      <vt:lpstr>SimSun</vt:lpstr>
      <vt:lpstr>Tahoma</vt:lpstr>
      <vt:lpstr>Times New Roman</vt:lpstr>
      <vt:lpstr>Webdings</vt:lpstr>
      <vt:lpstr>Wingdings 2</vt:lpstr>
      <vt:lpstr>宋体</vt:lpstr>
      <vt:lpstr>幼圆</vt:lpstr>
      <vt:lpstr>Arial</vt:lpstr>
      <vt:lpstr>默认设计模板</vt:lpstr>
      <vt:lpstr>A000120140627A23PWBG</vt:lpstr>
      <vt:lpstr>Final Review</vt:lpstr>
      <vt:lpstr>Outline</vt:lpstr>
      <vt:lpstr>Mock Exam</vt:lpstr>
      <vt:lpstr>WIFI, Google forms, online test…</vt:lpstr>
      <vt:lpstr>Number of Questions</vt:lpstr>
      <vt:lpstr>Hard v.s Easy</vt:lpstr>
      <vt:lpstr>What are we going to do in the final</vt:lpstr>
      <vt:lpstr>Mock Exam Results – BS1</vt:lpstr>
      <vt:lpstr>Mock Exam Results – BS3+MS</vt:lpstr>
      <vt:lpstr>Please help, I didn't submit mock exam…</vt:lpstr>
      <vt:lpstr>  Quick review  So, what we learnt ?</vt:lpstr>
      <vt:lpstr>To be concise</vt:lpstr>
      <vt:lpstr>Why use a DBMS?  (W1)</vt:lpstr>
      <vt:lpstr>PowerPoint Presentation</vt:lpstr>
      <vt:lpstr>How to model data and use db</vt:lpstr>
      <vt:lpstr>PowerPoint Presentation</vt:lpstr>
      <vt:lpstr>PowerPoint Presentation</vt:lpstr>
      <vt:lpstr>Relational Algebra &amp; SQL (structured query language)</vt:lpstr>
      <vt:lpstr>Integrity of Data (Constraints and Triggers)</vt:lpstr>
      <vt:lpstr>Functional Dependencies</vt:lpstr>
      <vt:lpstr>Keys of Relations- what are they and how to compute?</vt:lpstr>
      <vt:lpstr>PowerPoint Presentation</vt:lpstr>
      <vt:lpstr>Relational Schema Design: normal forms</vt:lpstr>
      <vt:lpstr>Normal Forms-summary – Why?</vt:lpstr>
      <vt:lpstr>PowerPoint Presentation</vt:lpstr>
      <vt:lpstr>DB Schema and PSM</vt:lpstr>
      <vt:lpstr>How to build DB: DB internals</vt:lpstr>
      <vt:lpstr>File, hash, external sorting</vt:lpstr>
      <vt:lpstr>PowerPoint Presentation</vt:lpstr>
      <vt:lpstr>Indexing</vt:lpstr>
      <vt:lpstr>Query evaluation and optimization</vt:lpstr>
      <vt:lpstr>Transaction</vt:lpstr>
      <vt:lpstr>PowerPoint Presentation</vt:lpstr>
      <vt:lpstr>Thank you all !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</dc:title>
  <dc:subject/>
  <dc:creator>Qiang Qu</dc:creator>
  <cp:keywords/>
  <dc:description/>
  <cp:lastModifiedBy>Qiang Qu</cp:lastModifiedBy>
  <cp:revision>134</cp:revision>
  <cp:lastPrinted>2015-10-26T08:57:26Z</cp:lastPrinted>
  <dcterms:created xsi:type="dcterms:W3CDTF">2015-11-07T18:48:11Z</dcterms:created>
  <dcterms:modified xsi:type="dcterms:W3CDTF">2015-11-23T04:50:09Z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