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4.xml" ContentType="application/vnd.openxmlformats-officedocument.presentationml.notesSlide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6.xml" ContentType="application/vnd.openxmlformats-officedocument.presentationml.notesSlide+xml"/>
  <Override PartName="/ppt/tags/tag103.xml" ContentType="application/vnd.openxmlformats-officedocument.presentationml.tags+xml"/>
  <Override PartName="/ppt/notesSlides/notesSlide27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8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9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30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1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33" r:id="rId2"/>
  </p:sldMasterIdLst>
  <p:notesMasterIdLst>
    <p:notesMasterId r:id="rId84"/>
  </p:notesMasterIdLst>
  <p:handoutMasterIdLst>
    <p:handoutMasterId r:id="rId85"/>
  </p:handoutMasterIdLst>
  <p:sldIdLst>
    <p:sldId id="915" r:id="rId3"/>
    <p:sldId id="1048" r:id="rId4"/>
    <p:sldId id="1037" r:id="rId5"/>
    <p:sldId id="918" r:id="rId6"/>
    <p:sldId id="935" r:id="rId7"/>
    <p:sldId id="937" r:id="rId8"/>
    <p:sldId id="1038" r:id="rId9"/>
    <p:sldId id="944" r:id="rId10"/>
    <p:sldId id="950" r:id="rId11"/>
    <p:sldId id="1039" r:id="rId12"/>
    <p:sldId id="1040" r:id="rId13"/>
    <p:sldId id="1042" r:id="rId14"/>
    <p:sldId id="1044" r:id="rId15"/>
    <p:sldId id="1045" r:id="rId16"/>
    <p:sldId id="1043" r:id="rId17"/>
    <p:sldId id="1046" r:id="rId18"/>
    <p:sldId id="952" r:id="rId19"/>
    <p:sldId id="957" r:id="rId20"/>
    <p:sldId id="958" r:id="rId21"/>
    <p:sldId id="959" r:id="rId22"/>
    <p:sldId id="960" r:id="rId23"/>
    <p:sldId id="966" r:id="rId24"/>
    <p:sldId id="968" r:id="rId25"/>
    <p:sldId id="970" r:id="rId26"/>
    <p:sldId id="971" r:id="rId27"/>
    <p:sldId id="972" r:id="rId28"/>
    <p:sldId id="973" r:id="rId29"/>
    <p:sldId id="974" r:id="rId30"/>
    <p:sldId id="975" r:id="rId31"/>
    <p:sldId id="977" r:id="rId32"/>
    <p:sldId id="984" r:id="rId33"/>
    <p:sldId id="985" r:id="rId34"/>
    <p:sldId id="986" r:id="rId35"/>
    <p:sldId id="987" r:id="rId36"/>
    <p:sldId id="990" r:id="rId37"/>
    <p:sldId id="991" r:id="rId38"/>
    <p:sldId id="992" r:id="rId39"/>
    <p:sldId id="993" r:id="rId40"/>
    <p:sldId id="994" r:id="rId41"/>
    <p:sldId id="995" r:id="rId42"/>
    <p:sldId id="996" r:id="rId43"/>
    <p:sldId id="997" r:id="rId44"/>
    <p:sldId id="998" r:id="rId45"/>
    <p:sldId id="999" r:id="rId46"/>
    <p:sldId id="1000" r:id="rId47"/>
    <p:sldId id="1001" r:id="rId48"/>
    <p:sldId id="1002" r:id="rId49"/>
    <p:sldId id="1003" r:id="rId50"/>
    <p:sldId id="1004" r:id="rId51"/>
    <p:sldId id="1005" r:id="rId52"/>
    <p:sldId id="1006" r:id="rId53"/>
    <p:sldId id="1007" r:id="rId54"/>
    <p:sldId id="1008" r:id="rId55"/>
    <p:sldId id="1009" r:id="rId56"/>
    <p:sldId id="1010" r:id="rId57"/>
    <p:sldId id="1011" r:id="rId58"/>
    <p:sldId id="1012" r:id="rId59"/>
    <p:sldId id="1013" r:id="rId60"/>
    <p:sldId id="1014" r:id="rId61"/>
    <p:sldId id="1015" r:id="rId62"/>
    <p:sldId id="1016" r:id="rId63"/>
    <p:sldId id="1017" r:id="rId64"/>
    <p:sldId id="1018" r:id="rId65"/>
    <p:sldId id="1019" r:id="rId66"/>
    <p:sldId id="1020" r:id="rId67"/>
    <p:sldId id="1021" r:id="rId68"/>
    <p:sldId id="1022" r:id="rId69"/>
    <p:sldId id="1023" r:id="rId70"/>
    <p:sldId id="1024" r:id="rId71"/>
    <p:sldId id="1025" r:id="rId72"/>
    <p:sldId id="1026" r:id="rId73"/>
    <p:sldId id="1027" r:id="rId74"/>
    <p:sldId id="1028" r:id="rId75"/>
    <p:sldId id="1029" r:id="rId76"/>
    <p:sldId id="1047" r:id="rId77"/>
    <p:sldId id="1030" r:id="rId78"/>
    <p:sldId id="1031" r:id="rId79"/>
    <p:sldId id="1032" r:id="rId80"/>
    <p:sldId id="1033" r:id="rId81"/>
    <p:sldId id="1034" r:id="rId82"/>
    <p:sldId id="1035" r:id="rId83"/>
  </p:sldIdLst>
  <p:sldSz cx="9144000" cy="6858000" type="screen4x3"/>
  <p:notesSz cx="7315200" cy="9601200"/>
  <p:custDataLst>
    <p:tags r:id="rId86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336600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333FF"/>
    <a:srgbClr val="99FF99"/>
    <a:srgbClr val="FFCCCC"/>
    <a:srgbClr val="FF9966"/>
    <a:srgbClr val="FFCC99"/>
    <a:srgbClr val="000099"/>
    <a:srgbClr val="006600"/>
    <a:srgbClr val="CC66F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90303" autoAdjust="0"/>
  </p:normalViewPr>
  <p:slideViewPr>
    <p:cSldViewPr snapToGrid="0">
      <p:cViewPr varScale="1">
        <p:scale>
          <a:sx n="59" d="100"/>
          <a:sy n="59" d="100"/>
        </p:scale>
        <p:origin x="11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72" y="-126"/>
      </p:cViewPr>
      <p:guideLst>
        <p:guide orient="horz" pos="3024"/>
        <p:guide pos="23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2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0D845-C280-45A0-920B-8E60C76922C5}" type="slidenum">
              <a:rPr lang="en-US"/>
              <a:pPr/>
              <a:t>2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A5B47-E59C-4E93-B660-190693D1640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38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5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A5B47-E59C-4E93-B660-190693D1640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47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A5B47-E59C-4E93-B660-190693D1640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75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8180E-D90D-4780-AAAD-E727D13EB9F4}" type="slidenum">
              <a:rPr lang="en-US"/>
              <a:pPr/>
              <a:t>17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E312-3A3D-4695-8D14-444E9FB7D6FA}" type="slidenum">
              <a:rPr lang="en-US"/>
              <a:pPr/>
              <a:t>18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5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FAF91-8AA5-4EB5-9A17-443CC916627D}" type="slidenum">
              <a:rPr lang="en-US"/>
              <a:pPr/>
              <a:t>19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9550-E2DD-4EC4-9B51-E88FA25F9107}" type="slidenum">
              <a:rPr lang="en-US"/>
              <a:pPr/>
              <a:t>20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1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D4223-BE0C-4E83-A942-2BC290B33F1E}" type="slidenum">
              <a:rPr lang="en-US"/>
              <a:pPr/>
              <a:t>21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9808B-92E3-41F2-AE3B-25950EA3828A}" type="slidenum">
              <a:rPr lang="en-US"/>
              <a:pPr/>
              <a:t>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5B960-C763-467D-8FCC-62287E4E09BD}" type="slidenum">
              <a:rPr lang="en-US"/>
              <a:pPr/>
              <a:t>22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1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5B960-C763-467D-8FCC-62287E4E09BD}" type="slidenum">
              <a:rPr lang="en-US"/>
              <a:pPr/>
              <a:t>23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1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F3BAA-71CC-40F0-A813-267719017623}" type="slidenum">
              <a:rPr lang="en-US"/>
              <a:pPr/>
              <a:t>24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8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1A945-4EF5-49B0-A847-2CF689E28F88}" type="slidenum">
              <a:rPr lang="en-US"/>
              <a:pPr/>
              <a:t>25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5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258D6-D0DE-4573-99B8-7E33D597284A}" type="slidenum">
              <a:rPr lang="en-US"/>
              <a:pPr/>
              <a:t>26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2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5CD71-F2B2-48E9-9B26-C2A8FE3CCE97}" type="slidenum">
              <a:rPr lang="en-US"/>
              <a:pPr/>
              <a:t>27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6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71E46-022B-4247-B3C7-6FE1FF07E3E6}" type="slidenum">
              <a:rPr lang="en-US"/>
              <a:pPr/>
              <a:t>28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1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D9372-F98E-4F6A-B274-BC194E28C016}" type="slidenum">
              <a:rPr lang="en-US"/>
              <a:pPr/>
              <a:t>29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8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0108C-F5E3-4AC6-8AF3-DC231DD181B0}" type="slidenum">
              <a:rPr lang="en-US"/>
              <a:pPr/>
              <a:t>30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DD6AE-01E5-4093-92F7-873DC902FBC7}" type="slidenum">
              <a:rPr lang="en-US"/>
              <a:pPr/>
              <a:t>31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2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3E13-05A1-41A1-BA00-D6837E32ACF8}" type="slidenum">
              <a:rPr lang="en-US"/>
              <a:pPr/>
              <a:t>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1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3BDE1-2612-4BAB-905C-F2AF65245AB2}" type="slidenum">
              <a:rPr lang="en-US"/>
              <a:pPr/>
              <a:t>32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094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A3B7-0B39-4BE8-9764-70B1C7D63945}" type="slidenum">
              <a:rPr lang="en-US"/>
              <a:pPr/>
              <a:t>33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8EBC5-9FA8-453D-A979-1AD8DDEE4DCB}" type="slidenum">
              <a:rPr lang="en-US"/>
              <a:pPr/>
              <a:t>34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7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178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876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23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0684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506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07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10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ACA7A-D01B-4DF2-8B9F-07BAC4B08E78}" type="slidenum">
              <a:rPr lang="en-US"/>
              <a:pPr/>
              <a:t>6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76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49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1821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965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084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521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6373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0210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474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9487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9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A38A-F710-44C0-B69C-5380D4459B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51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4133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090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7779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2362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0955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7686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238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5328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341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40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F3CAD-541F-4A34-8E96-5BC25283B4BE}" type="slidenum">
              <a:rPr lang="en-US"/>
              <a:pPr/>
              <a:t>8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1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6240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88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8215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563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2315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5457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6020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7618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8761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72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84242-43B3-4928-9EEF-D4646590C80F}" type="slidenum">
              <a:rPr lang="en-US"/>
              <a:pPr/>
              <a:t>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81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5140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97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sldNum" idx="12"/>
          </p:nvPr>
        </p:nvSpPr>
        <p:spPr>
          <a:xfrm>
            <a:off x="4143375" y="9120200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731838" y="4560894"/>
            <a:ext cx="5851500" cy="43194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7340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0511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4143375" y="9120200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731838" y="4560894"/>
            <a:ext cx="5851500" cy="43194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7437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4143375" y="9120200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731838" y="4560894"/>
            <a:ext cx="5851500" cy="43194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2674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731838" y="4560894"/>
            <a:ext cx="5851500" cy="43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67204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4143375" y="9120200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1257915" y="720799"/>
            <a:ext cx="4799399" cy="36008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193" y="4561581"/>
            <a:ext cx="5852699" cy="43202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07149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7332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4143375" y="9120200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731838" y="4560894"/>
            <a:ext cx="5851500" cy="43194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883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79A2-3AFC-47E1-B537-4A541AEEEEF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43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4F25F-F355-4700-8D83-0F12A994BF2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20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15888"/>
            <a:ext cx="7942262" cy="435655"/>
          </a:xfrm>
        </p:spPr>
        <p:txBody>
          <a:bodyPr/>
          <a:lstStyle>
            <a:lvl1pPr>
              <a:defRPr sz="2800" baseline="0">
                <a:latin typeface="Constantia" panose="0203060205030603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baseline="0">
                <a:solidFill>
                  <a:srgbClr val="3333FF"/>
                </a:solidFill>
                <a:latin typeface="Constantia" panose="02030602050306030303" pitchFamily="18" charset="0"/>
              </a:defRPr>
            </a:lvl1pPr>
            <a:lvl2pPr>
              <a:buSzPct val="65000"/>
              <a:defRPr baseline="0">
                <a:solidFill>
                  <a:srgbClr val="3333FF"/>
                </a:solidFill>
                <a:latin typeface="Constantia" panose="02030602050306030303" pitchFamily="18" charset="0"/>
              </a:defRPr>
            </a:lvl2pPr>
            <a:lvl3pP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>
              <a:defRPr sz="2400" baseline="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>
              <a:defRPr sz="2400" baseline="0">
                <a:solidFill>
                  <a:schemeClr val="tx1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8117400" cy="44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8450" y="1100137"/>
            <a:ext cx="4221299" cy="542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72012" y="1100137"/>
            <a:ext cx="4221299" cy="542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LD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115888"/>
            <a:ext cx="811752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8" y="878114"/>
            <a:ext cx="8594725" cy="564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642574" y="6550476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solidFill>
                  <a:srgbClr val="000000"/>
                </a:solidFill>
                <a:latin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63078" y="80687"/>
            <a:ext cx="7304087" cy="529372"/>
            <a:chOff x="249238" y="80687"/>
            <a:chExt cx="7217927" cy="529372"/>
          </a:xfrm>
        </p:grpSpPr>
        <p:sp>
          <p:nvSpPr>
            <p:cNvPr id="1580045" name="Line 13"/>
            <p:cNvSpPr>
              <a:spLocks noChangeShapeType="1"/>
            </p:cNvSpPr>
            <p:nvPr userDrawn="1"/>
          </p:nvSpPr>
          <p:spPr bwMode="auto">
            <a:xfrm flipV="1">
              <a:off x="249238" y="609601"/>
              <a:ext cx="7200000" cy="458"/>
            </a:xfrm>
            <a:prstGeom prst="line">
              <a:avLst/>
            </a:prstGeom>
            <a:noFill/>
            <a:ln w="1270">
              <a:solidFill>
                <a:srgbClr val="006699">
                  <a:alpha val="3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 userDrawn="1"/>
          </p:nvSpPr>
          <p:spPr bwMode="auto">
            <a:xfrm flipV="1">
              <a:off x="267165" y="80687"/>
              <a:ext cx="7200000" cy="458"/>
            </a:xfrm>
            <a:prstGeom prst="line">
              <a:avLst/>
            </a:prstGeom>
            <a:noFill/>
            <a:ln w="1270">
              <a:solidFill>
                <a:srgbClr val="006699">
                  <a:alpha val="3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Constantia" panose="02030602050306030303" pitchFamily="18" charset="0"/>
              </a:endParaRPr>
            </a:p>
          </p:txBody>
        </p:sp>
      </p:grpSp>
      <p:pic>
        <p:nvPicPr>
          <p:cNvPr id="3" name="Bild 2" descr="se-chair-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40" y="30789"/>
            <a:ext cx="339766" cy="3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3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i="0" baseline="0">
          <a:solidFill>
            <a:srgbClr val="006699"/>
          </a:solidFill>
          <a:latin typeface="Constantia" panose="02030602050306030303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896938" indent="-360363"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2pPr>
      <a:lvl3pPr marL="13049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4pPr>
      <a:lvl5pPr marL="21209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948" y="1944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104"/>
            <a:ext cx="8229600" cy="24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6317007" y="99293"/>
            <a:ext cx="2462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b="1" i="1" dirty="0" smtClean="0">
                <a:solidFill>
                  <a:srgbClr val="990000"/>
                </a:solidFill>
                <a:latin typeface="Verdana" pitchFamily="34" charset="0"/>
              </a:rPr>
              <a:t>Software Engineering Laboratory</a:t>
            </a:r>
            <a:endParaRPr lang="en-US" sz="900" b="1" i="1" dirty="0">
              <a:solidFill>
                <a:srgbClr val="990000"/>
              </a:solidFill>
              <a:latin typeface="Verdana" pitchFamily="34" charset="0"/>
            </a:endParaRPr>
          </a:p>
        </p:txBody>
      </p:sp>
      <p:pic>
        <p:nvPicPr>
          <p:cNvPr id="11" name="Bild 10" descr="se-chair-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19" y="40411"/>
            <a:ext cx="339766" cy="346364"/>
          </a:xfrm>
          <a:prstGeom prst="rect">
            <a:avLst/>
          </a:prstGeom>
        </p:spPr>
      </p:pic>
      <p:pic>
        <p:nvPicPr>
          <p:cNvPr id="1026" name="Picture 2" descr="&amp;Icy;&amp;ncy;&amp;ncy;&amp;ocy;&amp;pcy;&amp;ocy;&amp;lcy;&amp;icy;&amp;scy;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07451"/>
            <a:ext cx="788661" cy="7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9" Type="http://schemas.openxmlformats.org/officeDocument/2006/relationships/tags" Target="../tags/tag90.xml"/><Relationship Id="rId21" Type="http://schemas.openxmlformats.org/officeDocument/2006/relationships/tags" Target="../tags/tag72.xml"/><Relationship Id="rId34" Type="http://schemas.openxmlformats.org/officeDocument/2006/relationships/tags" Target="../tags/tag85.xml"/><Relationship Id="rId42" Type="http://schemas.openxmlformats.org/officeDocument/2006/relationships/notesSlide" Target="../notesSlides/notesSlide21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tags" Target="../tags/tag80.xml"/><Relationship Id="rId41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31" Type="http://schemas.openxmlformats.org/officeDocument/2006/relationships/tags" Target="../tags/tag82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tags" Target="../tags/tag133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tags" Target="../tags/tag149.xml"/><Relationship Id="rId47" Type="http://schemas.openxmlformats.org/officeDocument/2006/relationships/tags" Target="../tags/tag154.xml"/><Relationship Id="rId50" Type="http://schemas.openxmlformats.org/officeDocument/2006/relationships/tags" Target="../tags/tag157.xml"/><Relationship Id="rId55" Type="http://schemas.openxmlformats.org/officeDocument/2006/relationships/tags" Target="../tags/tag162.xml"/><Relationship Id="rId63" Type="http://schemas.openxmlformats.org/officeDocument/2006/relationships/tags" Target="../tags/tag170.xml"/><Relationship Id="rId68" Type="http://schemas.openxmlformats.org/officeDocument/2006/relationships/notesSlide" Target="../notesSlides/notesSlide3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9" Type="http://schemas.openxmlformats.org/officeDocument/2006/relationships/tags" Target="../tags/tag136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45" Type="http://schemas.openxmlformats.org/officeDocument/2006/relationships/tags" Target="../tags/tag152.xml"/><Relationship Id="rId53" Type="http://schemas.openxmlformats.org/officeDocument/2006/relationships/tags" Target="../tags/tag160.xml"/><Relationship Id="rId58" Type="http://schemas.openxmlformats.org/officeDocument/2006/relationships/tags" Target="../tags/tag165.xml"/><Relationship Id="rId66" Type="http://schemas.openxmlformats.org/officeDocument/2006/relationships/tags" Target="../tags/tag173.xml"/><Relationship Id="rId5" Type="http://schemas.openxmlformats.org/officeDocument/2006/relationships/tags" Target="../tags/tag112.xml"/><Relationship Id="rId61" Type="http://schemas.openxmlformats.org/officeDocument/2006/relationships/tags" Target="../tags/tag168.xml"/><Relationship Id="rId19" Type="http://schemas.openxmlformats.org/officeDocument/2006/relationships/tags" Target="../tags/tag12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43" Type="http://schemas.openxmlformats.org/officeDocument/2006/relationships/tags" Target="../tags/tag150.xml"/><Relationship Id="rId48" Type="http://schemas.openxmlformats.org/officeDocument/2006/relationships/tags" Target="../tags/tag155.xml"/><Relationship Id="rId56" Type="http://schemas.openxmlformats.org/officeDocument/2006/relationships/tags" Target="../tags/tag163.xml"/><Relationship Id="rId64" Type="http://schemas.openxmlformats.org/officeDocument/2006/relationships/tags" Target="../tags/tag171.xml"/><Relationship Id="rId8" Type="http://schemas.openxmlformats.org/officeDocument/2006/relationships/tags" Target="../tags/tag115.xml"/><Relationship Id="rId51" Type="http://schemas.openxmlformats.org/officeDocument/2006/relationships/tags" Target="../tags/tag158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Relationship Id="rId46" Type="http://schemas.openxmlformats.org/officeDocument/2006/relationships/tags" Target="../tags/tag153.xml"/><Relationship Id="rId59" Type="http://schemas.openxmlformats.org/officeDocument/2006/relationships/tags" Target="../tags/tag166.xml"/><Relationship Id="rId67" Type="http://schemas.openxmlformats.org/officeDocument/2006/relationships/slideLayout" Target="../slideLayouts/slideLayout1.xml"/><Relationship Id="rId20" Type="http://schemas.openxmlformats.org/officeDocument/2006/relationships/tags" Target="../tags/tag127.xml"/><Relationship Id="rId41" Type="http://schemas.openxmlformats.org/officeDocument/2006/relationships/tags" Target="../tags/tag148.xml"/><Relationship Id="rId54" Type="http://schemas.openxmlformats.org/officeDocument/2006/relationships/tags" Target="../tags/tag161.xml"/><Relationship Id="rId62" Type="http://schemas.openxmlformats.org/officeDocument/2006/relationships/tags" Target="../tags/tag16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49" Type="http://schemas.openxmlformats.org/officeDocument/2006/relationships/tags" Target="../tags/tag156.xml"/><Relationship Id="rId57" Type="http://schemas.openxmlformats.org/officeDocument/2006/relationships/tags" Target="../tags/tag164.xml"/><Relationship Id="rId10" Type="http://schemas.openxmlformats.org/officeDocument/2006/relationships/tags" Target="../tags/tag117.xml"/><Relationship Id="rId31" Type="http://schemas.openxmlformats.org/officeDocument/2006/relationships/tags" Target="../tags/tag138.xml"/><Relationship Id="rId44" Type="http://schemas.openxmlformats.org/officeDocument/2006/relationships/tags" Target="../tags/tag151.xml"/><Relationship Id="rId52" Type="http://schemas.openxmlformats.org/officeDocument/2006/relationships/tags" Target="../tags/tag159.xml"/><Relationship Id="rId60" Type="http://schemas.openxmlformats.org/officeDocument/2006/relationships/tags" Target="../tags/tag167.xml"/><Relationship Id="rId65" Type="http://schemas.openxmlformats.org/officeDocument/2006/relationships/tags" Target="../tags/tag172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9" Type="http://schemas.openxmlformats.org/officeDocument/2006/relationships/tags" Target="../tags/tag1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22" y="1133834"/>
            <a:ext cx="8860665" cy="3232104"/>
          </a:xfrm>
        </p:spPr>
        <p:txBody>
          <a:bodyPr>
            <a:normAutofit fontScale="90000"/>
          </a:bodyPr>
          <a:lstStyle/>
          <a:p>
            <a:r>
              <a:rPr lang="ru-RU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Объектно-Ориентированное Программирование</a:t>
            </a:r>
            <a:br>
              <a:rPr lang="ru-RU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</a:br>
            <a:r>
              <a:rPr lang="de-CH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/>
            </a:r>
            <a:br>
              <a:rPr lang="de-CH" dirty="0" smtClean="0">
                <a:solidFill>
                  <a:srgbClr val="990000"/>
                </a:solidFill>
                <a:latin typeface="Constantia" panose="02030602050306030303" pitchFamily="18" charset="0"/>
              </a:rPr>
            </a:br>
            <a:r>
              <a:rPr lang="ru-RU" sz="2700" noProof="0" dirty="0" smtClean="0">
                <a:latin typeface="Constantia" panose="02030602050306030303" pitchFamily="18" charset="0"/>
              </a:rPr>
              <a:t>Проф. </a:t>
            </a:r>
            <a:r>
              <a:rPr lang="ru-RU" sz="2700" noProof="0" dirty="0" err="1" smtClean="0">
                <a:latin typeface="Constantia" panose="02030602050306030303" pitchFamily="18" charset="0"/>
              </a:rPr>
              <a:t>Мануель</a:t>
            </a:r>
            <a:r>
              <a:rPr lang="ru-RU" sz="2700" dirty="0">
                <a:latin typeface="Constantia" panose="02030602050306030303" pitchFamily="18" charset="0"/>
              </a:rPr>
              <a:t> </a:t>
            </a:r>
            <a:r>
              <a:rPr lang="ru-RU" sz="2700" dirty="0" err="1" smtClean="0">
                <a:latin typeface="Constantia" panose="02030602050306030303" pitchFamily="18" charset="0"/>
              </a:rPr>
              <a:t>Маццара</a:t>
            </a:r>
            <a:r>
              <a:rPr lang="ru-RU" sz="2700" dirty="0" smtClean="0">
                <a:latin typeface="Constantia" panose="02030602050306030303" pitchFamily="18" charset="0"/>
              </a:rPr>
              <a:t/>
            </a:r>
            <a:br>
              <a:rPr lang="ru-RU" sz="2700" dirty="0" smtClean="0">
                <a:latin typeface="Constantia" panose="02030602050306030303" pitchFamily="18" charset="0"/>
              </a:rPr>
            </a:br>
            <a:r>
              <a:rPr lang="ru-RU" sz="2700" dirty="0" smtClean="0">
                <a:latin typeface="Constantia" panose="02030602050306030303" pitchFamily="18" charset="0"/>
              </a:rPr>
              <a:t>Проф. </a:t>
            </a:r>
            <a:r>
              <a:rPr lang="ru-RU" sz="2700" dirty="0" err="1" smtClean="0">
                <a:latin typeface="Constantia" panose="02030602050306030303" pitchFamily="18" charset="0"/>
              </a:rPr>
              <a:t>Джюйонг</a:t>
            </a:r>
            <a:r>
              <a:rPr lang="ru-RU" sz="2700" dirty="0" smtClean="0">
                <a:latin typeface="Constantia" panose="02030602050306030303" pitchFamily="18" charset="0"/>
              </a:rPr>
              <a:t> Ли</a:t>
            </a:r>
            <a:br>
              <a:rPr lang="ru-RU" sz="2700" dirty="0" smtClean="0">
                <a:latin typeface="Constantia" panose="02030602050306030303" pitchFamily="18" charset="0"/>
              </a:rPr>
            </a:br>
            <a:r>
              <a:rPr lang="ru-RU" sz="2700" dirty="0" smtClean="0">
                <a:latin typeface="Constantia" panose="02030602050306030303" pitchFamily="18" charset="0"/>
              </a:rPr>
              <a:t>Проф. Бертран Мейер</a:t>
            </a:r>
            <a:r>
              <a:rPr lang="de-CH" sz="2800" noProof="0" dirty="0" smtClean="0">
                <a:latin typeface="Constantia" panose="02030602050306030303" pitchFamily="18" charset="0"/>
              </a:rPr>
              <a:t/>
            </a:r>
            <a:br>
              <a:rPr lang="de-CH" sz="2800" noProof="0" dirty="0" smtClean="0">
                <a:latin typeface="Constantia" panose="02030602050306030303" pitchFamily="18" charset="0"/>
              </a:rPr>
            </a:br>
            <a:r>
              <a:rPr lang="de-CH" sz="2800" noProof="0" dirty="0" smtClean="0">
                <a:latin typeface="Constantia" panose="02030602050306030303" pitchFamily="18" charset="0"/>
              </a:rPr>
              <a:t/>
            </a:r>
            <a:br>
              <a:rPr lang="de-CH" sz="2800" noProof="0" dirty="0" smtClean="0">
                <a:latin typeface="Constantia" panose="02030602050306030303" pitchFamily="18" charset="0"/>
              </a:rPr>
            </a:br>
            <a:r>
              <a:rPr lang="ru-RU" sz="2200" noProof="0" dirty="0" smtClean="0"/>
              <a:t>С материалом из курса ЭТХ Цюрих</a:t>
            </a:r>
            <a:r>
              <a:rPr lang="de-CH" sz="2200" dirty="0"/>
              <a:t/>
            </a:r>
            <a:br>
              <a:rPr lang="de-CH" sz="2200" dirty="0"/>
            </a:br>
            <a:r>
              <a:rPr lang="de-CH" sz="2200" noProof="0" dirty="0" smtClean="0"/>
              <a:t>«</a:t>
            </a:r>
            <a:r>
              <a:rPr lang="ru-RU" sz="2200" dirty="0" err="1" smtClean="0"/>
              <a:t>Введние</a:t>
            </a:r>
            <a:r>
              <a:rPr lang="ru-RU" sz="2200" dirty="0" smtClean="0"/>
              <a:t> в Программирование</a:t>
            </a:r>
            <a:r>
              <a:rPr lang="de-CH" sz="2200" noProof="0" dirty="0" smtClean="0"/>
              <a:t>»</a:t>
            </a:r>
            <a:endParaRPr lang="de-CH" sz="27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383" y="4849050"/>
            <a:ext cx="7301344" cy="1180409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ru-RU" dirty="0" smtClean="0">
                <a:solidFill>
                  <a:srgbClr val="3E609E"/>
                </a:solidFill>
                <a:latin typeface="Verdana" pitchFamily="34" charset="0"/>
              </a:rPr>
              <a:t>1ая Лекция</a:t>
            </a:r>
            <a:r>
              <a:rPr lang="en-US" dirty="0" smtClean="0">
                <a:solidFill>
                  <a:srgbClr val="3E609E"/>
                </a:solidFill>
                <a:latin typeface="Verdana" pitchFamily="34" charset="0"/>
              </a:rPr>
              <a:t>: </a:t>
            </a:r>
            <a:r>
              <a:rPr lang="ru-RU" dirty="0" smtClean="0">
                <a:solidFill>
                  <a:srgbClr val="3E609E"/>
                </a:solidFill>
                <a:latin typeface="Verdana" pitchFamily="34" charset="0"/>
              </a:rPr>
              <a:t>Приветствие и Обзор</a:t>
            </a:r>
            <a:r>
              <a:rPr lang="en-US" dirty="0" smtClean="0">
                <a:solidFill>
                  <a:srgbClr val="3E609E"/>
                </a:solidFill>
                <a:latin typeface="Verdana" pitchFamily="34" charset="0"/>
              </a:rPr>
              <a:t/>
            </a:r>
            <a:br>
              <a:rPr lang="en-US" dirty="0" smtClean="0">
                <a:solidFill>
                  <a:srgbClr val="3E609E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rgbClr val="3E609E"/>
                </a:solidFill>
                <a:latin typeface="Verdana" pitchFamily="34" charset="0"/>
              </a:rPr>
              <a:t>(</a:t>
            </a:r>
            <a:r>
              <a:rPr lang="ru-RU" sz="2000" dirty="0" smtClean="0">
                <a:solidFill>
                  <a:srgbClr val="3E609E"/>
                </a:solidFill>
                <a:latin typeface="Verdana" pitchFamily="34" charset="0"/>
              </a:rPr>
              <a:t>Бертран Мейер</a:t>
            </a:r>
            <a:r>
              <a:rPr lang="en-US" sz="2000" dirty="0" smtClean="0">
                <a:solidFill>
                  <a:srgbClr val="3E609E"/>
                </a:solidFill>
                <a:latin typeface="Verdana" pitchFamily="34" charset="0"/>
              </a:rPr>
              <a:t>)</a:t>
            </a:r>
            <a:endParaRPr lang="en-US" dirty="0">
              <a:solidFill>
                <a:srgbClr val="3E609E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Object-oriented programming</a:t>
            </a:r>
            <a:endParaRPr lang="en-US" altLang="en-U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Source: </a:t>
            </a:r>
            <a:r>
              <a:rPr lang="en-US" altLang="en-US" dirty="0" err="1">
                <a:solidFill>
                  <a:srgbClr val="0000FF"/>
                </a:solidFill>
              </a:rPr>
              <a:t>Simula</a:t>
            </a:r>
            <a:r>
              <a:rPr lang="en-US" altLang="en-US" dirty="0">
                <a:solidFill>
                  <a:srgbClr val="0000FF"/>
                </a:solidFill>
              </a:rPr>
              <a:t> 67 language, Oslo, mid-sixties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Spread</a:t>
            </a:r>
            <a:r>
              <a:rPr lang="en-US" altLang="en-US" i="1" dirty="0">
                <a:solidFill>
                  <a:srgbClr val="0000FF"/>
                </a:solidFill>
              </a:rPr>
              <a:t> very</a:t>
            </a:r>
            <a:r>
              <a:rPr lang="en-US" altLang="en-US" dirty="0">
                <a:solidFill>
                  <a:srgbClr val="0000FF"/>
                </a:solidFill>
              </a:rPr>
              <a:t> slowly in the seventies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Smalltalk, developed at Xerox PARC in late seventies, made O-O hip by combining it with visual technologies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>
                <a:solidFill>
                  <a:srgbClr val="0000FF"/>
                </a:solidFill>
              </a:rPr>
              <a:t>Spread </a:t>
            </a:r>
            <a:r>
              <a:rPr lang="en-US" altLang="en-US" dirty="0">
                <a:solidFill>
                  <a:srgbClr val="0000FF"/>
                </a:solidFill>
              </a:rPr>
              <a:t>quickly in 1990s through O-O languages like Objective C, C++, Eiffel, Java, </a:t>
            </a:r>
            <a:r>
              <a:rPr lang="en-US" altLang="en-US" dirty="0" smtClean="0">
                <a:solidFill>
                  <a:srgbClr val="0000FF"/>
                </a:solidFill>
              </a:rPr>
              <a:t>C...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en-US" dirty="0" smtClean="0">
                <a:solidFill>
                  <a:srgbClr val="0000FF"/>
                </a:solidFill>
              </a:rPr>
              <a:t>Dominant </a:t>
            </a:r>
            <a:r>
              <a:rPr lang="en-US" altLang="en-US" dirty="0">
                <a:solidFill>
                  <a:srgbClr val="0000FF"/>
                </a:solidFill>
              </a:rPr>
              <a:t>today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9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About Eiffel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463" y="1268413"/>
            <a:ext cx="8731250" cy="5113337"/>
          </a:xfrm>
        </p:spPr>
        <p:txBody>
          <a:bodyPr/>
          <a:lstStyle/>
          <a:p>
            <a:pPr>
              <a:spcBef>
                <a:spcPts val="1800"/>
              </a:spcBef>
              <a:buClr>
                <a:srgbClr val="990000"/>
              </a:buClr>
            </a:pPr>
            <a:r>
              <a:rPr lang="en-US" altLang="en-US" dirty="0">
                <a:solidFill>
                  <a:srgbClr val="0000FF"/>
                </a:solidFill>
              </a:rPr>
              <a:t>First version 1985, constantly refined and improved since</a:t>
            </a:r>
          </a:p>
          <a:p>
            <a:pPr>
              <a:spcBef>
                <a:spcPts val="1800"/>
              </a:spcBef>
              <a:buClr>
                <a:srgbClr val="990000"/>
              </a:buClr>
            </a:pPr>
            <a:r>
              <a:rPr lang="en-US" altLang="en-US" dirty="0" smtClean="0">
                <a:solidFill>
                  <a:srgbClr val="0000FF"/>
                </a:solidFill>
              </a:rPr>
              <a:t>Focus</a:t>
            </a:r>
            <a:r>
              <a:rPr lang="en-US" altLang="en-US" dirty="0">
                <a:solidFill>
                  <a:srgbClr val="0000FF"/>
                </a:solidFill>
              </a:rPr>
              <a:t>: software quality, especially reliability, extendibility, reusability</a:t>
            </a:r>
          </a:p>
          <a:p>
            <a:pPr>
              <a:spcBef>
                <a:spcPts val="1800"/>
              </a:spcBef>
              <a:buClr>
                <a:srgbClr val="990000"/>
              </a:buClr>
            </a:pPr>
            <a:r>
              <a:rPr lang="en-US" altLang="en-US" dirty="0">
                <a:solidFill>
                  <a:srgbClr val="0000FF"/>
                </a:solidFill>
              </a:rPr>
              <a:t>Emphasizes simplicity</a:t>
            </a:r>
          </a:p>
          <a:p>
            <a:pPr>
              <a:spcBef>
                <a:spcPts val="1800"/>
              </a:spcBef>
              <a:buClr>
                <a:srgbClr val="990000"/>
              </a:buClr>
            </a:pPr>
            <a:r>
              <a:rPr lang="en-US" altLang="en-US" dirty="0">
                <a:solidFill>
                  <a:srgbClr val="0000FF"/>
                </a:solidFill>
              </a:rPr>
              <a:t>Used for mission-critical projects in industry</a:t>
            </a:r>
          </a:p>
          <a:p>
            <a:pPr>
              <a:spcBef>
                <a:spcPts val="1800"/>
              </a:spcBef>
              <a:buClr>
                <a:srgbClr val="990000"/>
              </a:buClr>
            </a:pPr>
            <a:r>
              <a:rPr lang="en-US" altLang="en-US" dirty="0">
                <a:solidFill>
                  <a:srgbClr val="0000FF"/>
                </a:solidFill>
              </a:rPr>
              <a:t>Based on concepts of “Design by Contract”.</a:t>
            </a:r>
          </a:p>
          <a:p>
            <a:pPr>
              <a:spcBef>
                <a:spcPts val="1800"/>
              </a:spcBef>
              <a:buClr>
                <a:srgbClr val="990000"/>
              </a:buClr>
            </a:pPr>
            <a:r>
              <a:rPr lang="en-US" altLang="en-US" dirty="0" smtClean="0">
                <a:solidFill>
                  <a:srgbClr val="0000FF"/>
                </a:solidFill>
              </a:rPr>
              <a:t>International standard (ISO)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</a:pPr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09425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Why use </a:t>
            </a:r>
            <a:r>
              <a:rPr lang="en-US" altLang="en-US" dirty="0"/>
              <a:t>Eiffel?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823913" lvl="1">
              <a:lnSpc>
                <a:spcPct val="90000"/>
              </a:lnSpc>
            </a:pPr>
            <a:r>
              <a:rPr lang="en-US" altLang="en-US" dirty="0"/>
              <a:t>Simple, clean O-O </a:t>
            </a:r>
            <a:r>
              <a:rPr lang="en-US" altLang="en-US" dirty="0" smtClean="0"/>
              <a:t>model</a:t>
            </a:r>
          </a:p>
          <a:p>
            <a:pPr marL="823913" lvl="1">
              <a:lnSpc>
                <a:spcPct val="90000"/>
              </a:lnSpc>
            </a:pPr>
            <a:r>
              <a:rPr lang="en-US" altLang="en-US" dirty="0"/>
              <a:t>Design by Contract mechanisms</a:t>
            </a:r>
          </a:p>
          <a:p>
            <a:pPr marL="463550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823913" lvl="1">
              <a:lnSpc>
                <a:spcPct val="90000"/>
              </a:lnSpc>
            </a:pPr>
            <a:r>
              <a:rPr lang="en-US" altLang="en-US" dirty="0"/>
              <a:t>Enables you to focus on concepts, not language</a:t>
            </a:r>
          </a:p>
          <a:p>
            <a:pPr marL="823913" lvl="1">
              <a:lnSpc>
                <a:spcPct val="90000"/>
              </a:lnSpc>
            </a:pPr>
            <a:r>
              <a:rPr lang="en-US" altLang="en-US" dirty="0"/>
              <a:t>Little language “baggage”</a:t>
            </a:r>
          </a:p>
          <a:p>
            <a:pPr marL="823913" lvl="1">
              <a:lnSpc>
                <a:spcPct val="90000"/>
              </a:lnSpc>
            </a:pPr>
            <a:r>
              <a:rPr lang="en-US" altLang="en-US" dirty="0" smtClean="0"/>
              <a:t>Good development </a:t>
            </a:r>
            <a:r>
              <a:rPr lang="en-US" altLang="en-US" dirty="0"/>
              <a:t>environment (</a:t>
            </a:r>
            <a:r>
              <a:rPr lang="en-US" altLang="en-US" dirty="0" err="1"/>
              <a:t>EiffelStudio</a:t>
            </a:r>
            <a:r>
              <a:rPr lang="en-US" altLang="en-US" dirty="0"/>
              <a:t>)</a:t>
            </a:r>
          </a:p>
          <a:p>
            <a:pPr marL="823913" lvl="1">
              <a:lnSpc>
                <a:spcPct val="90000"/>
              </a:lnSpc>
            </a:pPr>
            <a:r>
              <a:rPr lang="en-US" altLang="en-US" dirty="0"/>
              <a:t>Portability: Windows / Linux </a:t>
            </a:r>
            <a:r>
              <a:rPr lang="en-US" altLang="en-US" dirty="0" smtClean="0"/>
              <a:t>/ Mac</a:t>
            </a:r>
            <a:endParaRPr lang="en-US" altLang="en-US" dirty="0"/>
          </a:p>
          <a:p>
            <a:pPr marL="823913" lvl="1">
              <a:lnSpc>
                <a:spcPct val="90000"/>
              </a:lnSpc>
            </a:pPr>
            <a:r>
              <a:rPr lang="en-US" altLang="en-US" dirty="0"/>
              <a:t>Realism: not an “academic” </a:t>
            </a:r>
            <a:r>
              <a:rPr lang="en-US" altLang="en-US" dirty="0" smtClean="0"/>
              <a:t>language</a:t>
            </a:r>
            <a:endParaRPr lang="ru-RU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Prepares you to learn other O-O languages, e.g. C++, Java, C# if you need </a:t>
            </a:r>
            <a:r>
              <a:rPr lang="en-US" altLang="en-US" dirty="0" smtClean="0"/>
              <a:t>to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are teaching </a:t>
            </a:r>
            <a:r>
              <a:rPr lang="en-US" altLang="en-US" b="1" dirty="0" smtClean="0">
                <a:solidFill>
                  <a:srgbClr val="990000"/>
                </a:solidFill>
              </a:rPr>
              <a:t>programming</a:t>
            </a:r>
            <a:r>
              <a:rPr lang="en-US" altLang="en-US" dirty="0" smtClean="0"/>
              <a:t>, not a programming language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Why not Java?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238" y="878114"/>
            <a:ext cx="8594725" cy="658586"/>
          </a:xfrm>
        </p:spPr>
        <p:txBody>
          <a:bodyPr/>
          <a:lstStyle/>
          <a:p>
            <a:r>
              <a:rPr lang="en-US" dirty="0" smtClean="0"/>
              <a:t>First Java program: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1276" y="4930346"/>
            <a:ext cx="3719383" cy="1087395"/>
          </a:xfrm>
          <a:prstGeom prst="wedgeRoundRectCallout">
            <a:avLst>
              <a:gd name="adj1" fmla="val 37109"/>
              <a:gd name="adj2" fmla="val -125000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You’ll understand when you grow up!</a:t>
            </a:r>
            <a:endParaRPr lang="en-US" sz="2800" kern="1200" dirty="0">
              <a:solidFill>
                <a:srgbClr val="33339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623415" y="5031259"/>
            <a:ext cx="2693773" cy="885567"/>
          </a:xfrm>
          <a:prstGeom prst="wedgeRoundRectCallout">
            <a:avLst>
              <a:gd name="adj1" fmla="val -100702"/>
              <a:gd name="adj2" fmla="val -189520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Do as I say,</a:t>
            </a:r>
            <a:br>
              <a:rPr lang="en-US" sz="2800" kern="1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2800" kern="1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not as I do</a:t>
            </a:r>
            <a:endParaRPr lang="en-US" sz="2800" kern="1200" dirty="0">
              <a:solidFill>
                <a:srgbClr val="33339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1" y="1740448"/>
            <a:ext cx="8607972" cy="2263985"/>
          </a:xfrm>
          <a:prstGeom prst="round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</a:rPr>
              <a:t>class First {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</a:rPr>
              <a:t>	public static void main(String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args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</a:rPr>
              <a:t>[])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</a:rPr>
              <a:t>	{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</a:rPr>
              <a:t>("Hello World!"); } }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6632" y="1287682"/>
            <a:ext cx="7833992" cy="54627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8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8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Show city info and route.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“To be filled in (by you!)”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First Eiffel program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491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Why not Java?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C++?</a:t>
            </a:r>
            <a:endParaRPr lang="en-US" altLang="en-US" dirty="0"/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Ruby?</a:t>
            </a:r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Python?</a:t>
            </a:r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C#?</a:t>
            </a:r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C?</a:t>
            </a:r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Fortran?</a:t>
            </a:r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Why not Cobol?</a:t>
            </a:r>
          </a:p>
          <a:p>
            <a:pPr marL="823913" lvl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 smtClean="0"/>
              <a:t>…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4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Finding a job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lvl="1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altLang="en-US" dirty="0" smtClean="0"/>
              <a:t>You will know all the important programming languages</a:t>
            </a:r>
          </a:p>
          <a:p>
            <a:pPr marL="0" lvl="1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altLang="en-US" dirty="0" smtClean="0"/>
              <a:t>Good employers do not look for specific skills but for strong engineering abilities</a:t>
            </a:r>
          </a:p>
          <a:p>
            <a:pPr marL="0" lvl="1" indent="0">
              <a:lnSpc>
                <a:spcPct val="90000"/>
              </a:lnSpc>
              <a:spcBef>
                <a:spcPts val="2400"/>
              </a:spcBef>
              <a:buNone/>
            </a:pPr>
            <a:endParaRPr lang="en-US" altLang="en-US" dirty="0"/>
          </a:p>
          <a:p>
            <a:pPr marL="0" lvl="1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altLang="en-US" dirty="0" smtClean="0"/>
              <a:t>Lots of people can write programs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(in fact, about 24 million of them)</a:t>
            </a:r>
          </a:p>
          <a:p>
            <a:pPr marL="0" lvl="1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altLang="en-US" dirty="0" smtClean="0"/>
              <a:t>Employers look for people who can write </a:t>
            </a:r>
            <a:r>
              <a:rPr lang="en-US" altLang="en-US" b="1" dirty="0" smtClean="0">
                <a:solidFill>
                  <a:srgbClr val="990000"/>
                </a:solidFill>
              </a:rPr>
              <a:t>good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dirty="0" smtClean="0"/>
              <a:t>programs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0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Topics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49239" y="1168400"/>
            <a:ext cx="3624262" cy="5354638"/>
          </a:xfrm>
        </p:spPr>
        <p:txBody>
          <a:bodyPr>
            <a:normAutofit/>
          </a:bodyPr>
          <a:lstStyle/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What is software? </a:t>
            </a:r>
          </a:p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Objects &amp; programs</a:t>
            </a:r>
          </a:p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Interfaces and the notion of class</a:t>
            </a:r>
          </a:p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Logic and contracts</a:t>
            </a:r>
          </a:p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The run-time model: object creation, references</a:t>
            </a:r>
          </a:p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Describing syntax</a:t>
            </a:r>
          </a:p>
          <a:p>
            <a:pPr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Control structures</a:t>
            </a:r>
          </a:p>
        </p:txBody>
      </p:sp>
      <p:sp>
        <p:nvSpPr>
          <p:cNvPr id="44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87900" y="1168400"/>
            <a:ext cx="39608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Inheritance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Genericity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Recursion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Data structures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Event-driven programming &amp; agents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Topological sort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onstantia" panose="02030602050306030303" pitchFamily="18" charset="0"/>
              </a:rPr>
              <a:t>Intro to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562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2464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i="0" baseline="0">
                <a:solidFill>
                  <a:srgbClr val="006699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9pPr>
          </a:lstStyle>
          <a:p>
            <a:r>
              <a:rPr lang="en-US" kern="0" smtClean="0"/>
              <a:t>The industry of pure ideas</a:t>
            </a:r>
            <a:endParaRPr lang="en-US" kern="0" dirty="0"/>
          </a:p>
        </p:txBody>
      </p:sp>
      <p:sp useBgFill="1">
        <p:nvSpPr>
          <p:cNvPr id="4" name="Textfeld 3"/>
          <p:cNvSpPr txBox="1"/>
          <p:nvPr/>
        </p:nvSpPr>
        <p:spPr>
          <a:xfrm>
            <a:off x="0" y="0"/>
            <a:ext cx="7899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Software engineers build machines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can’t touch, kick or drop our machines: they’re immaterial</a:t>
            </a:r>
          </a:p>
          <a:p>
            <a:r>
              <a:rPr lang="en-US" dirty="0"/>
              <a:t>But they are machines anyway</a:t>
            </a:r>
          </a:p>
          <a:p>
            <a:r>
              <a:rPr lang="en-US" dirty="0"/>
              <a:t>We call them </a:t>
            </a:r>
            <a:r>
              <a:rPr lang="en-US" dirty="0">
                <a:solidFill>
                  <a:srgbClr val="990000"/>
                </a:solidFill>
                <a:sym typeface="Wingdings 3" pitchFamily="18" charset="2"/>
              </a:rPr>
              <a:t>programs</a:t>
            </a:r>
            <a:r>
              <a:rPr lang="en-US" dirty="0">
                <a:sym typeface="Wingdings 3" pitchFamily="18" charset="2"/>
              </a:rPr>
              <a:t> or </a:t>
            </a:r>
            <a:r>
              <a:rPr lang="en-US" dirty="0">
                <a:solidFill>
                  <a:srgbClr val="990000"/>
                </a:solidFill>
                <a:sym typeface="Wingdings 3" pitchFamily="18" charset="2"/>
              </a:rPr>
              <a:t>systems</a:t>
            </a:r>
          </a:p>
          <a:p>
            <a:endParaRPr lang="en-US" dirty="0">
              <a:sym typeface="Wingdings 3" pitchFamily="18" charset="2"/>
            </a:endParaRPr>
          </a:p>
          <a:p>
            <a:r>
              <a:rPr lang="en-US" dirty="0"/>
              <a:t>To operate (or run or execute) a program you need a physical machine: a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r>
              <a:rPr lang="en-US" dirty="0"/>
              <a:t>Computers and related devices: </a:t>
            </a:r>
            <a:r>
              <a:rPr lang="en-US" dirty="0" smtClean="0">
                <a:solidFill>
                  <a:srgbClr val="990000"/>
                </a:solidFill>
              </a:rPr>
              <a:t>hardware</a:t>
            </a:r>
          </a:p>
          <a:p>
            <a:endParaRPr lang="en-US" dirty="0">
              <a:solidFill>
                <a:srgbClr val="990000"/>
              </a:solidFill>
              <a:sym typeface="Wingdings 3" pitchFamily="18" charset="2"/>
            </a:endParaRPr>
          </a:p>
          <a:p>
            <a:r>
              <a:rPr lang="en-US" dirty="0">
                <a:sym typeface="Wingdings 3" pitchFamily="18" charset="2"/>
              </a:rPr>
              <a:t>Programs and associated intellectual value: </a:t>
            </a:r>
            <a:r>
              <a:rPr lang="en-US" dirty="0">
                <a:solidFill>
                  <a:srgbClr val="990000"/>
                </a:solidFill>
                <a:sym typeface="Wingdings 3" pitchFamily="18" charset="2"/>
              </a:rPr>
              <a:t>software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Прецедент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238" y="878114"/>
            <a:ext cx="4457233" cy="4056957"/>
          </a:xfrm>
        </p:spPr>
        <p:txBody>
          <a:bodyPr/>
          <a:lstStyle/>
          <a:p>
            <a:r>
              <a:rPr lang="ru-RU" sz="2000" b="1" dirty="0"/>
              <a:t>19 октября 1825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Роняет лес багряный свой убор,</a:t>
            </a:r>
            <a:br>
              <a:rPr lang="ru-RU" sz="2000" dirty="0"/>
            </a:br>
            <a:r>
              <a:rPr lang="ru-RU" sz="2000" dirty="0" err="1"/>
              <a:t>Сребрит</a:t>
            </a:r>
            <a:r>
              <a:rPr lang="ru-RU" sz="2000" dirty="0"/>
              <a:t> мороз увянувшее поле,</a:t>
            </a:r>
            <a:br>
              <a:rPr lang="ru-RU" sz="2000" dirty="0"/>
            </a:br>
            <a:r>
              <a:rPr lang="ru-RU" sz="2000" dirty="0"/>
              <a:t>Проглянет день как будто поневоле</a:t>
            </a:r>
            <a:br>
              <a:rPr lang="ru-RU" sz="2000" dirty="0"/>
            </a:br>
            <a:r>
              <a:rPr lang="ru-RU" sz="2000" dirty="0"/>
              <a:t>И скроется за край окружных гор.</a:t>
            </a:r>
            <a:br>
              <a:rPr lang="ru-RU" sz="2000" dirty="0"/>
            </a:br>
            <a:r>
              <a:rPr lang="ru-RU" sz="2000" dirty="0"/>
              <a:t>Пылай, камин, в моей пустынной келье;</a:t>
            </a:r>
            <a:br>
              <a:rPr lang="ru-RU" sz="2000" dirty="0"/>
            </a:br>
            <a:r>
              <a:rPr lang="ru-RU" sz="2000" dirty="0"/>
              <a:t>А ты, вино, осенней стужи друг,</a:t>
            </a:r>
            <a:br>
              <a:rPr lang="ru-RU" sz="2000" dirty="0"/>
            </a:br>
            <a:r>
              <a:rPr lang="ru-RU" sz="2000" dirty="0"/>
              <a:t>Пролей мне в грудь отрадное похмелье,</a:t>
            </a:r>
            <a:br>
              <a:rPr lang="ru-RU" sz="2000" dirty="0"/>
            </a:br>
            <a:r>
              <a:rPr lang="ru-RU" sz="2000" dirty="0"/>
              <a:t>Минутное забвенье горьких мук.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en-US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840942" y="3408829"/>
            <a:ext cx="4303058" cy="305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Font typeface="Wingdings" pitchFamily="2" charset="2"/>
              <a:defRPr sz="2400" baseline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896938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65000"/>
              <a:buFont typeface="Wingdings" pitchFamily="2" charset="2"/>
              <a:buChar char="Ø"/>
              <a:defRPr sz="2400" baseline="0">
                <a:solidFill>
                  <a:srgbClr val="3333FF"/>
                </a:solidFill>
                <a:latin typeface="Constantia" panose="02030602050306030303" pitchFamily="18" charset="0"/>
                <a:cs typeface="+mn-cs"/>
              </a:defRPr>
            </a:lvl2pPr>
            <a:lvl3pPr marL="130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Constantia" panose="02030602050306030303" pitchFamily="18" charset="0"/>
                <a:cs typeface="+mn-cs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 baseline="0">
                <a:solidFill>
                  <a:schemeClr val="tx1"/>
                </a:solidFill>
                <a:latin typeface="Constantia" panose="02030602050306030303" pitchFamily="18" charset="0"/>
                <a:cs typeface="+mn-cs"/>
              </a:defRPr>
            </a:lvl4pPr>
            <a:lvl5pPr marL="2120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 baseline="0">
                <a:solidFill>
                  <a:schemeClr val="tx1"/>
                </a:solidFill>
                <a:latin typeface="Constantia" panose="02030602050306030303" pitchFamily="18" charset="0"/>
                <a:cs typeface="+mn-cs"/>
              </a:defRPr>
            </a:lvl5pPr>
            <a:lvl6pPr marL="25781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30353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925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9497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Печален я: со мною друга нет,</a:t>
            </a:r>
            <a:br>
              <a:rPr lang="ru-RU" sz="2000" dirty="0"/>
            </a:br>
            <a:r>
              <a:rPr lang="ru-RU" sz="2000" dirty="0"/>
              <a:t>С кем долгую запил бы я разлуку,</a:t>
            </a:r>
            <a:br>
              <a:rPr lang="ru-RU" sz="2000" dirty="0"/>
            </a:br>
            <a:r>
              <a:rPr lang="ru-RU" sz="2000" dirty="0"/>
              <a:t>Кому бы мог пожать от сердца руку</a:t>
            </a:r>
            <a:br>
              <a:rPr lang="ru-RU" sz="2000" dirty="0"/>
            </a:br>
            <a:r>
              <a:rPr lang="ru-RU" sz="2000" dirty="0"/>
              <a:t>И пожелать </a:t>
            </a:r>
            <a:r>
              <a:rPr lang="ru-RU" sz="2000" dirty="0" err="1"/>
              <a:t>веселых</a:t>
            </a:r>
            <a:r>
              <a:rPr lang="ru-RU" sz="2000" dirty="0"/>
              <a:t> много лет.</a:t>
            </a:r>
            <a:br>
              <a:rPr lang="ru-RU" sz="2000" dirty="0"/>
            </a:br>
            <a:r>
              <a:rPr lang="ru-RU" sz="2000" dirty="0"/>
              <a:t>Я пью один; вотще воображенье</a:t>
            </a:r>
            <a:br>
              <a:rPr lang="ru-RU" sz="2000" dirty="0"/>
            </a:br>
            <a:r>
              <a:rPr lang="ru-RU" sz="2000" dirty="0"/>
              <a:t>Вокруг меня товарищей </a:t>
            </a:r>
            <a:r>
              <a:rPr lang="ru-RU" sz="2000" dirty="0" err="1"/>
              <a:t>зовет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dirty="0"/>
              <a:t>Знакомое не слышно приближенье,</a:t>
            </a:r>
            <a:br>
              <a:rPr lang="ru-RU" sz="2000" dirty="0"/>
            </a:br>
            <a:r>
              <a:rPr lang="ru-RU" sz="2000" dirty="0"/>
              <a:t>И милого душа моя не </a:t>
            </a:r>
            <a:r>
              <a:rPr lang="ru-RU" sz="2000" dirty="0" err="1"/>
              <a:t>ждет</a:t>
            </a:r>
            <a:r>
              <a:rPr lang="ru-RU" sz="2000" dirty="0" smtClean="0"/>
              <a:t>.</a:t>
            </a:r>
            <a:endParaRPr lang="en-US" sz="2000" kern="0" dirty="0"/>
          </a:p>
        </p:txBody>
      </p:sp>
      <p:pic>
        <p:nvPicPr>
          <p:cNvPr id="15362" name="Picture 2" descr="http://u.jimdo.com/www400/o/se40399142dca370b/img/ib82ff66e71b58369/1368948819/std/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" y="4698906"/>
            <a:ext cx="3045525" cy="18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u.jimdo.com/www400/o/se40399142dca370b/img/ic75cf7e5cd9b5e21/1368949208/std/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1" y="748939"/>
            <a:ext cx="2227542" cy="294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01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Software everywhere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Banking: manage millions of accounts</a:t>
            </a:r>
          </a:p>
          <a:p>
            <a:pPr>
              <a:lnSpc>
                <a:spcPct val="90000"/>
              </a:lnSpc>
            </a:pPr>
            <a:r>
              <a:rPr lang="en-US" dirty="0"/>
              <a:t>Trading: decide to sell or buy</a:t>
            </a:r>
          </a:p>
          <a:p>
            <a:pPr>
              <a:lnSpc>
                <a:spcPct val="90000"/>
              </a:lnSpc>
            </a:pPr>
            <a:r>
              <a:rPr lang="en-US" dirty="0"/>
              <a:t>Transportation: control trains, track planes...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Modern cars </a:t>
            </a:r>
            <a:r>
              <a:rPr lang="en-US" dirty="0"/>
              <a:t>have </a:t>
            </a:r>
            <a:r>
              <a:rPr lang="en-US" dirty="0" smtClean="0"/>
              <a:t>&gt; 10 millions </a:t>
            </a:r>
            <a:r>
              <a:rPr lang="en-US" dirty="0"/>
              <a:t>of lines of </a:t>
            </a:r>
            <a:r>
              <a:rPr lang="en-US" dirty="0" smtClean="0"/>
              <a:t>code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Travel: air, train, hotel reservations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Communication: phones, Internet, …</a:t>
            </a:r>
          </a:p>
          <a:p>
            <a:pPr>
              <a:lnSpc>
                <a:spcPct val="90000"/>
              </a:lnSpc>
            </a:pPr>
            <a:r>
              <a:rPr lang="en-US" dirty="0"/>
              <a:t>Government: manage taxes, track laws...</a:t>
            </a:r>
          </a:p>
          <a:p>
            <a:pPr>
              <a:lnSpc>
                <a:spcPct val="90000"/>
              </a:lnSpc>
            </a:pPr>
            <a:r>
              <a:rPr lang="en-US" dirty="0"/>
              <a:t>Health care: keep health record, control devices</a:t>
            </a:r>
          </a:p>
          <a:p>
            <a:pPr>
              <a:lnSpc>
                <a:spcPct val="90000"/>
              </a:lnSpc>
            </a:pPr>
            <a:r>
              <a:rPr lang="en-US" dirty="0"/>
              <a:t>Education</a:t>
            </a:r>
          </a:p>
          <a:p>
            <a:pPr>
              <a:lnSpc>
                <a:spcPct val="90000"/>
              </a:lnSpc>
            </a:pPr>
            <a:r>
              <a:rPr lang="en-US" dirty="0"/>
              <a:t>Entertainment</a:t>
            </a:r>
          </a:p>
          <a:p>
            <a:pPr>
              <a:lnSpc>
                <a:spcPct val="90000"/>
              </a:lnSpc>
            </a:pPr>
            <a:r>
              <a:rPr lang="en-US" dirty="0"/>
              <a:t>Information</a:t>
            </a:r>
          </a:p>
          <a:p>
            <a:pPr>
              <a:lnSpc>
                <a:spcPct val="90000"/>
              </a:lnSpc>
            </a:pPr>
            <a:r>
              <a:rPr lang="en-US" dirty="0"/>
              <a:t>etc.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Computers 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/>
              <a:t>Computers are universal machines. They execute the program that you feed them</a:t>
            </a:r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/>
              <a:t>The only limit is your imagination</a:t>
            </a:r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/>
              <a:t>The good news:</a:t>
            </a:r>
          </a:p>
          <a:p>
            <a:pPr marL="827088" lvl="1">
              <a:spcBef>
                <a:spcPct val="0"/>
              </a:spcBef>
              <a:spcAft>
                <a:spcPct val="60000"/>
              </a:spcAft>
            </a:pPr>
            <a:r>
              <a:rPr lang="en-US"/>
              <a:t>Your computer will do </a:t>
            </a:r>
            <a:r>
              <a:rPr lang="en-US">
                <a:solidFill>
                  <a:srgbClr val="A50021"/>
                </a:solidFill>
              </a:rPr>
              <a:t>exactly</a:t>
            </a:r>
            <a:r>
              <a:rPr lang="en-US"/>
              <a:t> what your program says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Moore’s “Law”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Approximate doubling </a:t>
            </a:r>
            <a:r>
              <a:rPr lang="en-US" sz="2000" dirty="0" smtClean="0"/>
              <a:t>of computing power, </a:t>
            </a:r>
            <a:r>
              <a:rPr lang="en-US" sz="2000" dirty="0"/>
              <a:t>for comparable price, every eighteen </a:t>
            </a:r>
            <a:r>
              <a:rPr lang="en-US" sz="2000" dirty="0" smtClean="0"/>
              <a:t>months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(Is this what Moore’s law says?)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(No: approximate doubling of the number of transistors)</a:t>
            </a:r>
            <a:endParaRPr lang="en-US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920" y="3207199"/>
            <a:ext cx="4895057" cy="36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Moore’s “Law”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dirty="0"/>
              <a:t>Approximate doubling of </a:t>
            </a:r>
            <a:r>
              <a:rPr lang="en-US" sz="2000" dirty="0" smtClean="0"/>
              <a:t>computer power, </a:t>
            </a:r>
            <a:r>
              <a:rPr lang="en-US" sz="2000" dirty="0"/>
              <a:t>for comparable price, every eighteen months</a:t>
            </a:r>
          </a:p>
        </p:txBody>
      </p:sp>
      <p:sp>
        <p:nvSpPr>
          <p:cNvPr id="384004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622300" y="2359025"/>
            <a:ext cx="0" cy="39243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0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250950" y="1557338"/>
            <a:ext cx="0" cy="465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0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49363" y="6216650"/>
            <a:ext cx="77152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0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98813" y="61722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0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46675" y="61722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0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91363" y="61722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1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54763" y="6307138"/>
            <a:ext cx="158432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700">
                <a:latin typeface="Verdana" pitchFamily="34" charset="0"/>
              </a:rPr>
              <a:t>2000</a:t>
            </a:r>
          </a:p>
        </p:txBody>
      </p:sp>
      <p:sp>
        <p:nvSpPr>
          <p:cNvPr id="384011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204913" y="2833688"/>
            <a:ext cx="904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12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204913" y="4543425"/>
            <a:ext cx="904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13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204913" y="3689350"/>
            <a:ext cx="904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14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204913" y="5399088"/>
            <a:ext cx="904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1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-88900" y="5224463"/>
            <a:ext cx="13589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latin typeface="Verdana" pitchFamily="34" charset="0"/>
              </a:rPr>
              <a:t>1 MHz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-485775" y="4379913"/>
            <a:ext cx="16906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latin typeface="Verdana" pitchFamily="34" charset="0"/>
              </a:rPr>
              <a:t>10 MHz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-198438" y="2670175"/>
            <a:ext cx="14128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1 GHz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-479425" y="3503613"/>
            <a:ext cx="16843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latin typeface="Verdana" pitchFamily="34" charset="0"/>
              </a:rPr>
              <a:t>100 MHz</a:t>
            </a:r>
          </a:p>
        </p:txBody>
      </p:sp>
      <p:sp>
        <p:nvSpPr>
          <p:cNvPr id="384019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-300038" y="4692650"/>
            <a:ext cx="1243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42950" indent="-285750" algn="ctr">
              <a:spcBef>
                <a:spcPct val="20000"/>
              </a:spcBef>
              <a:buFont typeface="Wingdings" pitchFamily="2" charset="2"/>
              <a:buNone/>
            </a:pPr>
            <a:endParaRPr lang="de-DE" sz="12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384020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545138" y="4040188"/>
            <a:ext cx="130175" cy="13335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21" name="Freeform 21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200400" y="1960563"/>
            <a:ext cx="4738688" cy="4090987"/>
          </a:xfrm>
          <a:custGeom>
            <a:avLst/>
            <a:gdLst/>
            <a:ahLst/>
            <a:cxnLst>
              <a:cxn ang="0">
                <a:pos x="8" y="2767"/>
              </a:cxn>
              <a:cxn ang="0">
                <a:pos x="53" y="2767"/>
              </a:cxn>
              <a:cxn ang="0">
                <a:pos x="325" y="2631"/>
              </a:cxn>
              <a:cxn ang="0">
                <a:pos x="1097" y="1996"/>
              </a:cxn>
              <a:cxn ang="0">
                <a:pos x="2049" y="1860"/>
              </a:cxn>
              <a:cxn ang="0">
                <a:pos x="2730" y="590"/>
              </a:cxn>
              <a:cxn ang="0">
                <a:pos x="3183" y="182"/>
              </a:cxn>
              <a:cxn ang="0">
                <a:pos x="3319" y="0"/>
              </a:cxn>
            </a:cxnLst>
            <a:rect l="0" t="0" r="r" b="b"/>
            <a:pathLst>
              <a:path w="3319" h="2790">
                <a:moveTo>
                  <a:pt x="8" y="2767"/>
                </a:moveTo>
                <a:cubicBezTo>
                  <a:pt x="4" y="2778"/>
                  <a:pt x="0" y="2790"/>
                  <a:pt x="53" y="2767"/>
                </a:cubicBezTo>
                <a:cubicBezTo>
                  <a:pt x="106" y="2744"/>
                  <a:pt x="151" y="2760"/>
                  <a:pt x="325" y="2631"/>
                </a:cubicBezTo>
                <a:cubicBezTo>
                  <a:pt x="499" y="2502"/>
                  <a:pt x="810" y="2125"/>
                  <a:pt x="1097" y="1996"/>
                </a:cubicBezTo>
                <a:cubicBezTo>
                  <a:pt x="1384" y="1867"/>
                  <a:pt x="1777" y="2094"/>
                  <a:pt x="2049" y="1860"/>
                </a:cubicBezTo>
                <a:cubicBezTo>
                  <a:pt x="2321" y="1626"/>
                  <a:pt x="2541" y="870"/>
                  <a:pt x="2730" y="590"/>
                </a:cubicBezTo>
                <a:cubicBezTo>
                  <a:pt x="2919" y="310"/>
                  <a:pt x="3085" y="280"/>
                  <a:pt x="3183" y="182"/>
                </a:cubicBezTo>
                <a:cubicBezTo>
                  <a:pt x="3281" y="84"/>
                  <a:pt x="3300" y="42"/>
                  <a:pt x="3319" y="0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22" name="Oval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4775" y="6083300"/>
            <a:ext cx="130175" cy="1333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23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398963" y="6305550"/>
            <a:ext cx="158432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700">
                <a:latin typeface="Verdana" pitchFamily="34" charset="0"/>
              </a:rPr>
              <a:t>1990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43163" y="6307138"/>
            <a:ext cx="158432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700">
                <a:latin typeface="Verdana" pitchFamily="34" charset="0"/>
              </a:rPr>
              <a:t>1980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88950" y="6307138"/>
            <a:ext cx="158432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700">
                <a:latin typeface="Verdana" pitchFamily="34" charset="0"/>
              </a:rPr>
              <a:t>1970</a:t>
            </a:r>
          </a:p>
        </p:txBody>
      </p:sp>
      <p:sp>
        <p:nvSpPr>
          <p:cNvPr id="384026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394575" y="2559050"/>
            <a:ext cx="130175" cy="13335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27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319838" y="3513138"/>
            <a:ext cx="130175" cy="13335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28" name="Oval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214813" y="4221163"/>
            <a:ext cx="130175" cy="13335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84029" name="Oval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506538" y="5427663"/>
            <a:ext cx="130175" cy="13335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84030" name="Rectangle 3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338263" y="5448300"/>
            <a:ext cx="200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8008: &lt; 1 MHz</a:t>
            </a:r>
            <a:endParaRPr lang="en-US" sz="24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384031" name="Rectangle 3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093913" y="4124325"/>
            <a:ext cx="2022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80386: 33 MHz</a:t>
            </a:r>
            <a:endParaRPr lang="en-US" sz="24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384032" name="Rectangl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54400" y="3878263"/>
            <a:ext cx="2022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80486: 50 MHz</a:t>
            </a:r>
            <a:endParaRPr lang="en-US" sz="24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384033" name="Rectangle 33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900488" y="3403600"/>
            <a:ext cx="2341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Pentium: 133 MHz</a:t>
            </a:r>
            <a:endParaRPr lang="en-US" sz="24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384034" name="Rectangl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667375" y="2281238"/>
            <a:ext cx="167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Pentium IV:</a:t>
            </a:r>
            <a:br>
              <a:rPr lang="en-US" sz="1600">
                <a:solidFill>
                  <a:srgbClr val="0F4F8C"/>
                </a:solidFill>
                <a:latin typeface="Verdana" pitchFamily="34" charset="0"/>
              </a:rPr>
            </a:b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1.3 GHz</a:t>
            </a:r>
            <a:endParaRPr lang="en-US" sz="24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384035" name="Freeform 35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1593850" y="2166938"/>
            <a:ext cx="6548438" cy="3317875"/>
          </a:xfrm>
          <a:custGeom>
            <a:avLst/>
            <a:gdLst/>
            <a:ahLst/>
            <a:cxnLst>
              <a:cxn ang="0">
                <a:pos x="0" y="2090"/>
              </a:cxn>
              <a:cxn ang="0">
                <a:pos x="1713" y="1336"/>
              </a:cxn>
              <a:cxn ang="0">
                <a:pos x="2570" y="1211"/>
              </a:cxn>
              <a:cxn ang="0">
                <a:pos x="3018" y="875"/>
              </a:cxn>
              <a:cxn ang="0">
                <a:pos x="3700" y="294"/>
              </a:cxn>
              <a:cxn ang="0">
                <a:pos x="4125" y="0"/>
              </a:cxn>
            </a:cxnLst>
            <a:rect l="0" t="0" r="r" b="b"/>
            <a:pathLst>
              <a:path w="4125" h="2090">
                <a:moveTo>
                  <a:pt x="0" y="2090"/>
                </a:moveTo>
                <a:cubicBezTo>
                  <a:pt x="642" y="1786"/>
                  <a:pt x="1285" y="1483"/>
                  <a:pt x="1713" y="1336"/>
                </a:cubicBezTo>
                <a:cubicBezTo>
                  <a:pt x="2141" y="1189"/>
                  <a:pt x="2352" y="1287"/>
                  <a:pt x="2570" y="1211"/>
                </a:cubicBezTo>
                <a:cubicBezTo>
                  <a:pt x="2787" y="1134"/>
                  <a:pt x="2830" y="1028"/>
                  <a:pt x="3018" y="875"/>
                </a:cubicBezTo>
                <a:cubicBezTo>
                  <a:pt x="3206" y="722"/>
                  <a:pt x="3516" y="440"/>
                  <a:pt x="3700" y="294"/>
                </a:cubicBezTo>
                <a:cubicBezTo>
                  <a:pt x="3884" y="148"/>
                  <a:pt x="4037" y="61"/>
                  <a:pt x="4125" y="0"/>
                </a:cubicBezTo>
              </a:path>
            </a:pathLst>
          </a:custGeom>
          <a:noFill/>
          <a:ln w="25400" cap="flat" cmpd="sng">
            <a:solidFill>
              <a:srgbClr val="3E609E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grpSp>
        <p:nvGrpSpPr>
          <p:cNvPr id="2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4194175" y="4732338"/>
            <a:ext cx="4435475" cy="784225"/>
            <a:chOff x="980" y="808"/>
            <a:chExt cx="2994" cy="680"/>
          </a:xfrm>
        </p:grpSpPr>
        <p:sp>
          <p:nvSpPr>
            <p:cNvPr id="384037" name="Rectangle 3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80" y="845"/>
              <a:ext cx="299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742950" indent="-28575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Verdana" pitchFamily="34" charset="0"/>
                </a:rPr>
                <a:t>	to 1 GHz: 26 years</a:t>
              </a:r>
            </a:p>
            <a:p>
              <a:pPr marL="742950" indent="-28575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Verdana" pitchFamily="34" charset="0"/>
                </a:rPr>
                <a:t>	from 1 to 2 GHz: 8 months</a:t>
              </a:r>
            </a:p>
          </p:txBody>
        </p:sp>
        <p:sp>
          <p:nvSpPr>
            <p:cNvPr id="384038" name="Rectangle 3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174" y="808"/>
              <a:ext cx="2585" cy="6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384039" name="Text Box 39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55650" y="1700213"/>
            <a:ext cx="327818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de-CH" sz="1600">
                <a:solidFill>
                  <a:srgbClr val="000000"/>
                </a:solidFill>
                <a:latin typeface="Verdana" pitchFamily="34" charset="0"/>
              </a:rPr>
              <a:t>Speed of Intel processors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890713" y="2852738"/>
            <a:ext cx="38877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dirty="0">
                <a:latin typeface="Constantia" panose="02030602050306030303" pitchFamily="18" charset="0"/>
              </a:rPr>
              <a:t>(1 Hertz = 1 clock cycle per second)</a:t>
            </a:r>
          </a:p>
        </p:txBody>
      </p:sp>
      <p:sp>
        <p:nvSpPr>
          <p:cNvPr id="384043" name="Rectangle 43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308850" y="1916113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3.8 GHz</a:t>
            </a:r>
            <a:endParaRPr lang="en-US" sz="2400">
              <a:solidFill>
                <a:srgbClr val="FFCCCC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Common myths and excuses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“Computers are intelligent”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A50021"/>
                </a:solidFill>
              </a:rPr>
              <a:t>Fact</a:t>
            </a:r>
            <a:r>
              <a:rPr lang="en-US" i="1" dirty="0">
                <a:solidFill>
                  <a:srgbClr val="3333FF"/>
                </a:solidFill>
              </a:rPr>
              <a:t>: Computers are neither intelligent nor stupid. They execute programs devised by humans. These programs reflect the intelligence of their authors.</a:t>
            </a:r>
          </a:p>
          <a:p>
            <a:pPr lvl="2">
              <a:buFont typeface="Wingdings" pitchFamily="2" charset="2"/>
              <a:buNone/>
            </a:pPr>
            <a:r>
              <a:rPr lang="en-US" i="1" dirty="0">
                <a:solidFill>
                  <a:srgbClr val="3333FF"/>
                </a:solidFill>
              </a:rPr>
              <a:t>	The basic computer operations are extremely elementary (store this value, add these two numbers…).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“The computer has crashed”</a:t>
            </a:r>
          </a:p>
          <a:p>
            <a:r>
              <a:rPr lang="en-US" dirty="0"/>
              <a:t>“The computer doesn’t allow this”</a:t>
            </a:r>
          </a:p>
          <a:p>
            <a:r>
              <a:rPr lang="en-US" dirty="0"/>
              <a:t>“The computer lost your record”</a:t>
            </a:r>
          </a:p>
          <a:p>
            <a:r>
              <a:rPr lang="en-US" dirty="0"/>
              <a:t>“The computer messed up your record”	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Computers don’t make mistakes </a:t>
            </a:r>
            <a:r>
              <a:rPr lang="en-US" dirty="0">
                <a:solidFill>
                  <a:srgbClr val="A50021"/>
                </a:solidFill>
              </a:rPr>
              <a:t>*</a:t>
            </a:r>
            <a:r>
              <a:rPr lang="en-US" dirty="0"/>
              <a:t>....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/>
              <a:t>Programs don’t make mistakes either</a:t>
            </a:r>
          </a:p>
          <a:p>
            <a:pPr lvl="1"/>
            <a:r>
              <a:rPr lang="en-US"/>
              <a:t>Programmers </a:t>
            </a:r>
            <a:r>
              <a:rPr lang="en-US">
                <a:solidFill>
                  <a:srgbClr val="A50021"/>
                </a:solidFill>
              </a:rPr>
              <a:t>do</a:t>
            </a:r>
            <a:r>
              <a:rPr lang="en-US"/>
              <a:t> make mistakes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8605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750" y="4843463"/>
            <a:ext cx="7848600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A50021"/>
                </a:solidFill>
                <a:latin typeface="Constantia" panose="02030602050306030303" pitchFamily="18" charset="0"/>
              </a:rPr>
              <a:t>*</a:t>
            </a:r>
            <a:r>
              <a:rPr lang="en-US" sz="1900" dirty="0">
                <a:solidFill>
                  <a:srgbClr val="A50021"/>
                </a:solidFill>
                <a:latin typeface="Constantia" panose="02030602050306030303" pitchFamily="18" charset="0"/>
              </a:rPr>
              <a:t>Actually, hardware can malfunction, but this is much more rare than program errors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Computers 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sz="2000" dirty="0"/>
              <a:t>Computers are universal machines. They execute the program that you feed them</a:t>
            </a:r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sz="2000" dirty="0"/>
              <a:t>The only limit is your imagination </a:t>
            </a:r>
            <a:endParaRPr lang="en-US" sz="2000" dirty="0">
              <a:solidFill>
                <a:srgbClr val="A50021"/>
              </a:solidFill>
            </a:endParaRPr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sz="2000" dirty="0"/>
              <a:t>The good news:</a:t>
            </a:r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sz="2000" dirty="0"/>
              <a:t>Your computer will do exactly what your program says</a:t>
            </a:r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sz="2000" dirty="0"/>
              <a:t>It will do it very fast</a:t>
            </a:r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sz="2000" dirty="0">
                <a:solidFill>
                  <a:srgbClr val="A50021"/>
                </a:solidFill>
              </a:rPr>
              <a:t>The bad news:</a:t>
            </a:r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sz="2000" dirty="0">
                <a:solidFill>
                  <a:srgbClr val="A50021"/>
                </a:solidFill>
              </a:rPr>
              <a:t>Your computer will do exactly what your program says</a:t>
            </a:r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sz="2000" dirty="0">
                <a:solidFill>
                  <a:srgbClr val="A50021"/>
                </a:solidFill>
              </a:rPr>
              <a:t>It will do it very fast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8298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54362" y="5459873"/>
            <a:ext cx="5405181" cy="919401"/>
          </a:xfrm>
          <a:prstGeom prst="roundRect">
            <a:avLst/>
          </a:prstGeom>
          <a:solidFill>
            <a:srgbClr val="99FF99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nstantia" panose="02030602050306030303" pitchFamily="18" charset="0"/>
              </a:rPr>
              <a:t>“</a:t>
            </a:r>
            <a:r>
              <a:rPr lang="en-US" i="1" dirty="0">
                <a:latin typeface="Constantia" panose="02030602050306030303" pitchFamily="18" charset="0"/>
              </a:rPr>
              <a:t>To err is human, but to really mess things up takes a computer</a:t>
            </a:r>
            <a:r>
              <a:rPr lang="en-US" dirty="0">
                <a:latin typeface="Constantia" panose="02030602050306030303" pitchFamily="18" charset="0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9903" y="1660423"/>
            <a:ext cx="414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srgbClr val="A50021"/>
                </a:solidFill>
                <a:latin typeface="Constantia" panose="02030602050306030303" pitchFamily="18" charset="0"/>
              </a:rPr>
              <a:t>and your carefulness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The “Blue Screen Of Death”</a:t>
            </a:r>
          </a:p>
        </p:txBody>
      </p:sp>
      <p:pic>
        <p:nvPicPr>
          <p:cNvPr id="1026" name="Picture 2" descr="http://fc06.deviantart.net/fs70/i/2011/261/2/4/bsod_windows_8_wallpaper_by_ockre-d4a8c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" y="0"/>
            <a:ext cx="91476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Writing software is tough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“crash”</a:t>
            </a:r>
          </a:p>
          <a:p>
            <a:r>
              <a:rPr lang="en-US" dirty="0"/>
              <a:t>Programs that don’t crash don’t necessarily work</a:t>
            </a:r>
          </a:p>
          <a:p>
            <a:r>
              <a:rPr lang="en-US" dirty="0" smtClean="0"/>
              <a:t>Incorrect </a:t>
            </a:r>
            <a:r>
              <a:rPr lang="en-US" dirty="0"/>
              <a:t>programs have killed people, e.g. in medical devices</a:t>
            </a:r>
          </a:p>
          <a:p>
            <a:r>
              <a:rPr lang="en-US" dirty="0"/>
              <a:t>Ariane 5 </a:t>
            </a:r>
            <a:r>
              <a:rPr lang="en-US" dirty="0" smtClean="0"/>
              <a:t>rocket: </a:t>
            </a:r>
            <a:r>
              <a:rPr lang="en-US" dirty="0"/>
              <a:t>$10 billion lost because of a simple program error</a:t>
            </a:r>
          </a:p>
          <a:p>
            <a:endParaRPr lang="en-US" dirty="0"/>
          </a:p>
          <a:p>
            <a:r>
              <a:rPr lang="en-US" dirty="0"/>
              <a:t>Programmers are responsible for the </a:t>
            </a:r>
            <a:r>
              <a:rPr lang="en-US" dirty="0" smtClean="0"/>
              <a:t>correct </a:t>
            </a:r>
            <a:r>
              <a:rPr lang="en-US" dirty="0"/>
              <a:t>functioning of their programs</a:t>
            </a:r>
          </a:p>
          <a:p>
            <a:r>
              <a:rPr lang="en-US" dirty="0"/>
              <a:t>The purpose of this course is to teach you not just programming but </a:t>
            </a:r>
            <a:r>
              <a:rPr lang="en-US" dirty="0">
                <a:solidFill>
                  <a:srgbClr val="A50021"/>
                </a:solidFill>
              </a:rPr>
              <a:t>good</a:t>
            </a:r>
            <a:r>
              <a:rPr lang="en-US" dirty="0"/>
              <a:t>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9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Learning to program </a:t>
            </a:r>
            <a:r>
              <a:rPr lang="en-US" i="1">
                <a:solidFill>
                  <a:srgbClr val="A50021"/>
                </a:solidFill>
              </a:rPr>
              <a:t>well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476605" y="953688"/>
            <a:ext cx="3896028" cy="52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 rot="10800000" flipV="1">
            <a:off x="5161939" y="3370005"/>
            <a:ext cx="1939411" cy="65630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667864" y="3900949"/>
            <a:ext cx="486697" cy="361336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22" y="1133834"/>
            <a:ext cx="8860665" cy="3232104"/>
          </a:xfrm>
        </p:spPr>
        <p:txBody>
          <a:bodyPr>
            <a:normAutofit fontScale="90000"/>
          </a:bodyPr>
          <a:lstStyle/>
          <a:p>
            <a:r>
              <a:rPr lang="en-US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Object-Oriented Programming</a:t>
            </a:r>
            <a:r>
              <a:rPr lang="ru-RU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/>
            </a:r>
            <a:br>
              <a:rPr lang="ru-RU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</a:br>
            <a:r>
              <a:rPr lang="de-CH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/>
            </a:r>
            <a:br>
              <a:rPr lang="de-CH" dirty="0" smtClean="0">
                <a:solidFill>
                  <a:srgbClr val="990000"/>
                </a:solidFill>
                <a:latin typeface="Constantia" panose="02030602050306030303" pitchFamily="18" charset="0"/>
              </a:rPr>
            </a:br>
            <a:r>
              <a:rPr lang="en-US" sz="2700" noProof="0" dirty="0" smtClean="0">
                <a:latin typeface="Constantia" panose="02030602050306030303" pitchFamily="18" charset="0"/>
              </a:rPr>
              <a:t>Prof. Manuel Mazzara</a:t>
            </a:r>
            <a:br>
              <a:rPr lang="en-US" sz="2700" noProof="0" dirty="0" smtClean="0">
                <a:latin typeface="Constantia" panose="02030602050306030303" pitchFamily="18" charset="0"/>
              </a:rPr>
            </a:br>
            <a:r>
              <a:rPr lang="en-US" sz="2700" noProof="0" dirty="0" smtClean="0">
                <a:latin typeface="Constantia" panose="02030602050306030303" pitchFamily="18" charset="0"/>
              </a:rPr>
              <a:t>Prof. </a:t>
            </a:r>
            <a:r>
              <a:rPr lang="en-US" sz="2700" noProof="0" dirty="0" err="1" smtClean="0">
                <a:latin typeface="Constantia" panose="02030602050306030303" pitchFamily="18" charset="0"/>
              </a:rPr>
              <a:t>Jooyoung</a:t>
            </a:r>
            <a:r>
              <a:rPr lang="en-US" sz="2700" noProof="0" dirty="0" smtClean="0">
                <a:latin typeface="Constantia" panose="02030602050306030303" pitchFamily="18" charset="0"/>
              </a:rPr>
              <a:t> Lee</a:t>
            </a:r>
            <a:br>
              <a:rPr lang="en-US" sz="2700" noProof="0" dirty="0" smtClean="0">
                <a:latin typeface="Constantia" panose="02030602050306030303" pitchFamily="18" charset="0"/>
              </a:rPr>
            </a:br>
            <a:r>
              <a:rPr lang="en-US" sz="2700" noProof="0" dirty="0" smtClean="0">
                <a:latin typeface="Constantia" panose="02030602050306030303" pitchFamily="18" charset="0"/>
              </a:rPr>
              <a:t>Prof. Bertrand Meyer</a:t>
            </a:r>
            <a:r>
              <a:rPr lang="de-CH" sz="2800" noProof="0" dirty="0" smtClean="0">
                <a:latin typeface="Constantia" panose="02030602050306030303" pitchFamily="18" charset="0"/>
              </a:rPr>
              <a:t/>
            </a:r>
            <a:br>
              <a:rPr lang="de-CH" sz="2800" noProof="0" dirty="0" smtClean="0">
                <a:latin typeface="Constantia" panose="02030602050306030303" pitchFamily="18" charset="0"/>
              </a:rPr>
            </a:br>
            <a:r>
              <a:rPr lang="de-CH" sz="2800" noProof="0" dirty="0" smtClean="0">
                <a:latin typeface="Constantia" panose="02030602050306030303" pitchFamily="18" charset="0"/>
              </a:rPr>
              <a:t/>
            </a:r>
            <a:br>
              <a:rPr lang="de-CH" sz="2800" noProof="0" dirty="0" smtClean="0">
                <a:latin typeface="Constantia" panose="02030602050306030303" pitchFamily="18" charset="0"/>
              </a:rPr>
            </a:br>
            <a:r>
              <a:rPr lang="en-US" sz="2200" noProof="0" dirty="0" smtClean="0"/>
              <a:t>With material from the ETH Zurich course</a:t>
            </a:r>
            <a:r>
              <a:rPr lang="de-CH" sz="2200" dirty="0"/>
              <a:t/>
            </a:r>
            <a:br>
              <a:rPr lang="de-CH" sz="2200" dirty="0"/>
            </a:br>
            <a:r>
              <a:rPr lang="en-US" sz="2200" noProof="0" dirty="0" smtClean="0"/>
              <a:t>“Introduction to Programming”</a:t>
            </a:r>
            <a:endParaRPr lang="de-CH" sz="27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383" y="4849050"/>
            <a:ext cx="7301344" cy="118040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3E609E"/>
                </a:solidFill>
                <a:latin typeface="Verdana" pitchFamily="34" charset="0"/>
              </a:rPr>
              <a:t>Lecture 1: Welcome and overview</a:t>
            </a:r>
            <a:br>
              <a:rPr lang="en-US" dirty="0" smtClean="0">
                <a:solidFill>
                  <a:srgbClr val="3E609E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rgbClr val="3E609E"/>
                </a:solidFill>
                <a:latin typeface="Verdana" pitchFamily="34" charset="0"/>
              </a:rPr>
              <a:t>(Bertrand Meyer)</a:t>
            </a:r>
            <a:endParaRPr lang="en-US" dirty="0">
              <a:solidFill>
                <a:srgbClr val="3E609E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Computers come in all sizes, colors, flavors</a:t>
            </a:r>
          </a:p>
        </p:txBody>
      </p:sp>
      <p:pic>
        <p:nvPicPr>
          <p:cNvPr id="12" name="Picture 15" descr="IMG_126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588" y="908050"/>
            <a:ext cx="1944687" cy="2592388"/>
          </a:xfrm>
          <a:prstGeom prst="rect">
            <a:avLst/>
          </a:prstGeom>
          <a:noFill/>
        </p:spPr>
      </p:pic>
      <p:pic>
        <p:nvPicPr>
          <p:cNvPr id="13" name="Picture 4" descr="https://encrypted-tbn2.gstatic.com/images?q=tbn:ANd9GcStQDY7SL99X1Zd3IXo-B4R0Y2o4ajIu9A_buzV2dDu0Vre-vq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92369"/>
            <a:ext cx="1750191" cy="11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7" y="801159"/>
            <a:ext cx="1290897" cy="234050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215" y="1245751"/>
            <a:ext cx="2371414" cy="189591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312" y="4508500"/>
            <a:ext cx="1718039" cy="18097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050" y="3835692"/>
            <a:ext cx="2070972" cy="139551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550" y="3141662"/>
            <a:ext cx="3240087" cy="324008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126" y="4221163"/>
            <a:ext cx="2425700" cy="18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Software Engineering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software that’s </a:t>
            </a:r>
          </a:p>
          <a:p>
            <a:pPr lvl="1"/>
            <a:r>
              <a:rPr lang="en-US" dirty="0"/>
              <a:t>Correct</a:t>
            </a:r>
            <a:br>
              <a:rPr lang="en-US" dirty="0"/>
            </a:br>
            <a:r>
              <a:rPr lang="en-US" dirty="0"/>
              <a:t>		Does what it’s supposed to!</a:t>
            </a:r>
          </a:p>
          <a:p>
            <a:pPr lvl="1"/>
            <a:r>
              <a:rPr lang="en-US" dirty="0"/>
              <a:t>Extendible</a:t>
            </a:r>
            <a:br>
              <a:rPr lang="en-US" dirty="0"/>
            </a:br>
            <a:r>
              <a:rPr lang="en-US" dirty="0"/>
              <a:t>		Easy to change!</a:t>
            </a:r>
          </a:p>
          <a:p>
            <a:pPr lvl="1"/>
            <a:r>
              <a:rPr lang="en-US" dirty="0"/>
              <a:t>Readable</a:t>
            </a:r>
            <a:br>
              <a:rPr lang="en-US" dirty="0"/>
            </a:br>
            <a:r>
              <a:rPr lang="en-US" dirty="0"/>
              <a:t>		by humans!</a:t>
            </a:r>
          </a:p>
          <a:p>
            <a:pPr lvl="1"/>
            <a:r>
              <a:rPr lang="en-US" dirty="0"/>
              <a:t>Reusable</a:t>
            </a:r>
            <a:br>
              <a:rPr lang="en-US" dirty="0"/>
            </a:br>
            <a:r>
              <a:rPr lang="en-US" dirty="0"/>
              <a:t>		Don’t reinvent the wheel!</a:t>
            </a:r>
          </a:p>
          <a:p>
            <a:pPr lvl="1"/>
            <a:r>
              <a:rPr lang="en-US" dirty="0"/>
              <a:t>Robust</a:t>
            </a:r>
            <a:br>
              <a:rPr lang="en-US" dirty="0"/>
            </a:br>
            <a:r>
              <a:rPr lang="en-US" dirty="0"/>
              <a:t>		React appropriately to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Secure</a:t>
            </a:r>
            <a:br>
              <a:rPr lang="en-US" dirty="0" smtClean="0"/>
            </a:br>
            <a:r>
              <a:rPr lang="en-US" dirty="0" smtClean="0"/>
              <a:t>		Defeat attackers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dirty="0" err="1"/>
              <a:t>Operating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: 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size</a:t>
            </a:r>
            <a:endParaRPr lang="en-US" dirty="0"/>
          </a:p>
        </p:txBody>
      </p:sp>
      <p:sp>
        <p:nvSpPr>
          <p:cNvPr id="406531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684213" y="1484313"/>
            <a:ext cx="0" cy="4249737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2" name="Rectangle 6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6172200"/>
            <a:ext cx="194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42950" indent="-28575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8200"/>
                </a:solidFill>
                <a:latin typeface="Verdana" pitchFamily="34" charset="0"/>
              </a:rPr>
              <a:t>Unix V7: 10K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3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0" y="5711825"/>
            <a:ext cx="8951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48" name="Text Box 2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2825" y="5694363"/>
            <a:ext cx="13795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1990</a:t>
            </a:r>
          </a:p>
        </p:txBody>
      </p:sp>
      <p:sp>
        <p:nvSpPr>
          <p:cNvPr id="406549" name="Text Box 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44675" y="6027738"/>
            <a:ext cx="1381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1992</a:t>
            </a:r>
          </a:p>
        </p:txBody>
      </p:sp>
      <p:sp>
        <p:nvSpPr>
          <p:cNvPr id="406550" name="Text Box 2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81338" y="5700713"/>
            <a:ext cx="138112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1995</a:t>
            </a:r>
          </a:p>
        </p:txBody>
      </p:sp>
      <p:sp>
        <p:nvSpPr>
          <p:cNvPr id="406551" name="Text Box 2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24363" y="5700713"/>
            <a:ext cx="138112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1998</a:t>
            </a:r>
          </a:p>
        </p:txBody>
      </p:sp>
      <p:sp>
        <p:nvSpPr>
          <p:cNvPr id="406552" name="Text Box 2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14938" y="5700713"/>
            <a:ext cx="1379537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2000</a:t>
            </a:r>
          </a:p>
        </p:txBody>
      </p:sp>
      <p:sp>
        <p:nvSpPr>
          <p:cNvPr id="406589" name="Rectangle 6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32513" y="3141663"/>
            <a:ext cx="26876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42950" indent="-285750">
              <a:lnSpc>
                <a:spcPct val="6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DB5466"/>
                </a:solidFill>
                <a:latin typeface="Verdana" pitchFamily="34" charset="0"/>
              </a:rPr>
              <a:t>Red Hat 7.1: 30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90" name="Rectangle 6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60538" y="5770563"/>
            <a:ext cx="163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DB5466"/>
                </a:solidFill>
                <a:latin typeface="Verdana" pitchFamily="34" charset="0"/>
              </a:rPr>
              <a:t>Linux: 10 K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600" name="Line 7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179388" y="5734050"/>
            <a:ext cx="1258887" cy="431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3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873125" y="1268413"/>
            <a:ext cx="0" cy="443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36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709738" y="5680075"/>
            <a:ext cx="0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38" name="Line 1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557463" y="5680075"/>
            <a:ext cx="0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41" name="Line 1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30638" y="5680075"/>
            <a:ext cx="0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44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100638" y="5680075"/>
            <a:ext cx="0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46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948363" y="5680075"/>
            <a:ext cx="0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54" name="Line 2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3438" y="2490788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59" name="Line 3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33438" y="4113213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69" name="Line 4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833438" y="3302000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74" name="Line 4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833438" y="4924425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76" name="Text Box 4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4013" y="4759325"/>
            <a:ext cx="958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10</a:t>
            </a:r>
          </a:p>
        </p:txBody>
      </p:sp>
      <p:sp>
        <p:nvSpPr>
          <p:cNvPr id="406577" name="Text Box 4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2900" y="3959225"/>
            <a:ext cx="958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20</a:t>
            </a:r>
          </a:p>
        </p:txBody>
      </p:sp>
      <p:sp>
        <p:nvSpPr>
          <p:cNvPr id="406578" name="Text Box 50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9250" y="2335213"/>
            <a:ext cx="958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40</a:t>
            </a:r>
          </a:p>
        </p:txBody>
      </p:sp>
      <p:sp>
        <p:nvSpPr>
          <p:cNvPr id="406579" name="Text Box 5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42900" y="3125788"/>
            <a:ext cx="958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30</a:t>
            </a:r>
          </a:p>
        </p:txBody>
      </p:sp>
      <p:sp>
        <p:nvSpPr>
          <p:cNvPr id="406580" name="Text Box 52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4000" y="942975"/>
            <a:ext cx="355282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700">
                <a:latin typeface="Verdana" pitchFamily="34" charset="0"/>
              </a:rPr>
              <a:t>Lines of code (millions)</a:t>
            </a:r>
          </a:p>
        </p:txBody>
      </p:sp>
      <p:sp>
        <p:nvSpPr>
          <p:cNvPr id="406581" name="Oval 5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03488" y="5443538"/>
            <a:ext cx="114300" cy="12700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82" name="Rectangle 5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31800" y="5400675"/>
            <a:ext cx="20716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F4F8C"/>
                </a:solidFill>
                <a:latin typeface="Verdana" pitchFamily="34" charset="0"/>
              </a:rPr>
              <a:t>Windows 3.1: 3 M</a:t>
            </a:r>
            <a:endParaRPr lang="en-US" sz="14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83" name="Rectangle 5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06450" y="5126038"/>
            <a:ext cx="225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Windows NT: 4 M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84" name="Rectangle 5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70013" y="4371975"/>
            <a:ext cx="2116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Windows 95: 15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85" name="Rectangle 57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867025" y="4106863"/>
            <a:ext cx="2116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Windows 98: 18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86" name="Rectangle 58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124200" y="2370138"/>
            <a:ext cx="2373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Windows 2000: 40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87" name="Rectangle 59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635625" y="4270375"/>
            <a:ext cx="209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DB5466"/>
                </a:solidFill>
                <a:latin typeface="Verdana" pitchFamily="34" charset="0"/>
              </a:rPr>
              <a:t>Red Hat 6.2: 17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91" name="Rectangle 6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606800" y="4583113"/>
            <a:ext cx="1768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8200"/>
                </a:solidFill>
                <a:latin typeface="Verdana" pitchFamily="34" charset="0"/>
              </a:rPr>
              <a:t>Solaris 7: 12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593" name="Oval 65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2275" y="5360988"/>
            <a:ext cx="114300" cy="12700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4" name="Oval 6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790950" y="4443413"/>
            <a:ext cx="112713" cy="12700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5" name="Oval 67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49838" y="4216400"/>
            <a:ext cx="114300" cy="12700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6" name="Oval 6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891213" y="2438400"/>
            <a:ext cx="114300" cy="127000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7" name="Oval 69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416675" y="1914525"/>
            <a:ext cx="112713" cy="128588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8" name="Freeform 70"/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2573338" y="1662113"/>
            <a:ext cx="4125912" cy="3881437"/>
          </a:xfrm>
          <a:custGeom>
            <a:avLst/>
            <a:gdLst/>
            <a:ahLst/>
            <a:cxnLst>
              <a:cxn ang="0">
                <a:pos x="8" y="2767"/>
              </a:cxn>
              <a:cxn ang="0">
                <a:pos x="53" y="2767"/>
              </a:cxn>
              <a:cxn ang="0">
                <a:pos x="325" y="2631"/>
              </a:cxn>
              <a:cxn ang="0">
                <a:pos x="1097" y="1996"/>
              </a:cxn>
              <a:cxn ang="0">
                <a:pos x="2049" y="1860"/>
              </a:cxn>
              <a:cxn ang="0">
                <a:pos x="2730" y="590"/>
              </a:cxn>
              <a:cxn ang="0">
                <a:pos x="3183" y="182"/>
              </a:cxn>
              <a:cxn ang="0">
                <a:pos x="3319" y="0"/>
              </a:cxn>
            </a:cxnLst>
            <a:rect l="0" t="0" r="r" b="b"/>
            <a:pathLst>
              <a:path w="3319" h="2790">
                <a:moveTo>
                  <a:pt x="8" y="2767"/>
                </a:moveTo>
                <a:cubicBezTo>
                  <a:pt x="4" y="2778"/>
                  <a:pt x="0" y="2790"/>
                  <a:pt x="53" y="2767"/>
                </a:cubicBezTo>
                <a:cubicBezTo>
                  <a:pt x="106" y="2744"/>
                  <a:pt x="151" y="2760"/>
                  <a:pt x="325" y="2631"/>
                </a:cubicBezTo>
                <a:cubicBezTo>
                  <a:pt x="499" y="2502"/>
                  <a:pt x="810" y="2125"/>
                  <a:pt x="1097" y="1996"/>
                </a:cubicBezTo>
                <a:cubicBezTo>
                  <a:pt x="1384" y="1867"/>
                  <a:pt x="1777" y="2094"/>
                  <a:pt x="2049" y="1860"/>
                </a:cubicBezTo>
                <a:cubicBezTo>
                  <a:pt x="2321" y="1626"/>
                  <a:pt x="2541" y="870"/>
                  <a:pt x="2730" y="590"/>
                </a:cubicBezTo>
                <a:cubicBezTo>
                  <a:pt x="2919" y="310"/>
                  <a:pt x="3085" y="280"/>
                  <a:pt x="3183" y="182"/>
                </a:cubicBezTo>
                <a:cubicBezTo>
                  <a:pt x="3281" y="84"/>
                  <a:pt x="3300" y="42"/>
                  <a:pt x="3319" y="0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599" name="Oval 71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457825" y="4691063"/>
            <a:ext cx="112713" cy="125412"/>
          </a:xfrm>
          <a:prstGeom prst="ellipse">
            <a:avLst/>
          </a:prstGeom>
          <a:solidFill>
            <a:srgbClr val="008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2" name="Freeform 74"/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42875" y="4583113"/>
            <a:ext cx="5653088" cy="1100137"/>
          </a:xfrm>
          <a:custGeom>
            <a:avLst/>
            <a:gdLst/>
            <a:ahLst/>
            <a:cxnLst>
              <a:cxn ang="0">
                <a:pos x="0" y="648"/>
              </a:cxn>
              <a:cxn ang="0">
                <a:pos x="399" y="653"/>
              </a:cxn>
              <a:cxn ang="0">
                <a:pos x="1307" y="648"/>
              </a:cxn>
              <a:cxn ang="0">
                <a:pos x="1850" y="636"/>
              </a:cxn>
              <a:cxn ang="0">
                <a:pos x="2520" y="527"/>
              </a:cxn>
              <a:cxn ang="0">
                <a:pos x="3240" y="383"/>
              </a:cxn>
              <a:cxn ang="0">
                <a:pos x="4155" y="138"/>
              </a:cxn>
              <a:cxn ang="0">
                <a:pos x="4482" y="0"/>
              </a:cxn>
            </a:cxnLst>
            <a:rect l="0" t="0" r="r" b="b"/>
            <a:pathLst>
              <a:path w="4482" h="656">
                <a:moveTo>
                  <a:pt x="0" y="648"/>
                </a:moveTo>
                <a:cubicBezTo>
                  <a:pt x="66" y="649"/>
                  <a:pt x="181" y="653"/>
                  <a:pt x="399" y="653"/>
                </a:cubicBezTo>
                <a:cubicBezTo>
                  <a:pt x="617" y="653"/>
                  <a:pt x="1065" y="651"/>
                  <a:pt x="1307" y="648"/>
                </a:cubicBezTo>
                <a:cubicBezTo>
                  <a:pt x="1549" y="645"/>
                  <a:pt x="1648" y="656"/>
                  <a:pt x="1850" y="636"/>
                </a:cubicBezTo>
                <a:cubicBezTo>
                  <a:pt x="2052" y="616"/>
                  <a:pt x="2289" y="569"/>
                  <a:pt x="2520" y="527"/>
                </a:cubicBezTo>
                <a:cubicBezTo>
                  <a:pt x="2751" y="485"/>
                  <a:pt x="2968" y="448"/>
                  <a:pt x="3240" y="383"/>
                </a:cubicBezTo>
                <a:cubicBezTo>
                  <a:pt x="3512" y="318"/>
                  <a:pt x="3948" y="202"/>
                  <a:pt x="4155" y="138"/>
                </a:cubicBezTo>
                <a:cubicBezTo>
                  <a:pt x="4362" y="74"/>
                  <a:pt x="4414" y="29"/>
                  <a:pt x="4482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3" name="Oval 7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flipH="1">
            <a:off x="2505075" y="5648325"/>
            <a:ext cx="57150" cy="60325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4" name="Oval 7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908675" y="4313238"/>
            <a:ext cx="114300" cy="125412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5" name="Oval 7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16675" y="3240088"/>
            <a:ext cx="112713" cy="127000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6" name="Freeform 78"/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2581275" y="3240088"/>
            <a:ext cx="3948113" cy="2398712"/>
          </a:xfrm>
          <a:custGeom>
            <a:avLst/>
            <a:gdLst/>
            <a:ahLst/>
            <a:cxnLst>
              <a:cxn ang="0">
                <a:pos x="0" y="1724"/>
              </a:cxn>
              <a:cxn ang="0">
                <a:pos x="1769" y="1361"/>
              </a:cxn>
              <a:cxn ang="0">
                <a:pos x="2631" y="1043"/>
              </a:cxn>
              <a:cxn ang="0">
                <a:pos x="2722" y="771"/>
              </a:cxn>
              <a:cxn ang="0">
                <a:pos x="3175" y="0"/>
              </a:cxn>
            </a:cxnLst>
            <a:rect l="0" t="0" r="r" b="b"/>
            <a:pathLst>
              <a:path w="3175" h="1724">
                <a:moveTo>
                  <a:pt x="0" y="1724"/>
                </a:moveTo>
                <a:cubicBezTo>
                  <a:pt x="665" y="1599"/>
                  <a:pt x="1331" y="1474"/>
                  <a:pt x="1769" y="1361"/>
                </a:cubicBezTo>
                <a:cubicBezTo>
                  <a:pt x="2207" y="1248"/>
                  <a:pt x="2472" y="1141"/>
                  <a:pt x="2631" y="1043"/>
                </a:cubicBezTo>
                <a:cubicBezTo>
                  <a:pt x="2790" y="945"/>
                  <a:pt x="2631" y="945"/>
                  <a:pt x="2722" y="771"/>
                </a:cubicBezTo>
                <a:cubicBezTo>
                  <a:pt x="2813" y="597"/>
                  <a:pt x="2994" y="298"/>
                  <a:pt x="3175" y="0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7" name="Freeform 79"/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2557463" y="3302000"/>
            <a:ext cx="3916362" cy="2378075"/>
          </a:xfrm>
          <a:custGeom>
            <a:avLst/>
            <a:gdLst/>
            <a:ahLst/>
            <a:cxnLst>
              <a:cxn ang="0">
                <a:pos x="0" y="1619"/>
              </a:cxn>
              <a:cxn ang="0">
                <a:pos x="153" y="1599"/>
              </a:cxn>
              <a:cxn ang="0">
                <a:pos x="832" y="1504"/>
              </a:cxn>
              <a:cxn ang="0">
                <a:pos x="1614" y="1246"/>
              </a:cxn>
              <a:cxn ang="0">
                <a:pos x="2005" y="945"/>
              </a:cxn>
              <a:cxn ang="0">
                <a:pos x="2147" y="731"/>
              </a:cxn>
              <a:cxn ang="0">
                <a:pos x="2328" y="329"/>
              </a:cxn>
              <a:cxn ang="0">
                <a:pos x="2467" y="0"/>
              </a:cxn>
            </a:cxnLst>
            <a:rect l="0" t="0" r="r" b="b"/>
            <a:pathLst>
              <a:path w="2467" h="1619">
                <a:moveTo>
                  <a:pt x="0" y="1619"/>
                </a:moveTo>
                <a:cubicBezTo>
                  <a:pt x="25" y="1616"/>
                  <a:pt x="14" y="1618"/>
                  <a:pt x="153" y="1599"/>
                </a:cubicBezTo>
                <a:cubicBezTo>
                  <a:pt x="292" y="1580"/>
                  <a:pt x="589" y="1563"/>
                  <a:pt x="832" y="1504"/>
                </a:cubicBezTo>
                <a:cubicBezTo>
                  <a:pt x="1075" y="1445"/>
                  <a:pt x="1418" y="1339"/>
                  <a:pt x="1614" y="1246"/>
                </a:cubicBezTo>
                <a:cubicBezTo>
                  <a:pt x="1810" y="1153"/>
                  <a:pt x="1916" y="1031"/>
                  <a:pt x="2005" y="945"/>
                </a:cubicBezTo>
                <a:cubicBezTo>
                  <a:pt x="2093" y="859"/>
                  <a:pt x="2093" y="833"/>
                  <a:pt x="2147" y="731"/>
                </a:cubicBezTo>
                <a:cubicBezTo>
                  <a:pt x="2201" y="629"/>
                  <a:pt x="2275" y="451"/>
                  <a:pt x="2328" y="329"/>
                </a:cubicBezTo>
                <a:cubicBezTo>
                  <a:pt x="2382" y="206"/>
                  <a:pt x="2438" y="68"/>
                  <a:pt x="2467" y="0"/>
                </a:cubicBezTo>
              </a:path>
            </a:pathLst>
          </a:custGeom>
          <a:noFill/>
          <a:ln w="2540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08" name="Rectangle 8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95738" y="1816100"/>
            <a:ext cx="212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Windows XP: 45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609" name="Freeform 81"/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2570163" y="1644650"/>
            <a:ext cx="5794375" cy="3859213"/>
          </a:xfrm>
          <a:custGeom>
            <a:avLst/>
            <a:gdLst/>
            <a:ahLst/>
            <a:cxnLst>
              <a:cxn ang="0">
                <a:pos x="0" y="2431"/>
              </a:cxn>
              <a:cxn ang="0">
                <a:pos x="162" y="2416"/>
              </a:cxn>
              <a:cxn ang="0">
                <a:pos x="286" y="2386"/>
              </a:cxn>
              <a:cxn ang="0">
                <a:pos x="394" y="2278"/>
              </a:cxn>
              <a:cxn ang="0">
                <a:pos x="804" y="1805"/>
              </a:cxn>
              <a:cxn ang="0">
                <a:pos x="1602" y="1660"/>
              </a:cxn>
              <a:cxn ang="0">
                <a:pos x="2125" y="540"/>
              </a:cxn>
              <a:cxn ang="0">
                <a:pos x="2449" y="223"/>
              </a:cxn>
              <a:cxn ang="0">
                <a:pos x="3650" y="0"/>
              </a:cxn>
            </a:cxnLst>
            <a:rect l="0" t="0" r="r" b="b"/>
            <a:pathLst>
              <a:path w="3650" h="2431">
                <a:moveTo>
                  <a:pt x="0" y="2431"/>
                </a:moveTo>
                <a:lnTo>
                  <a:pt x="162" y="2416"/>
                </a:lnTo>
                <a:lnTo>
                  <a:pt x="286" y="2386"/>
                </a:lnTo>
                <a:cubicBezTo>
                  <a:pt x="325" y="2363"/>
                  <a:pt x="308" y="2375"/>
                  <a:pt x="394" y="2278"/>
                </a:cubicBezTo>
                <a:cubicBezTo>
                  <a:pt x="480" y="2181"/>
                  <a:pt x="603" y="1908"/>
                  <a:pt x="804" y="1805"/>
                </a:cubicBezTo>
                <a:cubicBezTo>
                  <a:pt x="1005" y="1702"/>
                  <a:pt x="1382" y="1870"/>
                  <a:pt x="1602" y="1660"/>
                </a:cubicBezTo>
                <a:cubicBezTo>
                  <a:pt x="1822" y="1449"/>
                  <a:pt x="1984" y="780"/>
                  <a:pt x="2125" y="540"/>
                </a:cubicBezTo>
                <a:cubicBezTo>
                  <a:pt x="2266" y="300"/>
                  <a:pt x="2195" y="313"/>
                  <a:pt x="2449" y="223"/>
                </a:cubicBezTo>
                <a:cubicBezTo>
                  <a:pt x="2703" y="133"/>
                  <a:pt x="3400" y="46"/>
                  <a:pt x="3650" y="0"/>
                </a:cubicBezTo>
              </a:path>
            </a:pathLst>
          </a:custGeom>
          <a:noFill/>
          <a:ln w="25400" cap="flat" cmpd="sng">
            <a:solidFill>
              <a:srgbClr val="3E609E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18" name="Line 90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8380413" y="5680075"/>
            <a:ext cx="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21" name="Text Box 9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66025" y="5754688"/>
            <a:ext cx="14525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2006</a:t>
            </a:r>
          </a:p>
        </p:txBody>
      </p:sp>
      <p:sp>
        <p:nvSpPr>
          <p:cNvPr id="406623" name="Line 9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846138" y="1182688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26" name="Line 98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846138" y="1344613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27" name="Line 99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846138" y="1668463"/>
            <a:ext cx="7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29" name="Text Box 101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55600" y="1503363"/>
            <a:ext cx="958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50</a:t>
            </a:r>
          </a:p>
        </p:txBody>
      </p:sp>
      <p:sp>
        <p:nvSpPr>
          <p:cNvPr id="406632" name="Oval 104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291513" y="1576388"/>
            <a:ext cx="112712" cy="128587"/>
          </a:xfrm>
          <a:prstGeom prst="ellipse">
            <a:avLst/>
          </a:prstGeom>
          <a:solidFill>
            <a:srgbClr val="3E609E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33" name="Rectangle 10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273925" y="1408113"/>
            <a:ext cx="923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F4F8C"/>
                </a:solidFill>
                <a:latin typeface="Verdana" pitchFamily="34" charset="0"/>
              </a:rPr>
              <a:t>Vista: 50</a:t>
            </a:r>
            <a:endParaRPr lang="en-US" sz="1600">
              <a:solidFill>
                <a:srgbClr val="FFCCCC"/>
              </a:solidFill>
              <a:latin typeface="Verdana" pitchFamily="34" charset="0"/>
            </a:endParaRPr>
          </a:p>
        </p:txBody>
      </p:sp>
      <p:sp>
        <p:nvSpPr>
          <p:cNvPr id="406634" name="Freeform 106"/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5181600" y="1268413"/>
            <a:ext cx="1550988" cy="3829050"/>
          </a:xfrm>
          <a:custGeom>
            <a:avLst/>
            <a:gdLst/>
            <a:ahLst/>
            <a:cxnLst>
              <a:cxn ang="0">
                <a:pos x="0" y="2383"/>
              </a:cxn>
              <a:cxn ang="0">
                <a:pos x="116" y="2302"/>
              </a:cxn>
              <a:cxn ang="0">
                <a:pos x="335" y="1985"/>
              </a:cxn>
              <a:cxn ang="0">
                <a:pos x="594" y="1454"/>
              </a:cxn>
              <a:cxn ang="0">
                <a:pos x="714" y="1141"/>
              </a:cxn>
              <a:cxn ang="0">
                <a:pos x="790" y="900"/>
              </a:cxn>
              <a:cxn ang="0">
                <a:pos x="897" y="422"/>
              </a:cxn>
              <a:cxn ang="0">
                <a:pos x="945" y="0"/>
              </a:cxn>
            </a:cxnLst>
            <a:rect l="0" t="0" r="r" b="b"/>
            <a:pathLst>
              <a:path w="945" h="2383">
                <a:moveTo>
                  <a:pt x="0" y="2383"/>
                </a:moveTo>
                <a:cubicBezTo>
                  <a:pt x="19" y="2370"/>
                  <a:pt x="60" y="2368"/>
                  <a:pt x="116" y="2302"/>
                </a:cubicBezTo>
                <a:cubicBezTo>
                  <a:pt x="172" y="2236"/>
                  <a:pt x="255" y="2126"/>
                  <a:pt x="335" y="1985"/>
                </a:cubicBezTo>
                <a:cubicBezTo>
                  <a:pt x="415" y="1844"/>
                  <a:pt x="531" y="1595"/>
                  <a:pt x="594" y="1454"/>
                </a:cubicBezTo>
                <a:cubicBezTo>
                  <a:pt x="657" y="1313"/>
                  <a:pt x="681" y="1233"/>
                  <a:pt x="714" y="1141"/>
                </a:cubicBezTo>
                <a:cubicBezTo>
                  <a:pt x="747" y="1049"/>
                  <a:pt x="760" y="1020"/>
                  <a:pt x="790" y="900"/>
                </a:cubicBezTo>
                <a:cubicBezTo>
                  <a:pt x="820" y="780"/>
                  <a:pt x="871" y="572"/>
                  <a:pt x="897" y="422"/>
                </a:cubicBezTo>
                <a:cubicBezTo>
                  <a:pt x="923" y="272"/>
                  <a:pt x="935" y="88"/>
                  <a:pt x="945" y="0"/>
                </a:cubicBez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35" name="Rectangle 10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003800" y="1189038"/>
            <a:ext cx="1535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A50021"/>
                </a:solidFill>
                <a:latin typeface="Verdana" pitchFamily="34" charset="0"/>
              </a:rPr>
              <a:t>Debian 2.2: 55</a:t>
            </a:r>
          </a:p>
        </p:txBody>
      </p:sp>
      <p:sp>
        <p:nvSpPr>
          <p:cNvPr id="406636" name="Oval 108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6664325" y="1236663"/>
            <a:ext cx="112713" cy="127000"/>
          </a:xfrm>
          <a:prstGeom prst="ellipse">
            <a:avLst/>
          </a:prstGeom>
          <a:solidFill>
            <a:srgbClr val="A5002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37" name="Freeform 109"/>
          <p:cNvSpPr>
            <a:spLocks/>
          </p:cNvSpPr>
          <p:nvPr>
            <p:custDataLst>
              <p:tags r:id="rId62"/>
            </p:custDataLst>
          </p:nvPr>
        </p:nvSpPr>
        <p:spPr bwMode="auto">
          <a:xfrm rot="-336739">
            <a:off x="6664325" y="0"/>
            <a:ext cx="328613" cy="1296988"/>
          </a:xfrm>
          <a:custGeom>
            <a:avLst/>
            <a:gdLst/>
            <a:ahLst/>
            <a:cxnLst>
              <a:cxn ang="0">
                <a:pos x="0" y="844"/>
              </a:cxn>
              <a:cxn ang="0">
                <a:pos x="49" y="692"/>
              </a:cxn>
              <a:cxn ang="0">
                <a:pos x="134" y="460"/>
              </a:cxn>
              <a:cxn ang="0">
                <a:pos x="268" y="134"/>
              </a:cxn>
              <a:cxn ang="0">
                <a:pos x="339" y="0"/>
              </a:cxn>
            </a:cxnLst>
            <a:rect l="0" t="0" r="r" b="b"/>
            <a:pathLst>
              <a:path w="339" h="844">
                <a:moveTo>
                  <a:pt x="0" y="844"/>
                </a:moveTo>
                <a:cubicBezTo>
                  <a:pt x="8" y="819"/>
                  <a:pt x="27" y="756"/>
                  <a:pt x="49" y="692"/>
                </a:cubicBezTo>
                <a:cubicBezTo>
                  <a:pt x="71" y="628"/>
                  <a:pt x="98" y="553"/>
                  <a:pt x="134" y="460"/>
                </a:cubicBezTo>
                <a:cubicBezTo>
                  <a:pt x="170" y="367"/>
                  <a:pt x="234" y="211"/>
                  <a:pt x="268" y="134"/>
                </a:cubicBezTo>
                <a:cubicBezTo>
                  <a:pt x="302" y="57"/>
                  <a:pt x="324" y="28"/>
                  <a:pt x="339" y="0"/>
                </a:cubicBez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38" name="Rectangle 110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6397625" y="549275"/>
            <a:ext cx="2520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42950" indent="-28575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A50021"/>
                </a:solidFill>
                <a:latin typeface="Verdana" pitchFamily="34" charset="0"/>
              </a:rPr>
              <a:t>Debian 3.1: 213!</a:t>
            </a:r>
          </a:p>
        </p:txBody>
      </p:sp>
      <p:sp>
        <p:nvSpPr>
          <p:cNvPr id="406639" name="Line 111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7956550" y="115888"/>
            <a:ext cx="144463" cy="360362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06640" name="Text Box 112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762625" y="5702300"/>
            <a:ext cx="13795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 typeface="Wingdings" pitchFamily="2" charset="2"/>
              <a:buNone/>
            </a:pPr>
            <a:r>
              <a:rPr lang="en-US" sz="1600">
                <a:latin typeface="Verdana" pitchFamily="34" charset="0"/>
              </a:rPr>
              <a:t>2001</a:t>
            </a:r>
          </a:p>
        </p:txBody>
      </p:sp>
      <p:sp>
        <p:nvSpPr>
          <p:cNvPr id="406641" name="Line 113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380163" y="5680075"/>
            <a:ext cx="0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0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92" grpId="0"/>
      <p:bldP spid="406589" grpId="0"/>
      <p:bldP spid="406590" grpId="0"/>
      <p:bldP spid="406600" grpId="0" animBg="1"/>
      <p:bldP spid="406581" grpId="0" animBg="1"/>
      <p:bldP spid="406582" grpId="0"/>
      <p:bldP spid="406583" grpId="0"/>
      <p:bldP spid="406584" grpId="0"/>
      <p:bldP spid="406585" grpId="0"/>
      <p:bldP spid="406586" grpId="0"/>
      <p:bldP spid="406587" grpId="0"/>
      <p:bldP spid="406591" grpId="0"/>
      <p:bldP spid="406593" grpId="0" animBg="1"/>
      <p:bldP spid="406594" grpId="0" animBg="1"/>
      <p:bldP spid="406595" grpId="0" animBg="1"/>
      <p:bldP spid="406596" grpId="0" animBg="1"/>
      <p:bldP spid="406597" grpId="0" animBg="1"/>
      <p:bldP spid="406599" grpId="0" animBg="1"/>
      <p:bldP spid="406602" grpId="0" animBg="1"/>
      <p:bldP spid="406603" grpId="0" animBg="1"/>
      <p:bldP spid="406604" grpId="0" animBg="1"/>
      <p:bldP spid="406605" grpId="0" animBg="1"/>
      <p:bldP spid="406607" grpId="0" animBg="1"/>
      <p:bldP spid="406608" grpId="0"/>
      <p:bldP spid="406609" grpId="0" animBg="1"/>
      <p:bldP spid="406632" grpId="0" animBg="1"/>
      <p:bldP spid="406633" grpId="0"/>
      <p:bldP spid="406634" grpId="0" animBg="1"/>
      <p:bldP spid="406635" grpId="0"/>
      <p:bldP spid="406636" grpId="0" animBg="1"/>
      <p:bldP spid="406637" grpId="0" animBg="1"/>
      <p:bldP spid="406638" grpId="0"/>
      <p:bldP spid="4066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Writing software is tough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is difficult to get a program </a:t>
            </a:r>
            <a:r>
              <a:rPr lang="en-US" dirty="0" smtClean="0"/>
              <a:t>right</a:t>
            </a:r>
          </a:p>
          <a:p>
            <a:endParaRPr lang="en-US" dirty="0"/>
          </a:p>
          <a:p>
            <a:r>
              <a:rPr lang="en-US" dirty="0"/>
              <a:t>Trial-and-error approach very inefficient </a:t>
            </a:r>
          </a:p>
        </p:txBody>
      </p:sp>
    </p:spTree>
    <p:extLst>
      <p:ext uri="{BB962C8B-B14F-4D97-AF65-F5344CB8AC3E}">
        <p14:creationId xmlns:p14="http://schemas.microsoft.com/office/powerpoint/2010/main" val="25182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Writing software is fun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Design and build your own machines</a:t>
            </a:r>
          </a:p>
          <a:p>
            <a:endParaRPr lang="en-US"/>
          </a:p>
          <a:p>
            <a:r>
              <a:rPr lang="en-US"/>
              <a:t>Exert your creativity and imagination</a:t>
            </a:r>
          </a:p>
          <a:p>
            <a:endParaRPr lang="en-US"/>
          </a:p>
          <a:p>
            <a:r>
              <a:rPr lang="en-US"/>
              <a:t>Programs save lives and help make the world better</a:t>
            </a:r>
          </a:p>
          <a:p>
            <a:endParaRPr lang="en-US"/>
          </a:p>
          <a:p>
            <a:r>
              <a:rPr lang="en-US"/>
              <a:t>Experience the feeling of a program that you wrote, and that works</a:t>
            </a:r>
          </a:p>
        </p:txBody>
      </p:sp>
    </p:spTree>
    <p:extLst>
      <p:ext uri="{BB962C8B-B14F-4D97-AF65-F5344CB8AC3E}">
        <p14:creationId xmlns:p14="http://schemas.microsoft.com/office/powerpoint/2010/main" val="7462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Topics for today and next week</a:t>
            </a:r>
            <a:endParaRPr lang="en-US" sz="280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Objects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Classes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Command and queries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36052174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Our first program!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Our program is designed to: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Comic Sans MS"/>
              <a:buChar char="●"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Mark the position of the stations “Central” and “</a:t>
            </a:r>
            <a:r>
              <a:rPr lang="en-US" sz="240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Polyterrasse” 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on the map of Zurich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Comic Sans MS"/>
              <a:buChar char="●"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 the trolley line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ct val="100000"/>
              <a:buFont typeface="Comic Sans MS"/>
              <a:buChar char="●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 a predefined route</a:t>
            </a:r>
          </a:p>
        </p:txBody>
      </p:sp>
    </p:spTree>
    <p:extLst>
      <p:ext uri="{BB962C8B-B14F-4D97-AF65-F5344CB8AC3E}">
        <p14:creationId xmlns:p14="http://schemas.microsoft.com/office/powerpoint/2010/main" val="2485268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293685" y="4091855"/>
            <a:ext cx="5239879" cy="1626558"/>
          </a:xfrm>
          <a:prstGeom prst="flowChartAlternateProcess">
            <a:avLst/>
          </a:prstGeom>
          <a:solidFill>
            <a:srgbClr val="66FF33">
              <a:alpha val="69803"/>
            </a:srgbClr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310008" y="2739965"/>
            <a:ext cx="6657986" cy="32406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Show city info and route.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“To be filled in (by you!)”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331787" y="1326275"/>
            <a:ext cx="2971799" cy="793018"/>
          </a:xfrm>
          <a:prstGeom prst="wedgeEllipseCallout">
            <a:avLst>
              <a:gd name="adj1" fmla="val -60365"/>
              <a:gd name="adj2" fmla="val 121634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Class: a software machine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class text</a:t>
            </a:r>
          </a:p>
        </p:txBody>
      </p:sp>
      <p:sp>
        <p:nvSpPr>
          <p:cNvPr id="70" name="Shape 70"/>
          <p:cNvSpPr/>
          <p:nvPr/>
        </p:nvSpPr>
        <p:spPr>
          <a:xfrm>
            <a:off x="5115284" y="2055277"/>
            <a:ext cx="2852710" cy="532842"/>
          </a:xfrm>
          <a:prstGeom prst="wedgeEllipseCallout">
            <a:avLst>
              <a:gd name="adj1" fmla="val -102329"/>
              <a:gd name="adj2" fmla="val 144954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class name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369041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89185" y="160711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convention</a:t>
            </a:r>
            <a:endParaRPr lang="en-US" sz="280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89185" y="878113"/>
            <a:ext cx="8741980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For long names, use underscores “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_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ZURICH_OBJECTS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i="1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Polybahn_line_number</a:t>
            </a:r>
            <a:endParaRPr lang="en-US" sz="2400" i="1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We do not use “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CamelCase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AShortButHardToDeCipherName</a:t>
            </a:r>
            <a:endParaRPr lang="en-US"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but underscores (sometimes called “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Pascal_case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A_significantly_longer_but_still_perfectly_clear_name</a:t>
            </a:r>
            <a:endParaRPr lang="en-US"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143496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80020" y="2986477"/>
            <a:ext cx="5362726" cy="1628371"/>
          </a:xfrm>
          <a:prstGeom prst="flowChartAlternateProcess">
            <a:avLst/>
          </a:prstGeom>
          <a:solidFill>
            <a:srgbClr val="66FF33">
              <a:alpha val="69803"/>
            </a:srgbClr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340237" y="1595987"/>
            <a:ext cx="7210828" cy="32406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Show city info and route.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“To be filled in (by you!)”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497055" y="631177"/>
            <a:ext cx="1911927" cy="793018"/>
          </a:xfrm>
          <a:prstGeom prst="wedgeEllipseCallout">
            <a:avLst>
              <a:gd name="adj1" fmla="val -69365"/>
              <a:gd name="adj2" fmla="val 81990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machine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971885" y="1048318"/>
            <a:ext cx="3579180" cy="558685"/>
          </a:xfrm>
          <a:prstGeom prst="wedgeEllipseCallout">
            <a:avLst>
              <a:gd name="adj1" fmla="val -122942"/>
              <a:gd name="adj2" fmla="val 165935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Extend existing class</a:t>
            </a:r>
          </a:p>
        </p:txBody>
      </p:sp>
      <p:sp>
        <p:nvSpPr>
          <p:cNvPr id="88" name="Shape 88"/>
          <p:cNvSpPr/>
          <p:nvPr/>
        </p:nvSpPr>
        <p:spPr>
          <a:xfrm>
            <a:off x="75472" y="932561"/>
            <a:ext cx="1983947" cy="504824"/>
          </a:xfrm>
          <a:prstGeom prst="wedgeEllipseCallout">
            <a:avLst>
              <a:gd name="adj1" fmla="val 19304"/>
              <a:gd name="adj2" fmla="val 313355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Operations</a:t>
            </a:r>
          </a:p>
        </p:txBody>
      </p:sp>
      <p:sp>
        <p:nvSpPr>
          <p:cNvPr id="89" name="Shape 89"/>
          <p:cNvSpPr/>
          <p:nvPr/>
        </p:nvSpPr>
        <p:spPr>
          <a:xfrm>
            <a:off x="149338" y="3266566"/>
            <a:ext cx="1252512" cy="871839"/>
          </a:xfrm>
          <a:prstGeom prst="wedgeEllipseCallout">
            <a:avLst>
              <a:gd name="adj1" fmla="val 107011"/>
              <a:gd name="adj2" fmla="val -50367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name</a:t>
            </a:r>
          </a:p>
        </p:txBody>
      </p:sp>
      <p:sp>
        <p:nvSpPr>
          <p:cNvPr id="90" name="Shape 90"/>
          <p:cNvSpPr/>
          <p:nvPr/>
        </p:nvSpPr>
        <p:spPr>
          <a:xfrm>
            <a:off x="6988398" y="2622451"/>
            <a:ext cx="1594131" cy="502847"/>
          </a:xfrm>
          <a:prstGeom prst="wedgeEllipseCallout">
            <a:avLst>
              <a:gd name="adj1" fmla="val -83528"/>
              <a:gd name="adj2" fmla="val 99709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Comment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27087" y="5445125"/>
            <a:ext cx="729297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Keywords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have a special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role:</a:t>
            </a:r>
            <a:br>
              <a:rPr lang="en-US" sz="24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400" b="1" i="0" u="none" strike="noStrike" cap="none" baseline="0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inherit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feature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do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1" i="0" u="none" strike="noStrike" cap="none" baseline="0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527962" y="1957676"/>
            <a:ext cx="3358342" cy="444701"/>
          </a:xfrm>
          <a:prstGeom prst="wedgeEllipseCallout">
            <a:avLst>
              <a:gd name="adj1" fmla="val -38165"/>
              <a:gd name="adj2" fmla="val 188032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 declaration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5737221" y="4836680"/>
            <a:ext cx="2339975" cy="576262"/>
          </a:xfrm>
          <a:prstGeom prst="wedgeEllipseCallout">
            <a:avLst>
              <a:gd name="adj1" fmla="val -81422"/>
              <a:gd name="adj2" fmla="val -147931"/>
            </a:avLst>
          </a:prstGeom>
          <a:solidFill>
            <a:srgbClr val="FFFF00">
              <a:alpha val="63921"/>
            </a:srgb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Pseudocode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class text</a:t>
            </a:r>
          </a:p>
        </p:txBody>
      </p:sp>
    </p:spTree>
    <p:extLst>
      <p:ext uri="{BB962C8B-B14F-4D97-AF65-F5344CB8AC3E}">
        <p14:creationId xmlns:p14="http://schemas.microsoft.com/office/powerpoint/2010/main" val="3795719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Goals of the course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en-US" dirty="0">
                <a:solidFill>
                  <a:srgbClr val="3333FF"/>
                </a:solidFill>
              </a:rPr>
              <a:t>After successfully taking this course, you will:</a:t>
            </a:r>
          </a:p>
          <a:p>
            <a:pPr>
              <a:tabLst>
                <a:tab pos="534988" algn="l"/>
              </a:tabLst>
            </a:pPr>
            <a:endParaRPr lang="en-US" dirty="0"/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r>
              <a:rPr lang="en-US" dirty="0"/>
              <a:t>Know the </a:t>
            </a:r>
            <a:r>
              <a:rPr lang="en-US" dirty="0">
                <a:solidFill>
                  <a:srgbClr val="990000"/>
                </a:solidFill>
              </a:rPr>
              <a:t>key concepts</a:t>
            </a:r>
            <a:r>
              <a:rPr lang="en-US" dirty="0"/>
              <a:t> of </a:t>
            </a:r>
            <a:r>
              <a:rPr lang="en-US" dirty="0" smtClean="0"/>
              <a:t>programming</a:t>
            </a:r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endParaRPr lang="en-US" dirty="0" smtClean="0"/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r>
              <a:rPr lang="en-US" dirty="0" smtClean="0"/>
              <a:t>Be able to tackle </a:t>
            </a:r>
            <a:r>
              <a:rPr lang="en-US" dirty="0" smtClean="0">
                <a:solidFill>
                  <a:srgbClr val="990000"/>
                </a:solidFill>
              </a:rPr>
              <a:t>many different programming problems</a:t>
            </a:r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endParaRPr lang="ru-RU" dirty="0"/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r>
              <a:rPr lang="en-US" dirty="0" smtClean="0"/>
              <a:t>Master the concepts </a:t>
            </a:r>
            <a:r>
              <a:rPr lang="en-US" dirty="0">
                <a:solidFill>
                  <a:srgbClr val="990000"/>
                </a:solidFill>
              </a:rPr>
              <a:t>of object-oriented programming</a:t>
            </a:r>
          </a:p>
          <a:p>
            <a:pPr marL="363537" lvl="1" indent="0">
              <a:spcBef>
                <a:spcPts val="0"/>
              </a:spcBef>
              <a:buNone/>
              <a:tabLst>
                <a:tab pos="712788" algn="l"/>
              </a:tabLst>
            </a:pPr>
            <a:endParaRPr lang="en-US" dirty="0"/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r>
              <a:rPr lang="en-US" dirty="0"/>
              <a:t>Master a </a:t>
            </a:r>
            <a:r>
              <a:rPr lang="en-US" dirty="0">
                <a:solidFill>
                  <a:srgbClr val="990000"/>
                </a:solidFill>
              </a:rPr>
              <a:t>programming language</a:t>
            </a:r>
            <a:r>
              <a:rPr lang="en-US" dirty="0"/>
              <a:t>: Eiffel</a:t>
            </a:r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endParaRPr lang="en-US" dirty="0"/>
          </a:p>
          <a:p>
            <a:pPr marL="631825" lvl="1" indent="-268288">
              <a:spcBef>
                <a:spcPts val="0"/>
              </a:spcBef>
              <a:tabLst>
                <a:tab pos="712788" algn="l"/>
              </a:tabLst>
            </a:pPr>
            <a:r>
              <a:rPr lang="en-US" dirty="0"/>
              <a:t>Know basic concepts of design, implementation and maintenance of software systems (“</a:t>
            </a:r>
            <a:r>
              <a:rPr lang="en-US" dirty="0">
                <a:solidFill>
                  <a:srgbClr val="A50021"/>
                </a:solidFill>
              </a:rPr>
              <a:t>software engineering</a:t>
            </a:r>
            <a:r>
              <a:rPr lang="en-US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421473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Magic?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is part of the supporting software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It helps you learn by using predefined facilities (“</a:t>
            </a:r>
            <a:r>
              <a:rPr lang="en-US" sz="2400" b="0" i="0" u="none" strike="noStrike" cap="none" baseline="0" dirty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magic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Little by little pieces of the magic will be removed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At the end, the magic will be gone</a:t>
            </a:r>
          </a:p>
        </p:txBody>
      </p:sp>
    </p:spTree>
    <p:extLst>
      <p:ext uri="{BB962C8B-B14F-4D97-AF65-F5344CB8AC3E}">
        <p14:creationId xmlns:p14="http://schemas.microsoft.com/office/powerpoint/2010/main" val="23032497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2809334" y="3662275"/>
            <a:ext cx="3564572" cy="1565399"/>
          </a:xfrm>
          <a:prstGeom prst="flowChartAlternateProcess">
            <a:avLst/>
          </a:prstGeom>
          <a:solidFill>
            <a:srgbClr val="66FF66">
              <a:alpha val="67843"/>
            </a:srgbClr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9237" y="864870"/>
            <a:ext cx="7727399" cy="525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865188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 </a:t>
            </a: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Zurich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914400" lvl="0" indent="457200" defTabSz="865188">
              <a:spcBef>
                <a:spcPts val="400"/>
              </a:spcBef>
              <a:spcAft>
                <a:spcPts val="0"/>
              </a:spcAft>
              <a:buSzPct val="25000"/>
            </a:pPr>
            <a:r>
              <a:rPr lang="ru-RU" sz="2000" dirty="0" smtClean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 smtClean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Central_view</a:t>
            </a:r>
            <a:r>
              <a:rPr lang="en-US" sz="105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105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 </a:t>
            </a:r>
            <a:r>
              <a:rPr lang="en-US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dirty="0">
              <a:solidFill>
                <a:srgbClr val="99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indent="457200" defTabSz="865188">
              <a:spcBef>
                <a:spcPts val="400"/>
              </a:spcBef>
              <a:spcAft>
                <a:spcPts val="0"/>
              </a:spcAft>
              <a:buSzPct val="25000"/>
            </a:pPr>
            <a:r>
              <a:rPr lang="ru-RU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00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r>
              <a:rPr lang="en-US" sz="105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105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 </a:t>
            </a:r>
            <a:r>
              <a:rPr lang="en-US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dirty="0">
              <a:solidFill>
                <a:srgbClr val="99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indent="457200" defTabSz="865188">
              <a:spcBef>
                <a:spcPts val="400"/>
              </a:spcBef>
              <a:spcAft>
                <a:spcPts val="0"/>
              </a:spcAft>
              <a:buSzPct val="25000"/>
            </a:pPr>
            <a:r>
              <a:rPr lang="ru-RU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</a:t>
            </a:r>
            <a:r>
              <a:rPr lang="en-US" sz="105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add_public_transport</a:t>
            </a:r>
            <a:endParaRPr lang="en-US" sz="2000" dirty="0">
              <a:solidFill>
                <a:srgbClr val="99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indent="457200" defTabSz="865188">
              <a:spcBef>
                <a:spcPts val="400"/>
              </a:spcBef>
              <a:spcAft>
                <a:spcPts val="0"/>
              </a:spcAft>
              <a:buSzPct val="25000"/>
            </a:pPr>
            <a:r>
              <a:rPr lang="ru-RU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00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05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</a:t>
            </a:r>
            <a:r>
              <a:rPr lang="en-US" sz="2000" dirty="0" smtClean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ate</a:t>
            </a: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None/>
            </a:pPr>
            <a:endParaRPr sz="20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defTabSz="865188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Filling in the feature body</a:t>
            </a:r>
          </a:p>
        </p:txBody>
      </p:sp>
      <p:pic>
        <p:nvPicPr>
          <p:cNvPr id="14338" name="Picture 2" descr="http://www.urbanrail.net/eu/ch/zh/img/Polybahn3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10" y="45965"/>
            <a:ext cx="3900595" cy="29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www.ethz.ch/en/news-and-events/eth-news/news/2014/11/a-winter-wonderland-on-the-polyterrasse/_jcr_content/news_content/slideshow/images/image-1.imageformat.lightbox.16126986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58" y="3238772"/>
            <a:ext cx="2377047" cy="17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www.stadt-zuerich.ch/content/dam/stzh/ted/Deutsch/Ueber%20das%20Departement/Medienmitteilungen/2013/august/central/130821_mm_central_wartedaecher%20_bahnhofbrueck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83" y="5405633"/>
            <a:ext cx="3112528" cy="1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www.20min.ch/diashow/84984/84984-RrloNRNsz2qW6h0CSKnjY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20" y="5288920"/>
            <a:ext cx="2812085" cy="15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s://www.tradebit.com/usr/stock-photos/pub/9002/164461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3783024"/>
            <a:ext cx="2265136" cy="150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14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15888" y="1052512"/>
            <a:ext cx="4743600" cy="525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Between adjacent elements:</a:t>
            </a:r>
          </a:p>
          <a:p>
            <a:pPr marL="896938" marR="0" lvl="1" indent="-3635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</a:t>
            </a:r>
            <a:r>
              <a:rPr lang="en-US" sz="20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break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one or more spaces, “tabs”, “carriage returns”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All kinds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of break are equivalent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Typographical variations (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boldface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</a:t>
            </a:r>
            <a:r>
              <a:rPr lang="en-US" sz="20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italics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colors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do not affect the effect (semantics) of programs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87451" y="1268425"/>
            <a:ext cx="4377300" cy="4848299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62547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b="0" i="1" u="none" strike="noStrike" cap="none" baseline="0" dirty="0">
                <a:solidFill>
                  <a:srgbClr val="00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      </a:t>
            </a:r>
            <a:r>
              <a:rPr lang="en-US" sz="1800" b="0" i="0" u="none" strike="noStrike" cap="none" baseline="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  -- </a:t>
            </a:r>
            <a:r>
              <a:rPr lang="en-US" sz="18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Zurich</a:t>
            </a: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</a:t>
            </a:r>
            <a:r>
              <a:rPr lang="en-US" sz="1800" b="1" i="0" u="none" strike="noStrike" cap="none" baseline="0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 </a:t>
            </a: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do</a:t>
            </a:r>
          </a:p>
          <a:p>
            <a:pPr lvl="0" indent="457200" defTabSz="625475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18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</a:t>
            </a:r>
            <a:r>
              <a:rPr lang="en-US" sz="1800" b="0" i="0" u="none" strike="noStrike" cap="none" baseline="0" dirty="0" smtClean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defTabSz="625475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r>
              <a:rPr lang="en-US" sz="105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defTabSz="625475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Zurich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add_public_transport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defTabSz="625475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b="1" i="0" u="none" strike="noStrike" cap="none" baseline="0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  <a:endParaRPr lang="en-US" sz="1800" b="1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625475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Program formatting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7235827" y="1301682"/>
            <a:ext cx="1518559" cy="576262"/>
          </a:xfrm>
          <a:prstGeom prst="wedgeEllipseCallout">
            <a:avLst>
              <a:gd name="adj1" fmla="val 43597"/>
              <a:gd name="adj2" fmla="val 25208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Breaks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5710239" y="1420743"/>
            <a:ext cx="1593849" cy="42861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3" name="Shape 123"/>
          <p:cNvCxnSpPr/>
          <p:nvPr/>
        </p:nvCxnSpPr>
        <p:spPr>
          <a:xfrm flipH="1">
            <a:off x="6750052" y="1646168"/>
            <a:ext cx="504824" cy="3175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4" name="Shape 124"/>
          <p:cNvCxnSpPr/>
          <p:nvPr/>
        </p:nvCxnSpPr>
        <p:spPr>
          <a:xfrm flipH="1">
            <a:off x="5918202" y="1747768"/>
            <a:ext cx="1419225" cy="206374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5" name="Shape 125"/>
          <p:cNvCxnSpPr/>
          <p:nvPr/>
        </p:nvCxnSpPr>
        <p:spPr>
          <a:xfrm flipH="1">
            <a:off x="7126941" y="1833534"/>
            <a:ext cx="236662" cy="25076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6" name="Shape 126"/>
          <p:cNvCxnSpPr/>
          <p:nvPr/>
        </p:nvCxnSpPr>
        <p:spPr>
          <a:xfrm flipH="1">
            <a:off x="6035038" y="1903384"/>
            <a:ext cx="1964361" cy="63308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7" name="Shape 127"/>
          <p:cNvCxnSpPr/>
          <p:nvPr/>
        </p:nvCxnSpPr>
        <p:spPr>
          <a:xfrm flipH="1">
            <a:off x="6313336" y="1850957"/>
            <a:ext cx="2027390" cy="916096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8" name="Shape 128"/>
          <p:cNvCxnSpPr/>
          <p:nvPr/>
        </p:nvCxnSpPr>
        <p:spPr>
          <a:xfrm rot="10800000" flipH="1">
            <a:off x="4289341" y="3715959"/>
            <a:ext cx="649199" cy="677999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9" name="Shape 129"/>
          <p:cNvSpPr/>
          <p:nvPr/>
        </p:nvSpPr>
        <p:spPr>
          <a:xfrm>
            <a:off x="4835441" y="3539884"/>
            <a:ext cx="287399" cy="138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191041" y="3538297"/>
            <a:ext cx="287399" cy="138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548229" y="3538297"/>
            <a:ext cx="287399" cy="138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cxnSp>
        <p:nvCxnSpPr>
          <p:cNvPr id="132" name="Shape 132"/>
          <p:cNvCxnSpPr/>
          <p:nvPr/>
        </p:nvCxnSpPr>
        <p:spPr>
          <a:xfrm rot="10800000" flipH="1">
            <a:off x="4284579" y="3693772"/>
            <a:ext cx="1438200" cy="71130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4276641" y="3697109"/>
            <a:ext cx="1054199" cy="70320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4" name="Shape 134"/>
          <p:cNvSpPr/>
          <p:nvPr/>
        </p:nvSpPr>
        <p:spPr>
          <a:xfrm>
            <a:off x="3234791" y="4375148"/>
            <a:ext cx="1456500" cy="576300"/>
          </a:xfrm>
          <a:prstGeom prst="wedgeEllipseCallout">
            <a:avLst>
              <a:gd name="adj1" fmla="val 43597"/>
              <a:gd name="adj2" fmla="val 25208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Breaks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3754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1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1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2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2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87451" y="1268425"/>
            <a:ext cx="4377300" cy="4848299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</a:t>
            </a:r>
            <a:r>
              <a:rPr lang="en-US" sz="1800" b="0" i="1" u="none" strike="noStrike" cap="none" baseline="0" dirty="0">
                <a:solidFill>
                  <a:srgbClr val="00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          -- </a:t>
            </a:r>
            <a:r>
              <a:rPr lang="en-US" sz="18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Zurich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do</a:t>
            </a:r>
          </a:p>
          <a:p>
            <a:pPr lvl="0" indent="45720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18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add_public_transport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  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Style rule</a:t>
            </a:r>
          </a:p>
        </p:txBody>
      </p:sp>
      <p:cxnSp>
        <p:nvCxnSpPr>
          <p:cNvPr id="142" name="Shape 142"/>
          <p:cNvCxnSpPr/>
          <p:nvPr/>
        </p:nvCxnSpPr>
        <p:spPr>
          <a:xfrm rot="10800000" flipH="1">
            <a:off x="4060742" y="4119369"/>
            <a:ext cx="649199" cy="677999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/>
          <p:nvPr/>
        </p:nvSpPr>
        <p:spPr>
          <a:xfrm>
            <a:off x="4606842" y="3943294"/>
            <a:ext cx="287399" cy="138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962442" y="3941707"/>
            <a:ext cx="287399" cy="138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319630" y="3941707"/>
            <a:ext cx="287399" cy="1380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 flipH="1">
            <a:off x="4055980" y="4097182"/>
            <a:ext cx="1438200" cy="71130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7" name="Shape 147"/>
          <p:cNvSpPr/>
          <p:nvPr/>
        </p:nvSpPr>
        <p:spPr>
          <a:xfrm>
            <a:off x="259334" y="844192"/>
            <a:ext cx="4223699" cy="323429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For indentation, use tabs, not spaces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Use this property to highlight the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structure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of the program, particularly through </a:t>
            </a:r>
            <a:r>
              <a:rPr lang="en-US" sz="2400" b="1" i="0" u="none" strike="noStrike" cap="none" baseline="0" dirty="0">
                <a:solidFill>
                  <a:srgbClr val="0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indentation</a:t>
            </a:r>
          </a:p>
        </p:txBody>
      </p:sp>
      <p:cxnSp>
        <p:nvCxnSpPr>
          <p:cNvPr id="148" name="Shape 148"/>
          <p:cNvCxnSpPr/>
          <p:nvPr/>
        </p:nvCxnSpPr>
        <p:spPr>
          <a:xfrm rot="10800000" flipH="1">
            <a:off x="4048042" y="4100519"/>
            <a:ext cx="1054199" cy="70320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/>
          <p:nvPr/>
        </p:nvSpPr>
        <p:spPr>
          <a:xfrm>
            <a:off x="3129594" y="4787325"/>
            <a:ext cx="1456500" cy="576300"/>
          </a:xfrm>
          <a:prstGeom prst="wedgeEllipseCallout">
            <a:avLst>
              <a:gd name="adj1" fmla="val 43597"/>
              <a:gd name="adj2" fmla="val 25208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Tabs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06870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1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1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2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Predefined objects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Central_view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Polybahn_view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Zurich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and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are names of predefined objects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</a:t>
            </a:r>
            <a:r>
              <a:rPr lang="en-US" sz="2400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objects  are defined in the class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  <a:r>
              <a:rPr lang="en-US" sz="2400" b="0" i="0" u="none" strike="noStrike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from which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</a:t>
            </a:r>
            <a:r>
              <a:rPr lang="en-US" sz="2400" b="0" i="0" u="none" strike="noStrike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highlight, </a:t>
            </a:r>
            <a:r>
              <a:rPr lang="en-US" sz="2400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add_public_transport</a:t>
            </a:r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update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and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are features, applicable to these objects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27058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56626" y="779599"/>
            <a:ext cx="2680703" cy="571532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 name: all upper-case</a:t>
            </a:r>
          </a:p>
          <a:p>
            <a:pPr marL="0" marR="0" lvl="0" indent="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Period in feature call: no space before or after</a:t>
            </a:r>
          </a:p>
          <a:p>
            <a:pPr marL="0" marR="0" lvl="0" indent="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Names of predefined objects: start with upper-case letters </a:t>
            </a:r>
          </a:p>
          <a:p>
            <a:pPr marL="0" marR="0" lvl="0" indent="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New names (for objects you define) start with lower-case letters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46612" y="1125536"/>
            <a:ext cx="5808476" cy="5194581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71278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9900"/>
              </a:buClr>
              <a:buSzPct val="25000"/>
              <a:buFont typeface="Noto Symbol"/>
              <a:buNone/>
            </a:pPr>
            <a:r>
              <a:rPr lang="en-US" sz="20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Explore </a:t>
            </a:r>
            <a:r>
              <a:rPr lang="en-US" sz="2000" b="0" i="0" u="none" strike="noStrike" cap="none" baseline="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</a:t>
            </a:r>
            <a:endParaRPr sz="3200" dirty="0">
              <a:latin typeface="Arial" panose="020B0604020202020204" pitchFamily="34" charset="0"/>
            </a:endParaRP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000" b="1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 </a:t>
            </a:r>
            <a:r>
              <a:rPr lang="en-US" sz="2000" b="1" i="0" u="none" strike="noStrike" cap="none" baseline="0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do</a:t>
            </a:r>
            <a:endParaRPr lang="en-US" sz="2000" b="1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 indent="457200" defTabSz="712788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0" u="none" strike="noStrike" cap="none" baseline="0" dirty="0" smtClean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 indent="457200" defTabSz="712788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 indent="457200" defTabSz="712788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add_public_transport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 indent="457200" defTabSz="712788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1" i="0" u="none" strike="noStrike" cap="none" baseline="0" dirty="0" smtClean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  <a:endParaRPr lang="en-US" sz="2000" b="1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712788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More style rules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1855694" y="1393127"/>
            <a:ext cx="2043953" cy="134001"/>
          </a:xfrm>
          <a:prstGeom prst="straightConnector1">
            <a:avLst/>
          </a:pr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2314322" y="3511942"/>
            <a:ext cx="2338360" cy="643199"/>
          </a:xfrm>
          <a:prstGeom prst="straightConnector1">
            <a:avLst/>
          </a:pr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9" name="Shape 169"/>
          <p:cNvCxnSpPr/>
          <p:nvPr/>
        </p:nvCxnSpPr>
        <p:spPr>
          <a:xfrm>
            <a:off x="2314321" y="3495758"/>
            <a:ext cx="2338361" cy="188737"/>
          </a:xfrm>
          <a:prstGeom prst="straightConnector1">
            <a:avLst/>
          </a:pr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0" name="Shape 170"/>
          <p:cNvSpPr/>
          <p:nvPr/>
        </p:nvSpPr>
        <p:spPr>
          <a:xfrm>
            <a:off x="2163492" y="2688329"/>
            <a:ext cx="4573483" cy="996166"/>
          </a:xfrm>
          <a:custGeom>
            <a:avLst/>
            <a:gdLst/>
            <a:ahLst/>
            <a:cxnLst/>
            <a:rect l="0" t="0" r="0" b="0"/>
            <a:pathLst>
              <a:path w="2699" h="953" extrusionOk="0">
                <a:moveTo>
                  <a:pt x="0" y="0"/>
                </a:moveTo>
                <a:cubicBezTo>
                  <a:pt x="215" y="34"/>
                  <a:pt x="431" y="68"/>
                  <a:pt x="726" y="136"/>
                </a:cubicBezTo>
                <a:cubicBezTo>
                  <a:pt x="1021" y="204"/>
                  <a:pt x="1467" y="325"/>
                  <a:pt x="1769" y="408"/>
                </a:cubicBezTo>
                <a:cubicBezTo>
                  <a:pt x="2071" y="491"/>
                  <a:pt x="2389" y="567"/>
                  <a:pt x="2540" y="635"/>
                </a:cubicBezTo>
                <a:cubicBezTo>
                  <a:pt x="2691" y="703"/>
                  <a:pt x="2653" y="764"/>
                  <a:pt x="2676" y="817"/>
                </a:cubicBezTo>
                <a:cubicBezTo>
                  <a:pt x="2699" y="870"/>
                  <a:pt x="2687" y="911"/>
                  <a:pt x="2676" y="953"/>
                </a:cubicBezTo>
              </a:path>
            </a:pathLst>
          </a:cu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256554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Object technology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We work with objects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Our style of programming: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Object-Oriented programming</a:t>
            </a:r>
            <a:r>
              <a:rPr lang="en-US" sz="24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Abbreviation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O-O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More generally, “Object Technology”: includes O-O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databases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O-O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analysis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O-O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design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...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execution is made of operations on objects — feature calls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2412134" y="5026032"/>
            <a:ext cx="4635281" cy="933341"/>
            <a:chOff x="2025867" y="4797425"/>
            <a:chExt cx="4635281" cy="933341"/>
          </a:xfrm>
        </p:grpSpPr>
        <p:sp>
          <p:nvSpPr>
            <p:cNvPr id="180" name="Shape 180"/>
            <p:cNvSpPr/>
            <p:nvPr/>
          </p:nvSpPr>
          <p:spPr>
            <a:xfrm>
              <a:off x="2025867" y="5210503"/>
              <a:ext cx="4343400" cy="520262"/>
            </a:xfrm>
            <a:prstGeom prst="flowChartAlternateProcess">
              <a:avLst/>
            </a:prstGeom>
            <a:solidFill>
              <a:srgbClr val="66FF66">
                <a:alpha val="67843"/>
              </a:srgbClr>
            </a:solid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124075" y="4797425"/>
              <a:ext cx="4537074" cy="2873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25000"/>
                <a:buFont typeface="Noto Symbol"/>
                <a:buNone/>
              </a:pPr>
              <a:r>
                <a:rPr lang="en-US" sz="2400" b="0" i="1" u="none" strike="noStrike" cap="none" baseline="0" dirty="0" err="1" smtClean="0">
                  <a:solidFill>
                    <a:srgbClr val="0000FF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your_object</a:t>
              </a:r>
              <a:r>
                <a:rPr lang="en-US" sz="6000" b="0" i="0" u="none" strike="noStrike" cap="none" baseline="0" dirty="0" err="1" smtClean="0">
                  <a:solidFill>
                    <a:srgbClr val="0000FF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.</a:t>
              </a:r>
              <a:r>
                <a:rPr lang="en-US" sz="2400" b="0" i="1" u="none" strike="noStrike" cap="none" baseline="0" dirty="0" err="1" smtClean="0">
                  <a:solidFill>
                    <a:srgbClr val="0000FF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your_feature</a:t>
              </a:r>
              <a:endPara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  <a:p>
              <a:pPr marL="457200" marR="0" lvl="0" indent="-457200" algn="l" rtl="0"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Font typeface="Noto Symbol"/>
                <a:buNone/>
              </a:pPr>
              <a:endParaRPr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  <a:p>
              <a:pPr marL="457200" marR="0" lvl="0" indent="-457200" algn="l" rtl="0"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Font typeface="Noto Symbol"/>
                <a:buNone/>
              </a:pPr>
              <a:endParaRPr sz="1600" b="0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  <a:p>
              <a:pPr marL="457200" marR="0" lvl="0" indent="-457200" algn="l" rtl="0"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Font typeface="Noto Symbol"/>
                <a:buNone/>
              </a:pPr>
              <a:endParaRPr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046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5815012" y="4617026"/>
            <a:ext cx="1008062" cy="471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66FF3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006975" y="4593212"/>
            <a:ext cx="693737" cy="471487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66FF3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 call</a:t>
            </a:r>
          </a:p>
        </p:txBody>
      </p:sp>
      <p:sp>
        <p:nvSpPr>
          <p:cNvPr id="191" name="Shape 191"/>
          <p:cNvSpPr/>
          <p:nvPr/>
        </p:nvSpPr>
        <p:spPr>
          <a:xfrm>
            <a:off x="732647" y="651785"/>
            <a:ext cx="7702549" cy="12969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fundamental mechanism of program execution:  apply a “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 to an “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Basic form:</a:t>
            </a:r>
          </a:p>
        </p:txBody>
      </p:sp>
      <p:sp>
        <p:nvSpPr>
          <p:cNvPr id="192" name="Shape 192"/>
          <p:cNvSpPr/>
          <p:nvPr/>
        </p:nvSpPr>
        <p:spPr>
          <a:xfrm>
            <a:off x="2672573" y="996930"/>
            <a:ext cx="4537074" cy="287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your_object</a:t>
            </a:r>
            <a:r>
              <a:rPr lang="en-US" sz="6000" b="0" i="0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your_feature</a:t>
            </a:r>
            <a:endParaRPr lang="en-US" sz="24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653865" y="2127622"/>
            <a:ext cx="6360582" cy="460115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6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9900"/>
              </a:buClr>
              <a:buSzPct val="25000"/>
              <a:buFont typeface="Noto Symbol"/>
              <a:buNone/>
            </a:pPr>
            <a:r>
              <a:rPr lang="en-US" sz="16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6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</a:pPr>
            <a:r>
              <a:rPr lang="en-US" sz="16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16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</a:t>
            </a:r>
            <a:r>
              <a:rPr lang="en-US" sz="16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Zurich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600" b="1" i="0" u="none" strike="noStrike" cap="none" baseline="0" dirty="0">
              <a:solidFill>
                <a:srgbClr val="00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 indent="45720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6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1600" b="0" i="0" u="none" strike="noStrike" cap="none" baseline="0" dirty="0" smtClean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indent="45720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indent="45720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Zurich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add_public_transport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lvl="0" indent="45720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24312" y="4222376"/>
            <a:ext cx="3210126" cy="579552"/>
          </a:xfrm>
          <a:prstGeom prst="wedgeRoundRectCallout">
            <a:avLst>
              <a:gd name="adj1" fmla="val 74815"/>
              <a:gd name="adj2" fmla="val 20646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(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target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of the call)</a:t>
            </a:r>
          </a:p>
        </p:txBody>
      </p:sp>
      <p:sp>
        <p:nvSpPr>
          <p:cNvPr id="195" name="Shape 195"/>
          <p:cNvSpPr/>
          <p:nvPr/>
        </p:nvSpPr>
        <p:spPr>
          <a:xfrm>
            <a:off x="6606989" y="3142271"/>
            <a:ext cx="2375647" cy="460107"/>
          </a:xfrm>
          <a:prstGeom prst="wedgeRoundRectCallout">
            <a:avLst>
              <a:gd name="adj1" fmla="val -55683"/>
              <a:gd name="adj2" fmla="val 247284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of the call</a:t>
            </a:r>
          </a:p>
        </p:txBody>
      </p:sp>
    </p:spTree>
    <p:extLst>
      <p:ext uri="{BB962C8B-B14F-4D97-AF65-F5344CB8AC3E}">
        <p14:creationId xmlns:p14="http://schemas.microsoft.com/office/powerpoint/2010/main" val="2052576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distinct mode of expression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800" i="1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i="1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8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next_message</a:t>
            </a: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send</a:t>
            </a:r>
            <a:endParaRPr lang="en-US"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computer</a:t>
            </a: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shut_down</a:t>
            </a:r>
            <a:endParaRPr lang="en-US"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telephone</a:t>
            </a: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ring</a:t>
            </a:r>
            <a:endParaRPr lang="en-US"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Every operation applies to an object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(the target of the call)</a:t>
            </a:r>
          </a:p>
        </p:txBody>
      </p:sp>
    </p:spTree>
    <p:extLst>
      <p:ext uri="{BB962C8B-B14F-4D97-AF65-F5344CB8AC3E}">
        <p14:creationId xmlns:p14="http://schemas.microsoft.com/office/powerpoint/2010/main" val="13289220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</a:t>
            </a:r>
            <a:r>
              <a:rPr lang="en-US" sz="2800" b="1" i="0" u="none" strike="noStrike" cap="none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 i</a:t>
            </a: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s </a:t>
            </a: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34471" y="745075"/>
            <a:ext cx="8901953" cy="5773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notion: machine known through operations applicable to it.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Three kinds of object: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1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Physical objects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describe material 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objects of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modeled  system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Examples: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Polyterrasse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a car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etc.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1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Abstract objects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describe abstract notions from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modeled</a:t>
            </a:r>
            <a:r>
              <a:rPr lang="en-US" sz="2100" b="0" i="0" u="none" strike="noStrike" cap="none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system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Examples: a line, a route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etc.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1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objects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describe pure 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concepts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Examples: “data structures” such as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rrays or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ists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1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 key attraction of object technology is its </a:t>
            </a:r>
            <a:r>
              <a:rPr lang="en-US" sz="2100" b="0" i="1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modeling</a:t>
            </a:r>
            <a:r>
              <a:rPr lang="en-US" sz="21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power: connect software objects to objects of the problem domain (“model”)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 should not, however, confuse them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 this course, “</a:t>
            </a:r>
            <a:r>
              <a:rPr lang="en-US" sz="21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 by default means </a:t>
            </a:r>
            <a:r>
              <a:rPr lang="en-US" sz="21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object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84912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of this course</a:t>
            </a:r>
            <a:endParaRPr lang="en-US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dirty="0" smtClean="0"/>
              <a:t>Designed after the course “Introduction to Programming” at ETH Zurich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3333FF"/>
                </a:solidFill>
              </a:rPr>
              <a:t>(taught every year since 2003,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 3500 students)</a:t>
            </a:r>
            <a:endParaRPr 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89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Two views of objects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48281" y="3148716"/>
            <a:ext cx="8773296" cy="3374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8775" marR="0" lvl="0" indent="-3587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Two viewpoints:</a:t>
            </a:r>
          </a:p>
          <a:p>
            <a:pPr marL="358775" marR="0" lvl="1" indent="-358775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1. An object has data, stored in memory.</a:t>
            </a:r>
          </a:p>
          <a:p>
            <a:pPr marL="358775" marR="0" lvl="1" indent="-358775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2. An object is a machine offering operations (</a:t>
            </a:r>
            <a:r>
              <a:rPr lang="en-US" sz="24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  <a:p>
            <a:pPr marL="358775" marR="0" lvl="1" indent="-236855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358775" marR="0" lvl="1" indent="-358775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connection:</a:t>
            </a:r>
          </a:p>
          <a:p>
            <a:pPr marL="358775" marR="0" lvl="1" indent="-358775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operations that the machine provides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(2)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access and modify the object’s data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(1). </a:t>
            </a:r>
          </a:p>
        </p:txBody>
      </p:sp>
      <p:sp>
        <p:nvSpPr>
          <p:cNvPr id="220" name="Shape 220"/>
          <p:cNvSpPr/>
          <p:nvPr/>
        </p:nvSpPr>
        <p:spPr>
          <a:xfrm>
            <a:off x="5211312" y="788897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11312" y="1341634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11312" y="1892028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DFEBF3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11312" y="2442423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FFD3AF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571676" y="877798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355776" y="2533560"/>
            <a:ext cx="24479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284337" y="1428661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2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4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284337" y="1931898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2</a:t>
            </a:r>
          </a:p>
        </p:txBody>
      </p:sp>
      <p:sp>
        <p:nvSpPr>
          <p:cNvPr id="228" name="Shape 228"/>
          <p:cNvSpPr/>
          <p:nvPr/>
        </p:nvSpPr>
        <p:spPr>
          <a:xfrm>
            <a:off x="1582309" y="814327"/>
            <a:ext cx="1940119" cy="529444"/>
          </a:xfrm>
          <a:prstGeom prst="wedgeRoundRectCallout">
            <a:avLst>
              <a:gd name="adj1" fmla="val 128669"/>
              <a:gd name="adj2" fmla="val -11502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Start point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614115" y="1412000"/>
            <a:ext cx="1901687" cy="529444"/>
          </a:xfrm>
          <a:prstGeom prst="wedgeRoundRectCallout">
            <a:avLst>
              <a:gd name="adj1" fmla="val 137544"/>
              <a:gd name="adj2" fmla="val -16008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Tram number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953" y="2009656"/>
            <a:ext cx="2194778" cy="529444"/>
          </a:xfrm>
          <a:prstGeom prst="wedgeRoundRectCallout">
            <a:avLst>
              <a:gd name="adj1" fmla="val 183153"/>
              <a:gd name="adj2" fmla="val -25738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Number </a:t>
            </a:r>
            <a:r>
              <a:rPr lang="en-US" sz="22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of</a:t>
            </a:r>
            <a:r>
              <a:rPr lang="en-US" sz="2200" b="0" i="0" u="none" strike="noStrike" cap="none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2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stops</a:t>
            </a:r>
            <a:endParaRPr lang="en-US" sz="22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582309" y="2620594"/>
            <a:ext cx="1869884" cy="529444"/>
          </a:xfrm>
          <a:prstGeom prst="wedgeRoundRectCallout">
            <a:avLst>
              <a:gd name="adj1" fmla="val 132357"/>
              <a:gd name="adj2" fmla="val -10000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85323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Features: commands and queries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  <a:r>
              <a:rPr lang="en-US" sz="28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an operation available on </a:t>
            </a:r>
            <a:r>
              <a:rPr lang="en-US" sz="28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certain objects</a:t>
            </a:r>
            <a:endParaRPr lang="en-US" sz="28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Three kinds:</a:t>
            </a:r>
          </a:p>
          <a:p>
            <a:pPr marL="896938" marR="0" lvl="1" indent="-363538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Command</a:t>
            </a:r>
          </a:p>
          <a:p>
            <a:pPr marL="896938" marR="0" lvl="1" indent="-363538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Query</a:t>
            </a:r>
          </a:p>
          <a:p>
            <a:pPr marL="896938" marR="0" lvl="1" indent="-22129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800" b="0" i="0" u="none" strike="noStrike" cap="none" baseline="0" dirty="0">
              <a:solidFill>
                <a:srgbClr val="A5002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8" marR="0" lvl="1" indent="-363538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8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Creation procedure (seen later)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901213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Queries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Goal: obtain 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properties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of objects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Should not modify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the object,</a:t>
            </a:r>
            <a:b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or any other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Examples, for “route” objects: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What is the origin (first station) of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Route1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?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What is the end point of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Route1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?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How many stations does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Route1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have?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Which stations does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Route1</a:t>
            </a:r>
            <a:r>
              <a:rPr lang="en-US" sz="2400" b="0" i="0" u="none" strike="noStrike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traverse?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6586917" y="683702"/>
            <a:ext cx="2176251" cy="1816736"/>
            <a:chOff x="5389337" y="788897"/>
            <a:chExt cx="2605087" cy="2232025"/>
          </a:xfrm>
        </p:grpSpPr>
        <p:sp>
          <p:nvSpPr>
            <p:cNvPr id="249" name="Shape 249"/>
            <p:cNvSpPr/>
            <p:nvPr/>
          </p:nvSpPr>
          <p:spPr>
            <a:xfrm>
              <a:off x="5389337" y="788897"/>
              <a:ext cx="2605087" cy="57850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389337" y="1341634"/>
              <a:ext cx="2605087" cy="578500"/>
            </a:xfrm>
            <a:prstGeom prst="roundRect">
              <a:avLst>
                <a:gd name="adj" fmla="val 16667"/>
              </a:avLst>
            </a:prstGeom>
            <a:solidFill>
              <a:srgbClr val="990000"/>
            </a:solidFill>
            <a:ln w="9525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5389337" y="1892028"/>
              <a:ext cx="2605087" cy="578500"/>
            </a:xfrm>
            <a:prstGeom prst="roundRect">
              <a:avLst>
                <a:gd name="adj" fmla="val 16667"/>
              </a:avLst>
            </a:prstGeom>
            <a:solidFill>
              <a:srgbClr val="DFEBF3"/>
            </a:solidFill>
            <a:ln w="9525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389337" y="2442423"/>
              <a:ext cx="2605087" cy="578500"/>
            </a:xfrm>
            <a:prstGeom prst="roundRect">
              <a:avLst>
                <a:gd name="adj" fmla="val 16667"/>
              </a:avLst>
            </a:prstGeom>
            <a:solidFill>
              <a:srgbClr val="FFD3AF"/>
            </a:solidFill>
            <a:ln w="9525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5749700" y="877798"/>
              <a:ext cx="2232025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 dirty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“</a:t>
              </a:r>
              <a:r>
                <a:rPr lang="en-US" sz="2000" dirty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Central</a:t>
              </a:r>
              <a:r>
                <a:rPr lang="en-US" sz="2000" b="0" i="0" u="none" strike="noStrike" cap="none" baseline="0" dirty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”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5533800" y="2533560"/>
              <a:ext cx="2447925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 dirty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“</a:t>
              </a:r>
              <a:r>
                <a:rPr lang="en-US" sz="2000" dirty="0" smtClean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Polyterrasse</a:t>
              </a:r>
              <a:r>
                <a:rPr lang="en-US" sz="2000" b="0" i="0" u="none" strike="noStrike" cap="none" baseline="0" dirty="0" smtClean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”</a:t>
              </a:r>
              <a:endParaRPr lang="en-US" sz="20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5462362" y="1428661"/>
              <a:ext cx="2232025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 dirty="0">
                  <a:solidFill>
                    <a:schemeClr val="lt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2</a:t>
              </a:r>
              <a:r>
                <a:rPr lang="en-US" sz="2000" dirty="0">
                  <a:solidFill>
                    <a:schemeClr val="lt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4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5462362" y="1931898"/>
              <a:ext cx="2232025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dirty="0">
                  <a:solidFill>
                    <a:schemeClr val="dk1"/>
                  </a:solidFill>
                  <a:latin typeface="Arial" panose="020B0604020202020204" pitchFamily="34" charset="0"/>
                  <a:ea typeface="Comic Sans MS"/>
                  <a:cs typeface="Arial" panose="020B0604020202020204" pitchFamily="34" charset="0"/>
                  <a:sym typeface="Comic Sans M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100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Commands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Goal: produce a 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change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on an object, or several objects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Examples, for “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Line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 objects: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Append (add at the end) a station to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  <a:p>
            <a:pPr marL="1712913" marR="0" lvl="3" indent="-23971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Prepend (add at the beginning) a station to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</a:t>
            </a:r>
          </a:p>
        </p:txBody>
      </p:sp>
    </p:spTree>
    <p:extLst>
      <p:ext uri="{BB962C8B-B14F-4D97-AF65-F5344CB8AC3E}">
        <p14:creationId xmlns:p14="http://schemas.microsoft.com/office/powerpoint/2010/main" val="3981362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command</a:t>
            </a:r>
          </a:p>
        </p:txBody>
      </p:sp>
      <p:pic>
        <p:nvPicPr>
          <p:cNvPr id="272" name="Shape 2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5625" y="938212"/>
            <a:ext cx="7981950" cy="5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>
            <a:spLocks noGrp="1"/>
          </p:cNvSpPr>
          <p:nvPr>
            <p:ph type="body" idx="4294967295"/>
          </p:nvPr>
        </p:nvSpPr>
        <p:spPr>
          <a:xfrm>
            <a:off x="0" y="1268412"/>
            <a:ext cx="4135438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68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query</a:t>
            </a:r>
          </a:p>
        </p:txBody>
      </p:sp>
      <p:pic>
        <p:nvPicPr>
          <p:cNvPr id="281" name="Shape 2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9831" y="999748"/>
            <a:ext cx="7973537" cy="5401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22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42617" y="3286125"/>
            <a:ext cx="895349" cy="3124199"/>
          </a:xfrm>
          <a:prstGeom prst="rect">
            <a:avLst/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command-query separation principle</a:t>
            </a:r>
          </a:p>
        </p:txBody>
      </p:sp>
      <p:sp>
        <p:nvSpPr>
          <p:cNvPr id="290" name="Shape 290"/>
          <p:cNvSpPr/>
          <p:nvPr/>
        </p:nvSpPr>
        <p:spPr>
          <a:xfrm>
            <a:off x="520622" y="911225"/>
            <a:ext cx="7587063" cy="3095082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Asking a question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should not change the answer</a:t>
            </a:r>
          </a:p>
        </p:txBody>
      </p:sp>
    </p:spTree>
    <p:extLst>
      <p:ext uri="{BB962C8B-B14F-4D97-AF65-F5344CB8AC3E}">
        <p14:creationId xmlns:p14="http://schemas.microsoft.com/office/powerpoint/2010/main" val="33682536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 is a machine</a:t>
            </a:r>
          </a:p>
        </p:txBody>
      </p:sp>
      <p:sp>
        <p:nvSpPr>
          <p:cNvPr id="298" name="Shape 298"/>
          <p:cNvSpPr/>
          <p:nvPr/>
        </p:nvSpPr>
        <p:spPr>
          <a:xfrm>
            <a:off x="468312" y="1268412"/>
            <a:ext cx="8280399" cy="2447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68312" y="1268412"/>
            <a:ext cx="8424862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 executing program is a machine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It’s made of smaller machines: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During execution there may be many objects (e.g. millions)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623887" y="4057650"/>
            <a:ext cx="1944687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11" name="Shape 311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313" name="Shape 313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316" name="Shape 316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319" name="Shape 31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322" name="Shape 322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324" name="Shape 324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6196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 is a machine</a:t>
            </a:r>
          </a:p>
        </p:txBody>
      </p:sp>
      <p:sp>
        <p:nvSpPr>
          <p:cNvPr id="332" name="Shape 332"/>
          <p:cNvSpPr/>
          <p:nvPr/>
        </p:nvSpPr>
        <p:spPr>
          <a:xfrm>
            <a:off x="468312" y="1268412"/>
            <a:ext cx="8280399" cy="2447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8312" y="1268412"/>
            <a:ext cx="8424862" cy="2089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 machine, hardware or software, is characterized by the operations (“features”) users may apply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623887" y="4057650"/>
            <a:ext cx="1944687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36" name="Shape 336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709612" y="5070475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prepend</a:t>
            </a:r>
          </a:p>
        </p:txBody>
      </p:sp>
      <p:sp>
        <p:nvSpPr>
          <p:cNvPr id="340" name="Shape 340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66750" y="4210050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</a:p>
        </p:txBody>
      </p:sp>
      <p:sp>
        <p:nvSpPr>
          <p:cNvPr id="344" name="Shape 344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35000" y="4624387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append</a:t>
            </a:r>
          </a:p>
        </p:txBody>
      </p:sp>
      <p:sp>
        <p:nvSpPr>
          <p:cNvPr id="347" name="Shape 347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48" name="Shape 348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grpSp>
        <p:nvGrpSpPr>
          <p:cNvPr id="349" name="Shape 349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350" name="Shape 350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352" name="Shape 352"/>
          <p:cNvSpPr txBox="1"/>
          <p:nvPr/>
        </p:nvSpPr>
        <p:spPr>
          <a:xfrm>
            <a:off x="6097735" y="4994275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count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354" name="Shape 354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7148225" y="5068982"/>
            <a:ext cx="1311964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stations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358" name="Shape 358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360" name="Shape 360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first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362" name="Shape 362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364" name="Shape 364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last</a:t>
            </a:r>
          </a:p>
        </p:txBody>
      </p:sp>
      <p:sp>
        <p:nvSpPr>
          <p:cNvPr id="365" name="Shape 365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06151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Two views of objects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148281" y="3148716"/>
            <a:ext cx="8773296" cy="3374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4500" marR="0" lvl="0" indent="-2667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Two viewpoints:</a:t>
            </a:r>
          </a:p>
          <a:p>
            <a:pPr marL="444500" marR="0" lvl="1" indent="-2667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1. An object has data, stored in memory.</a:t>
            </a:r>
          </a:p>
          <a:p>
            <a:pPr marL="444500" marR="0" lvl="1" indent="-2667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2. An object is a machine offering operations </a:t>
            </a:r>
            <a:b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24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features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commands and queries)</a:t>
            </a:r>
          </a:p>
          <a:p>
            <a:pPr marL="444500" marR="0" lvl="1" indent="-14478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44500" marR="0" lvl="1" indent="-2667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connection:</a:t>
            </a:r>
          </a:p>
          <a:p>
            <a:pPr marL="444500" marR="0" lvl="1" indent="-2667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operations that the machine provides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(2)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access and modify the object’s data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(1). </a:t>
            </a:r>
          </a:p>
        </p:txBody>
      </p:sp>
      <p:sp>
        <p:nvSpPr>
          <p:cNvPr id="374" name="Shape 374"/>
          <p:cNvSpPr/>
          <p:nvPr/>
        </p:nvSpPr>
        <p:spPr>
          <a:xfrm>
            <a:off x="5211312" y="788897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5211312" y="1341634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211312" y="1892028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DFEBF3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5211312" y="2442423"/>
            <a:ext cx="2605087" cy="578500"/>
          </a:xfrm>
          <a:prstGeom prst="roundRect">
            <a:avLst>
              <a:gd name="adj" fmla="val 16667"/>
            </a:avLst>
          </a:prstGeom>
          <a:solidFill>
            <a:srgbClr val="FFD3AF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571676" y="877798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5355776" y="2533560"/>
            <a:ext cx="24479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5284337" y="1428661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2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5284337" y="1931898"/>
            <a:ext cx="22320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2</a:t>
            </a:r>
          </a:p>
        </p:txBody>
      </p:sp>
      <p:sp>
        <p:nvSpPr>
          <p:cNvPr id="382" name="Shape 382"/>
          <p:cNvSpPr/>
          <p:nvPr/>
        </p:nvSpPr>
        <p:spPr>
          <a:xfrm>
            <a:off x="1582309" y="814327"/>
            <a:ext cx="1940119" cy="529444"/>
          </a:xfrm>
          <a:prstGeom prst="wedgeRoundRectCallout">
            <a:avLst>
              <a:gd name="adj1" fmla="val 128669"/>
              <a:gd name="adj2" fmla="val -11502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Start point</a:t>
            </a:r>
          </a:p>
        </p:txBody>
      </p:sp>
      <p:sp>
        <p:nvSpPr>
          <p:cNvPr id="383" name="Shape 383"/>
          <p:cNvSpPr/>
          <p:nvPr/>
        </p:nvSpPr>
        <p:spPr>
          <a:xfrm>
            <a:off x="1614115" y="1412000"/>
            <a:ext cx="1901687" cy="529444"/>
          </a:xfrm>
          <a:prstGeom prst="wedgeRoundRectCallout">
            <a:avLst>
              <a:gd name="adj1" fmla="val 137544"/>
              <a:gd name="adj2" fmla="val -16008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Tram number</a:t>
            </a:r>
          </a:p>
        </p:txBody>
      </p:sp>
      <p:sp>
        <p:nvSpPr>
          <p:cNvPr id="384" name="Shape 384"/>
          <p:cNvSpPr/>
          <p:nvPr/>
        </p:nvSpPr>
        <p:spPr>
          <a:xfrm>
            <a:off x="731537" y="2009656"/>
            <a:ext cx="2364193" cy="529444"/>
          </a:xfrm>
          <a:prstGeom prst="wedgeRoundRectCallout">
            <a:avLst>
              <a:gd name="adj1" fmla="val 132945"/>
              <a:gd name="adj2" fmla="val -16008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Number of stops</a:t>
            </a:r>
          </a:p>
        </p:txBody>
      </p:sp>
      <p:sp>
        <p:nvSpPr>
          <p:cNvPr id="385" name="Shape 385"/>
          <p:cNvSpPr/>
          <p:nvPr/>
        </p:nvSpPr>
        <p:spPr>
          <a:xfrm>
            <a:off x="1512074" y="2620594"/>
            <a:ext cx="1940119" cy="529444"/>
          </a:xfrm>
          <a:prstGeom prst="wedgeRoundRectCallout">
            <a:avLst>
              <a:gd name="adj1" fmla="val 132357"/>
              <a:gd name="adj2" fmla="val -10000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7231674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64470" y="799142"/>
            <a:ext cx="3463899" cy="467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27" y="1055888"/>
            <a:ext cx="3241463" cy="441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076911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8117521" cy="4429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Objects: a definition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419037" y="1482395"/>
            <a:ext cx="7896823" cy="950703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is a software machine allowing programs to access and modify a collection of data</a:t>
            </a:r>
          </a:p>
        </p:txBody>
      </p:sp>
      <p:sp>
        <p:nvSpPr>
          <p:cNvPr id="394" name="Shape 394"/>
          <p:cNvSpPr/>
          <p:nvPr/>
        </p:nvSpPr>
        <p:spPr>
          <a:xfrm>
            <a:off x="365618" y="4068660"/>
            <a:ext cx="1719599" cy="469799"/>
          </a:xfrm>
          <a:prstGeom prst="wedgeRoundRectCallout">
            <a:avLst>
              <a:gd name="adj1" fmla="val -9407"/>
              <a:gd name="adj2" fmla="val -415700"/>
              <a:gd name="adj3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Query</a:t>
            </a:r>
          </a:p>
        </p:txBody>
      </p:sp>
      <p:sp>
        <p:nvSpPr>
          <p:cNvPr id="395" name="Shape 395"/>
          <p:cNvSpPr/>
          <p:nvPr/>
        </p:nvSpPr>
        <p:spPr>
          <a:xfrm>
            <a:off x="2555146" y="4068660"/>
            <a:ext cx="1536599" cy="469799"/>
          </a:xfrm>
          <a:prstGeom prst="wedgeRoundRectCallout">
            <a:avLst>
              <a:gd name="adj1" fmla="val -29061"/>
              <a:gd name="adj2" fmla="val -415700"/>
              <a:gd name="adj3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94742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Defining and classifying features</a:t>
            </a:r>
          </a:p>
        </p:txBody>
      </p:sp>
      <p:sp>
        <p:nvSpPr>
          <p:cNvPr id="403" name="Shape 403"/>
          <p:cNvSpPr/>
          <p:nvPr/>
        </p:nvSpPr>
        <p:spPr>
          <a:xfrm>
            <a:off x="419037" y="1482395"/>
            <a:ext cx="7896823" cy="29862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 is an operation that programs may apply to certain classes of objects.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• A feature that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accesses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 object is a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query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• A feature that may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modify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 object is a </a:t>
            </a:r>
            <a:r>
              <a:rPr lang="en-US" sz="2400" b="0" i="0" u="none" strike="noStrike" cap="none" baseline="0" dirty="0">
                <a:solidFill>
                  <a:srgbClr val="A5002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773438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Using queries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Queries are as important as commands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Queries don’t “do” anything, but yield a value, e.g.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Route1</a:t>
            </a:r>
            <a:r>
              <a:rPr lang="en-US" sz="2400" b="0" i="0" u="none" strike="noStrike" cap="none" baseline="-25000" dirty="0">
                <a:solidFill>
                  <a:srgbClr val="33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origin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yields the starting station of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Route1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 may work with the return values of queries, e.g. highlight the starting station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1303930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Features may have </a:t>
            </a:r>
            <a:r>
              <a:rPr lang="en-US" sz="2800" b="1" i="0" u="none" strike="noStrike" cap="none" baseline="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arguments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323850" y="1268412"/>
            <a:ext cx="8820149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Task: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64000"/>
              <a:buFont typeface="Noto Symbol"/>
              <a:buChar char="➢"/>
            </a:pPr>
            <a:r>
              <a:rPr lang="en-US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Show the west terminal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of </a:t>
            </a:r>
            <a:r>
              <a:rPr lang="en-US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on the “console” window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 need: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Predefined object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Console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 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output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applicable to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Console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object </a:t>
            </a:r>
            <a:r>
              <a:rPr lang="en-US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endParaRPr lang="en-US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west_terminal</a:t>
            </a:r>
            <a:r>
              <a:rPr lang="en-US" sz="2400" b="0" i="0" u="none" strike="noStrike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returning </a:t>
            </a:r>
            <a:r>
              <a:rPr lang="en-US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west terminal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and applicable to </a:t>
            </a:r>
            <a:r>
              <a:rPr lang="en-US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endParaRPr lang="en-US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new feature call: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1671149" y="5360275"/>
            <a:ext cx="5804700" cy="60689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i="1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Console.output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(</a:t>
            </a:r>
            <a:r>
              <a:rPr lang="en-US" sz="2400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r>
              <a:rPr lang="en-US" sz="2400" i="1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</a:t>
            </a:r>
            <a:r>
              <a:rPr lang="en-US" sz="2400" i="1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west_terminal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65798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1940860" y="2459950"/>
            <a:ext cx="6961094" cy="552191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99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23850" y="780497"/>
            <a:ext cx="8820150" cy="560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806450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  <a:r>
              <a:rPr lang="en-US" sz="24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inherit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</a:t>
            </a:r>
            <a:r>
              <a:rPr lang="en-US" sz="24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</a:t>
            </a:r>
            <a:r>
              <a:rPr lang="en-US" sz="24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city </a:t>
            </a:r>
            <a:r>
              <a:rPr lang="en-US" sz="24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and </a:t>
            </a:r>
            <a:r>
              <a:rPr lang="en-US" sz="24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view </a:t>
            </a:r>
            <a:r>
              <a:rPr lang="en-US" sz="2400" dirty="0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west </a:t>
            </a:r>
            <a:r>
              <a:rPr lang="en-US" sz="24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terminal of </a:t>
            </a:r>
            <a:r>
              <a:rPr lang="en-US" sz="240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endParaRPr lang="en-US" sz="2400" dirty="0">
              <a:solidFill>
                <a:srgbClr val="99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400" i="1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Central.highlight</a:t>
            </a:r>
            <a:endParaRPr lang="en-US" sz="2400" i="1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marR="0" lvl="0" indent="457200" algn="l" defTabSz="80645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i="1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i="1" dirty="0" err="1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Polyterrasse.highlight</a:t>
            </a:r>
            <a:endParaRPr lang="en-US" sz="2400" i="1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marR="0" lvl="0" indent="457200" algn="l" defTabSz="80645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i="1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i="1" dirty="0" err="1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Polybahn.add_transport</a:t>
            </a:r>
            <a:endParaRPr lang="en-US" sz="2400" i="1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914400" marR="0" lvl="0" indent="457200" algn="l" defTabSz="80645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i="1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400" i="1" dirty="0" err="1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Zurich_map.animate</a:t>
            </a:r>
            <a:endParaRPr lang="en-US" sz="2400" i="1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806450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tabLst>
                <a:tab pos="712788" algn="l"/>
              </a:tabLst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defTabSz="806450" rtl="0"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defTabSz="806450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Noto Symbol"/>
              <a:buNone/>
              <a:tabLst>
                <a:tab pos="712788" algn="l"/>
              </a:tabLst>
            </a:pPr>
            <a:r>
              <a:rPr lang="en-US" sz="24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Extending the feature body</a:t>
            </a:r>
          </a:p>
        </p:txBody>
      </p:sp>
      <p:sp>
        <p:nvSpPr>
          <p:cNvPr id="430" name="Shape 430"/>
          <p:cNvSpPr/>
          <p:nvPr/>
        </p:nvSpPr>
        <p:spPr>
          <a:xfrm>
            <a:off x="1940859" y="5135098"/>
            <a:ext cx="5972400" cy="53009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400" i="1" dirty="0" err="1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console.output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32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2400" i="1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Polybahn.west_terminal</a:t>
            </a:r>
            <a:r>
              <a:rPr lang="en-US" sz="12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32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874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Features with arguments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ctr" rtl="0"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 dirty="0" err="1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some_argument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is a value that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your_feature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needs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Example: feature show must know what to show.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Same concept as function arguments in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maths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cos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(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x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Features may have several arguments:</a:t>
            </a:r>
          </a:p>
          <a:p>
            <a:pPr marL="457200" marR="0" lvl="0" indent="-457200" algn="l" rtl="0">
              <a:spcBef>
                <a:spcPts val="8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x</a:t>
            </a:r>
            <a:r>
              <a:rPr lang="en-US" sz="18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(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</a:t>
            </a:r>
            <a:r>
              <a:rPr lang="en-US" sz="4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</a:t>
            </a:r>
            <a:r>
              <a:rPr lang="en-US" sz="4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</a:t>
            </a:r>
            <a:r>
              <a:rPr lang="en-US" sz="4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</a:t>
            </a:r>
            <a:r>
              <a:rPr lang="en-US" sz="18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 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 Separated by commas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99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 well written O-O software, most have 0 or 1 argument</a:t>
            </a:r>
          </a:p>
        </p:txBody>
      </p:sp>
      <p:sp>
        <p:nvSpPr>
          <p:cNvPr id="439" name="Shape 439"/>
          <p:cNvSpPr/>
          <p:nvPr/>
        </p:nvSpPr>
        <p:spPr>
          <a:xfrm>
            <a:off x="220717" y="809937"/>
            <a:ext cx="8647386" cy="672022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457200" lvl="0" indent="-457200"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2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your_object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</a:t>
            </a:r>
            <a:r>
              <a:rPr lang="en-US" sz="105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32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your_feature</a:t>
            </a:r>
            <a:r>
              <a:rPr lang="en-US" sz="3200" b="0" i="0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32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3200" b="0" i="1" u="none" strike="noStrike" cap="none" baseline="0" dirty="0" err="1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some_argument</a:t>
            </a:r>
            <a:r>
              <a:rPr lang="en-US" sz="32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392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distinct mode of expression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800" i="1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i="1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8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next_message</a:t>
            </a: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</a:t>
            </a:r>
            <a:r>
              <a:rPr lang="en-US" sz="10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send</a:t>
            </a:r>
            <a:endParaRPr lang="en-US"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computer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shut_down</a:t>
            </a:r>
            <a:endParaRPr lang="en-US"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telephone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ring</a:t>
            </a:r>
            <a:endParaRPr lang="en-US"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Every operation applies to an object</a:t>
            </a:r>
          </a:p>
        </p:txBody>
      </p:sp>
    </p:spTree>
    <p:extLst>
      <p:ext uri="{BB962C8B-B14F-4D97-AF65-F5344CB8AC3E}">
        <p14:creationId xmlns:p14="http://schemas.microsoft.com/office/powerpoint/2010/main" val="7396381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distinct mode of expression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2800" i="1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i="1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8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next_message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send</a:t>
            </a:r>
            <a:r>
              <a:rPr lang="en-US" sz="2800" b="0" i="1" u="none" strike="noStrike" cap="none" baseline="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_to</a:t>
            </a: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2800" b="0" i="1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recipient</a:t>
            </a:r>
            <a:r>
              <a:rPr lang="en-US" sz="2000" b="0" i="1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computer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shut_down</a:t>
            </a:r>
            <a:r>
              <a:rPr lang="en-US" sz="2800" b="0" i="1" u="none" strike="noStrike" cap="none" baseline="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_after</a:t>
            </a: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2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3</a:t>
            </a:r>
            <a:r>
              <a:rPr lang="en-US" sz="2800" b="0" i="1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  <a:p>
            <a:pPr lvl="0">
              <a:spcBef>
                <a:spcPts val="560"/>
              </a:spcBef>
              <a:spcAft>
                <a:spcPts val="0"/>
              </a:spcAft>
              <a:buSzPct val="25000"/>
            </a:pPr>
            <a:r>
              <a:rPr lang="en-US" sz="2800" b="0" i="1" u="none" strike="noStrike" cap="none" baseline="0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telephone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800" b="0" i="1" u="none" strike="noStrike" cap="none" baseline="0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ring</a:t>
            </a:r>
            <a:r>
              <a:rPr lang="en-US" sz="2800" b="0" i="1" u="none" strike="noStrike" cap="none" baseline="0" dirty="0" err="1" smtClean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_several</a:t>
            </a:r>
            <a:r>
              <a:rPr lang="en-US" sz="2800" b="0" i="1" u="none" strike="noStrike" cap="none" baseline="0" dirty="0" smtClean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28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10,</a:t>
            </a:r>
            <a:r>
              <a:rPr lang="en-US" sz="2800" b="0" i="1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Loud</a:t>
            </a:r>
            <a:r>
              <a:rPr lang="en-US" sz="1800" b="0" i="1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Every operation applies to an object</a:t>
            </a:r>
            <a:r>
              <a:rPr lang="en-US" sz="28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9933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and may take arguments</a:t>
            </a:r>
          </a:p>
        </p:txBody>
      </p:sp>
    </p:spTree>
    <p:extLst>
      <p:ext uri="{BB962C8B-B14F-4D97-AF65-F5344CB8AC3E}">
        <p14:creationId xmlns:p14="http://schemas.microsoft.com/office/powerpoint/2010/main" val="3879224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Scaling up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One of the toughest issues in learning software is  to find solutions that work well both “in the small” and “in the large</a:t>
            </a:r>
            <a:r>
              <a:rPr lang="en-US" sz="24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  <a:endParaRPr lang="en-US"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That’s the goal for the techniques we teach in this </a:t>
            </a:r>
            <a:r>
              <a:rPr lang="en-US" sz="24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course</a:t>
            </a:r>
            <a:endParaRPr lang="en-US"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11777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Shape 4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623887" y="4057650"/>
            <a:ext cx="1944687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2" name="Shape 472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709612" y="5070475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prepend</a:t>
            </a:r>
          </a:p>
        </p:txBody>
      </p:sp>
      <p:sp>
        <p:nvSpPr>
          <p:cNvPr id="476" name="Shape 476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666750" y="4210050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</a:p>
        </p:txBody>
      </p:sp>
      <p:sp>
        <p:nvSpPr>
          <p:cNvPr id="480" name="Shape 480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635000" y="4624387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append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Nunito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 has an</a:t>
            </a:r>
            <a:r>
              <a:rPr lang="en-US" sz="2800" b="1" i="0" u="none" strike="noStrike" cap="none" baseline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baseline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</a:p>
        </p:txBody>
      </p:sp>
      <p:sp>
        <p:nvSpPr>
          <p:cNvPr id="484" name="Shape 484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485" name="Shape 485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grpSp>
        <p:nvGrpSpPr>
          <p:cNvPr id="486" name="Shape 486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487" name="Shape 487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489" name="Shape 489"/>
          <p:cNvSpPr txBox="1"/>
          <p:nvPr/>
        </p:nvSpPr>
        <p:spPr>
          <a:xfrm>
            <a:off x="6097735" y="4994275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count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491" name="Shape 491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493" name="Shape 493"/>
          <p:cNvSpPr txBox="1"/>
          <p:nvPr/>
        </p:nvSpPr>
        <p:spPr>
          <a:xfrm>
            <a:off x="7148225" y="5068982"/>
            <a:ext cx="1311964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stations</a:t>
            </a:r>
          </a:p>
        </p:txBody>
      </p:sp>
      <p:grpSp>
        <p:nvGrpSpPr>
          <p:cNvPr id="494" name="Shape 494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495" name="Shape 495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497" name="Shape 497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first</a:t>
            </a:r>
          </a:p>
        </p:txBody>
      </p:sp>
      <p:grpSp>
        <p:nvGrpSpPr>
          <p:cNvPr id="498" name="Shape 498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499" name="Shape 49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01" name="Shape 501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last</a:t>
            </a:r>
          </a:p>
        </p:txBody>
      </p:sp>
      <p:sp>
        <p:nvSpPr>
          <p:cNvPr id="502" name="Shape 502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114320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7" y="115888"/>
            <a:ext cx="8315341" cy="435655"/>
          </a:xfrm>
        </p:spPr>
        <p:txBody>
          <a:bodyPr/>
          <a:lstStyle/>
          <a:p>
            <a:r>
              <a:rPr lang="en-US" dirty="0" smtClean="0"/>
              <a:t>Teaching programming: some critical concepts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4129" y="2765254"/>
            <a:ext cx="1806395" cy="589141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Structure </a:t>
            </a:r>
          </a:p>
        </p:txBody>
      </p:sp>
      <p:sp>
        <p:nvSpPr>
          <p:cNvPr id="5" name="Rounded 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0395" y="5056771"/>
            <a:ext cx="1373037" cy="600128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Typing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189" y="761084"/>
            <a:ext cx="4952020" cy="895701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Specification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vs</a:t>
            </a:r>
            <a:r>
              <a:rPr lang="en-US" kern="0" dirty="0" smtClean="0"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implementation, information hiding, abstraction</a:t>
            </a:r>
          </a:p>
        </p:txBody>
      </p:sp>
      <p:sp>
        <p:nvSpPr>
          <p:cNvPr id="7" name="Rounded 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8814" y="4222449"/>
            <a:ext cx="3531918" cy="544902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Algorithmic reasoning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4542" y="2038906"/>
            <a:ext cx="1239695" cy="471029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Change 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6384" y="3682461"/>
            <a:ext cx="1257180" cy="574764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Reuse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780" y="6171232"/>
            <a:ext cx="1932915" cy="493817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Complexity 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4267" y="5339367"/>
            <a:ext cx="1780515" cy="505319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Scaling up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63417" y="6117813"/>
            <a:ext cx="2928069" cy="569343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Static </a:t>
            </a:r>
            <a:r>
              <a:rPr lang="en-US" b="0" dirty="0" err="1">
                <a:latin typeface="Arial" panose="020B0604020202020204" pitchFamily="34" charset="0"/>
              </a:rPr>
              <a:t>vs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</a:rPr>
              <a:t>dynamic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64790" y="3447246"/>
            <a:ext cx="2393830" cy="531117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Classification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90926" y="1139333"/>
            <a:ext cx="1531187" cy="496611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Notation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47718" y="2601774"/>
            <a:ext cx="3238620" cy="589471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Recursive reasoning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70785" y="1896016"/>
            <a:ext cx="4637314" cy="531117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Syntax </a:t>
            </a:r>
            <a:r>
              <a:rPr lang="en-US" b="0" dirty="0" err="1" smtClean="0">
                <a:latin typeface="Arial" panose="020B0604020202020204" pitchFamily="34" charset="0"/>
              </a:rPr>
              <a:t>vs</a:t>
            </a:r>
            <a:r>
              <a:rPr lang="en-US" b="0" dirty="0" smtClean="0">
                <a:latin typeface="Arial" panose="020B0604020202020204" pitchFamily="34" charset="0"/>
              </a:rPr>
              <a:t> validity </a:t>
            </a:r>
            <a:r>
              <a:rPr lang="en-US" b="0" dirty="0" err="1" smtClean="0">
                <a:latin typeface="Arial" panose="020B0604020202020204" pitchFamily="34" charset="0"/>
              </a:rPr>
              <a:t>vs</a:t>
            </a:r>
            <a:r>
              <a:rPr lang="en-US" b="0" dirty="0" smtClean="0">
                <a:latin typeface="Arial" panose="020B0604020202020204" pitchFamily="34" charset="0"/>
              </a:rPr>
              <a:t> semantics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9855" y="4469410"/>
            <a:ext cx="2770583" cy="569343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Function </a:t>
            </a:r>
            <a:r>
              <a:rPr lang="en-US" b="0" dirty="0" err="1" smtClean="0">
                <a:latin typeface="Arial" panose="020B0604020202020204" pitchFamily="34" charset="0"/>
              </a:rPr>
              <a:t>vs</a:t>
            </a:r>
            <a:r>
              <a:rPr lang="en-US" b="0" dirty="0" smtClean="0">
                <a:latin typeface="Arial" panose="020B0604020202020204" pitchFamily="34" charset="0"/>
              </a:rPr>
              <a:t> data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79915" y="3432461"/>
            <a:ext cx="3993502" cy="544902"/>
          </a:xfrm>
          <a:prstGeom prst="roundRect">
            <a:avLst/>
          </a:prstGeom>
          <a:solidFill>
            <a:srgbClr val="99FF99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latin typeface="Arial" panose="020B0604020202020204" pitchFamily="34" charset="0"/>
              </a:rPr>
              <a:t>Complexity &amp; impossibility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24160" y="6017350"/>
            <a:ext cx="1602476" cy="565030"/>
          </a:xfrm>
          <a:prstGeom prst="roundRect">
            <a:avLst/>
          </a:prstGeom>
          <a:solidFill>
            <a:srgbClr val="FFFF00">
              <a:alpha val="48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/>
          <a:lstStyle/>
          <a:p>
            <a:pPr marL="342900" indent="-342900" algn="l">
              <a:spcBef>
                <a:spcPct val="30000"/>
              </a:spcBef>
              <a:buFont typeface="Wingdings" pitchFamily="2" charset="2"/>
              <a:buNone/>
            </a:pPr>
            <a:r>
              <a:rPr lang="en-US" b="0" dirty="0" smtClean="0">
                <a:solidFill>
                  <a:srgbClr val="C00000"/>
                </a:solidFill>
                <a:latin typeface="Arial" panose="020B0604020202020204" pitchFamily="34" charset="0"/>
              </a:rPr>
              <a:t>Invariant</a:t>
            </a:r>
            <a:endParaRPr lang="en-US" b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1465262"/>
            <a:ext cx="6915149" cy="27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342900" y="4060825"/>
            <a:ext cx="190658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623887" y="4057650"/>
            <a:ext cx="194468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3" name="Shape 513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709612" y="5070475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prepend</a:t>
            </a:r>
          </a:p>
        </p:txBody>
      </p:sp>
      <p:sp>
        <p:nvSpPr>
          <p:cNvPr id="517" name="Shape 517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666750" y="4210050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</a:p>
        </p:txBody>
      </p:sp>
      <p:sp>
        <p:nvSpPr>
          <p:cNvPr id="521" name="Shape 521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635000" y="4624387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append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010275" y="4994275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count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6022975" y="4273550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first</a:t>
            </a:r>
          </a:p>
        </p:txBody>
      </p:sp>
      <p:sp>
        <p:nvSpPr>
          <p:cNvPr id="526" name="Shape 526"/>
          <p:cNvSpPr/>
          <p:nvPr/>
        </p:nvSpPr>
        <p:spPr>
          <a:xfrm>
            <a:off x="6948488" y="5529262"/>
            <a:ext cx="1295400" cy="7143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Nunito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 has an</a:t>
            </a:r>
            <a:r>
              <a:rPr lang="en-US" sz="2800" b="1" i="0" u="none" strike="noStrike" cap="none" baseline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baseline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</a:p>
        </p:txBody>
      </p:sp>
      <p:sp>
        <p:nvSpPr>
          <p:cNvPr id="528" name="Shape 528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29" name="Shape 529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grpSp>
        <p:nvGrpSpPr>
          <p:cNvPr id="530" name="Shape 530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531" name="Shape 531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33" name="Shape 533"/>
          <p:cNvSpPr txBox="1"/>
          <p:nvPr/>
        </p:nvSpPr>
        <p:spPr>
          <a:xfrm>
            <a:off x="6097735" y="4994275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count</a:t>
            </a:r>
          </a:p>
        </p:txBody>
      </p:sp>
      <p:grpSp>
        <p:nvGrpSpPr>
          <p:cNvPr id="534" name="Shape 534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535" name="Shape 535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37" name="Shape 537"/>
          <p:cNvSpPr txBox="1"/>
          <p:nvPr/>
        </p:nvSpPr>
        <p:spPr>
          <a:xfrm>
            <a:off x="7148225" y="5068982"/>
            <a:ext cx="1311964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stations</a:t>
            </a:r>
          </a:p>
        </p:txBody>
      </p:sp>
      <p:grpSp>
        <p:nvGrpSpPr>
          <p:cNvPr id="538" name="Shape 538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539" name="Shape 53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41" name="Shape 541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first</a:t>
            </a:r>
          </a:p>
        </p:txBody>
      </p:sp>
      <p:grpSp>
        <p:nvGrpSpPr>
          <p:cNvPr id="542" name="Shape 542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543" name="Shape 543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45" name="Shape 545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last</a:t>
            </a:r>
          </a:p>
        </p:txBody>
      </p:sp>
      <p:sp>
        <p:nvSpPr>
          <p:cNvPr id="546" name="Shape 546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9187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Information hiding</a:t>
            </a:r>
          </a:p>
        </p:txBody>
      </p:sp>
      <p:pic>
        <p:nvPicPr>
          <p:cNvPr id="554" name="Shape 5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1462087"/>
            <a:ext cx="6915149" cy="27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623887" y="4057650"/>
            <a:ext cx="194468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57" name="Shape 557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709612" y="5070475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prepend</a:t>
            </a:r>
          </a:p>
        </p:txBody>
      </p:sp>
      <p:sp>
        <p:nvSpPr>
          <p:cNvPr id="561" name="Shape 561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666750" y="4210050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</a:p>
        </p:txBody>
      </p:sp>
      <p:sp>
        <p:nvSpPr>
          <p:cNvPr id="565" name="Shape 565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635000" y="4624387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append</a:t>
            </a:r>
          </a:p>
        </p:txBody>
      </p:sp>
      <p:sp>
        <p:nvSpPr>
          <p:cNvPr id="568" name="Shape 568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69" name="Shape 569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grpSp>
        <p:nvGrpSpPr>
          <p:cNvPr id="570" name="Shape 570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571" name="Shape 571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73" name="Shape 573"/>
          <p:cNvSpPr txBox="1"/>
          <p:nvPr/>
        </p:nvSpPr>
        <p:spPr>
          <a:xfrm>
            <a:off x="6097735" y="4994275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count</a:t>
            </a:r>
          </a:p>
        </p:txBody>
      </p:sp>
      <p:grpSp>
        <p:nvGrpSpPr>
          <p:cNvPr id="574" name="Shape 574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575" name="Shape 575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77" name="Shape 577"/>
          <p:cNvSpPr txBox="1"/>
          <p:nvPr/>
        </p:nvSpPr>
        <p:spPr>
          <a:xfrm>
            <a:off x="7148225" y="5068982"/>
            <a:ext cx="1311964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stations</a:t>
            </a:r>
          </a:p>
        </p:txBody>
      </p:sp>
      <p:grpSp>
        <p:nvGrpSpPr>
          <p:cNvPr id="578" name="Shape 578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579" name="Shape 57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81" name="Shape 581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first</a:t>
            </a:r>
          </a:p>
        </p:txBody>
      </p:sp>
      <p:grpSp>
        <p:nvGrpSpPr>
          <p:cNvPr id="582" name="Shape 582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583" name="Shape 583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endParaRPr>
            </a:p>
          </p:txBody>
        </p:sp>
      </p:grpSp>
      <p:sp>
        <p:nvSpPr>
          <p:cNvPr id="585" name="Shape 585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last</a:t>
            </a:r>
          </a:p>
        </p:txBody>
      </p:sp>
      <p:sp>
        <p:nvSpPr>
          <p:cNvPr id="586" name="Shape 586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382262" y="6124755"/>
            <a:ext cx="8462513" cy="733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73484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4136826" y="3439873"/>
            <a:ext cx="895349" cy="3124199"/>
          </a:xfrm>
          <a:prstGeom prst="rect">
            <a:avLst/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99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information hiding principle</a:t>
            </a:r>
          </a:p>
        </p:txBody>
      </p:sp>
      <p:sp>
        <p:nvSpPr>
          <p:cNvPr id="596" name="Shape 596"/>
          <p:cNvSpPr/>
          <p:nvPr/>
        </p:nvSpPr>
        <p:spPr>
          <a:xfrm>
            <a:off x="463977" y="814452"/>
            <a:ext cx="7803129" cy="4105504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designer of every module</a:t>
            </a:r>
            <a:b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must specify which properties</a:t>
            </a:r>
            <a:b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are accessible to clients (</a:t>
            </a:r>
            <a:r>
              <a:rPr lang="en-US" sz="36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public</a:t>
            </a: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  <a:b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and which are internal (</a:t>
            </a:r>
            <a:r>
              <a:rPr lang="en-US" sz="36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secret</a:t>
            </a: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programming language</a:t>
            </a:r>
            <a:b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must ensure that clients</a:t>
            </a:r>
            <a:b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36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can only use public properties </a:t>
            </a:r>
          </a:p>
        </p:txBody>
      </p:sp>
    </p:spTree>
    <p:extLst>
      <p:ext uri="{BB962C8B-B14F-4D97-AF65-F5344CB8AC3E}">
        <p14:creationId xmlns:p14="http://schemas.microsoft.com/office/powerpoint/2010/main" val="3328629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More about our first example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2386606" y="1071562"/>
            <a:ext cx="6157799" cy="525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i="1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 </a:t>
            </a:r>
            <a:r>
              <a:rPr lang="en-US" sz="2000" i="1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	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Explore Zurich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lvl="0">
              <a:spcBef>
                <a:spcPts val="400"/>
              </a:spcBef>
            </a:pPr>
            <a:r>
              <a:rPr lang="en-US" sz="200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dirty="0" smtClean="0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</a:t>
            </a:r>
            <a:r>
              <a:rPr lang="en-US" sz="16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12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</a:t>
            </a:r>
            <a:r>
              <a:rPr lang="en-US" sz="16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400"/>
              </a:spcBef>
            </a:pP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dirty="0" smtClean="0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</a:t>
            </a:r>
            <a:r>
              <a:rPr lang="en-US" sz="12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400"/>
              </a:spcBef>
            </a:pP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dirty="0" err="1" smtClean="0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r>
              <a:rPr lang="en-US" sz="12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i="1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add_transport</a:t>
            </a:r>
            <a:endParaRPr lang="en-US" sz="20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>
              <a:spcBef>
                <a:spcPts val="400"/>
              </a:spcBef>
            </a:pPr>
            <a:r>
              <a:rPr lang="en-US" sz="2000" i="1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12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 </a:t>
            </a:r>
            <a:r>
              <a:rPr 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000" i="1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lvl="0" rtl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</p:txBody>
      </p:sp>
      <p:cxnSp>
        <p:nvCxnSpPr>
          <p:cNvPr id="605" name="Shape 605"/>
          <p:cNvCxnSpPr/>
          <p:nvPr/>
        </p:nvCxnSpPr>
        <p:spPr>
          <a:xfrm rot="10800000" flipH="1">
            <a:off x="4429062" y="4472310"/>
            <a:ext cx="669000" cy="15450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06" name="Shape 606"/>
          <p:cNvCxnSpPr/>
          <p:nvPr/>
        </p:nvCxnSpPr>
        <p:spPr>
          <a:xfrm rot="10800000" flipH="1">
            <a:off x="4429062" y="4112310"/>
            <a:ext cx="669000" cy="514499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07" name="Shape 607"/>
          <p:cNvSpPr/>
          <p:nvPr/>
        </p:nvSpPr>
        <p:spPr>
          <a:xfrm>
            <a:off x="1487940" y="4112362"/>
            <a:ext cx="2941200" cy="1028999"/>
          </a:xfrm>
          <a:prstGeom prst="wedgeEllipseCallout">
            <a:avLst>
              <a:gd name="adj1" fmla="val 43597"/>
              <a:gd name="adj2" fmla="val 25208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Physical Objects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08" name="Shape 608"/>
          <p:cNvCxnSpPr/>
          <p:nvPr/>
        </p:nvCxnSpPr>
        <p:spPr>
          <a:xfrm>
            <a:off x="4429062" y="4626810"/>
            <a:ext cx="669000" cy="226499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1844868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Three types of Objects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178419" y="745075"/>
            <a:ext cx="8709000" cy="577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Physical</a:t>
            </a:r>
            <a:r>
              <a:rPr lang="en-US" sz="20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Obje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cts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reflect material objects of the modeled world or system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Polyterrasse,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 car, etc.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0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Abstra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</a:t>
            </a:r>
            <a:r>
              <a:rPr lang="en-US" sz="20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 Obje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</a:t>
            </a:r>
            <a:r>
              <a:rPr lang="en-US" sz="20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describe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abstract notions of the modeled world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</a:t>
            </a:r>
            <a:b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(Tram-)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line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 route, etc.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Objects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represent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pure software concepts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.</a:t>
            </a:r>
            <a:b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 “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data structures</a:t>
            </a: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such as Arrays or Lists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9829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Three kinds of object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34471" y="745075"/>
            <a:ext cx="8901953" cy="5773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25000"/>
              <a:buNone/>
            </a:pP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Three 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kinds of object: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1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Physical objects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describe material 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objects of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modeled  system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Examples: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the Polyterrasse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a car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etc.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1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Abstract objects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describe abstract notions from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modeled</a:t>
            </a:r>
            <a:r>
              <a:rPr lang="en-US" sz="2100" b="0" i="0" u="none" strike="noStrike" cap="none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system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Examples: a line, a route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etc.</a:t>
            </a:r>
          </a:p>
          <a:p>
            <a:pPr marL="407987" marR="0" lvl="2" indent="-15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100" b="1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objects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”: </a:t>
            </a:r>
            <a:r>
              <a:rPr lang="en-US" sz="2100" b="0" i="0" u="none" strike="noStrike" cap="none" baseline="0" dirty="0" smtClean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describe pure 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software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concepts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/>
            </a:r>
            <a:b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</a:b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Examples: “data structures” such as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rrays or </a:t>
            </a:r>
            <a:r>
              <a:rPr lang="en-US" sz="21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L</a:t>
            </a:r>
            <a:r>
              <a:rPr lang="en-US" sz="21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ists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1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92790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2041891" y="3933825"/>
            <a:ext cx="3058500" cy="1590299"/>
          </a:xfrm>
          <a:prstGeom prst="flowChartAlternateProcess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2386606" y="1071562"/>
            <a:ext cx="6157799" cy="525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 </a:t>
            </a: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Zurich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u="none" strike="noStrike" cap="none" baseline="0" dirty="0" err="1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u="none" strike="noStrike" cap="none" baseline="0" dirty="0" err="1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add_transport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More about our first example</a:t>
            </a:r>
          </a:p>
        </p:txBody>
      </p:sp>
      <p:cxnSp>
        <p:nvCxnSpPr>
          <p:cNvPr id="626" name="Shape 626"/>
          <p:cNvCxnSpPr/>
          <p:nvPr/>
        </p:nvCxnSpPr>
        <p:spPr>
          <a:xfrm>
            <a:off x="4450267" y="4414991"/>
            <a:ext cx="650100" cy="112500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7" name="Shape 627"/>
          <p:cNvCxnSpPr/>
          <p:nvPr/>
        </p:nvCxnSpPr>
        <p:spPr>
          <a:xfrm rot="10800000" flipH="1">
            <a:off x="4443392" y="4167541"/>
            <a:ext cx="656999" cy="233699"/>
          </a:xfrm>
          <a:prstGeom prst="straightConnector1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28" name="Shape 628"/>
          <p:cNvSpPr/>
          <p:nvPr/>
        </p:nvSpPr>
        <p:spPr>
          <a:xfrm>
            <a:off x="1490365" y="3933825"/>
            <a:ext cx="2941200" cy="1028999"/>
          </a:xfrm>
          <a:prstGeom prst="wedgeEllipseCallout">
            <a:avLst>
              <a:gd name="adj1" fmla="val 43597"/>
              <a:gd name="adj2" fmla="val 25208"/>
            </a:avLst>
          </a:prstGeom>
          <a:solidFill>
            <a:srgbClr val="FFFF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“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Physical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Obje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cts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”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sng" strike="noStrike" cap="none" baseline="0" dirty="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46244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2041891" y="3933825"/>
            <a:ext cx="3058500" cy="1590299"/>
          </a:xfrm>
          <a:prstGeom prst="flowChartAlternateProcess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2386606" y="1071562"/>
            <a:ext cx="6157799" cy="525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CC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PREVIEW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inherit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</a:t>
            </a: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ZURICH_OBJECTS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99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 </a:t>
            </a:r>
            <a:r>
              <a:rPr lang="en-US" sz="20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	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Explore Zurich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do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CC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u="none" strike="noStrike" cap="none" baseline="0" dirty="0" err="1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Central</a:t>
            </a:r>
            <a:r>
              <a:rPr lang="en-US" sz="2000" b="1" i="1" u="none" strike="noStrike" cap="none" baseline="0" dirty="0" err="1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_view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1" i="1" u="none" strike="noStrike" cap="none" baseline="0" dirty="0" err="1">
                <a:solidFill>
                  <a:srgbClr val="3366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</a:t>
            </a:r>
            <a:r>
              <a:rPr lang="en-US" sz="2000" b="1" i="1" u="none" strike="noStrike" cap="none" baseline="0" dirty="0" err="1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_view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highlight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Polybahn</a:t>
            </a:r>
            <a:r>
              <a:rPr lang="en-US" sz="2000" b="0" i="0" u="none" strike="noStrike" cap="none" baseline="-2500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add_transport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 dirty="0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	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Zurich_map</a:t>
            </a:r>
            <a:r>
              <a:rPr lang="en-US" sz="2000" b="0" i="0" u="none" strike="noStrike" cap="none" baseline="-2500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∙</a:t>
            </a:r>
            <a:r>
              <a:rPr lang="en-US" sz="2000" b="0" i="1" u="none" strike="noStrike" cap="none" baseline="0" dirty="0" err="1">
                <a:solidFill>
                  <a:srgbClr val="0000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animate</a:t>
            </a:r>
            <a:endParaRPr lang="en-US" sz="2000" b="0" i="1" u="none" strike="noStrike" cap="none" baseline="0" dirty="0">
              <a:solidFill>
                <a:srgbClr val="0000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	end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>
                <a:solidFill>
                  <a:srgbClr val="003399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end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better</a:t>
            </a: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ersion</a:t>
            </a:r>
          </a:p>
        </p:txBody>
      </p:sp>
    </p:spTree>
    <p:extLst>
      <p:ext uri="{BB962C8B-B14F-4D97-AF65-F5344CB8AC3E}">
        <p14:creationId xmlns:p14="http://schemas.microsoft.com/office/powerpoint/2010/main" val="32686123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Model and Presentation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(Model and View)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 objects describe elements of a model of the 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world</a:t>
            </a:r>
            <a:endParaRPr lang="en-US" sz="2400" dirty="0">
              <a:solidFill>
                <a:schemeClr val="dk1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View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objects describe elements of the user interface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Example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: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Polyterrasse_view</a:t>
            </a:r>
            <a:endParaRPr lang="en-US"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64583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133561" y="115200"/>
            <a:ext cx="87227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Model-View-Controller</a:t>
            </a:r>
          </a:p>
        </p:txBody>
      </p:sp>
      <p:pic>
        <p:nvPicPr>
          <p:cNvPr id="652" name="Shape 6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87" y="2276475"/>
            <a:ext cx="8424900" cy="3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Shape 6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5113" y="981075"/>
            <a:ext cx="933599" cy="12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/>
          <p:nvPr/>
        </p:nvSpPr>
        <p:spPr>
          <a:xfrm>
            <a:off x="4139524" y="988375"/>
            <a:ext cx="35784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(</a:t>
            </a:r>
            <a:r>
              <a:rPr lang="en-US" sz="2000" b="0" i="0" u="none" strike="noStrike" cap="none" baseline="0" dirty="0" err="1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Trygve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Reenskaug</a:t>
            </a:r>
            <a:r>
              <a:rPr lang="en-US" sz="2000" b="0" i="0" u="none" strike="noStrike" cap="none" baseline="0" dirty="0">
                <a:solidFill>
                  <a:srgbClr val="99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, 1979)</a:t>
            </a:r>
          </a:p>
        </p:txBody>
      </p:sp>
    </p:spTree>
    <p:extLst>
      <p:ext uri="{BB962C8B-B14F-4D97-AF65-F5344CB8AC3E}">
        <p14:creationId xmlns:p14="http://schemas.microsoft.com/office/powerpoint/2010/main" val="2718117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The software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The exercises rely on the </a:t>
            </a:r>
            <a:r>
              <a:rPr lang="en-US" dirty="0">
                <a:solidFill>
                  <a:srgbClr val="A50021"/>
                </a:solidFill>
              </a:rPr>
              <a:t>Traffic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“library”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Application domain: Transportation system in a city</a:t>
            </a:r>
            <a:br>
              <a:rPr lang="en-US" dirty="0">
                <a:solidFill>
                  <a:srgbClr val="3333FF"/>
                </a:solidFill>
              </a:rPr>
            </a:b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(Paris or Zurich is used as an example)</a:t>
            </a:r>
          </a:p>
          <a:p>
            <a:endParaRPr lang="en-US" dirty="0" smtClean="0">
              <a:solidFill>
                <a:srgbClr val="3333FF"/>
              </a:solidFill>
            </a:endParaRPr>
          </a:p>
          <a:p>
            <a:r>
              <a:rPr lang="en-US" dirty="0" smtClean="0">
                <a:solidFill>
                  <a:srgbClr val="3333FF"/>
                </a:solidFill>
              </a:rPr>
              <a:t>You </a:t>
            </a:r>
            <a:r>
              <a:rPr lang="en-US" dirty="0">
                <a:solidFill>
                  <a:srgbClr val="3333FF"/>
                </a:solidFill>
              </a:rPr>
              <a:t>will need </a:t>
            </a:r>
            <a:r>
              <a:rPr lang="en-US" dirty="0" smtClean="0">
                <a:solidFill>
                  <a:srgbClr val="3333FF"/>
                </a:solidFill>
              </a:rPr>
              <a:t>(later on) to </a:t>
            </a:r>
            <a:r>
              <a:rPr lang="en-US" dirty="0">
                <a:solidFill>
                  <a:srgbClr val="3333FF"/>
                </a:solidFill>
              </a:rPr>
              <a:t>download:</a:t>
            </a:r>
          </a:p>
          <a:p>
            <a:pPr lvl="1"/>
            <a:r>
              <a:rPr lang="en-US" dirty="0" err="1" smtClean="0"/>
              <a:t>EiffelStudio</a:t>
            </a:r>
            <a:endParaRPr lang="en-US" sz="2100" dirty="0"/>
          </a:p>
          <a:p>
            <a:pPr lvl="1"/>
            <a:r>
              <a:rPr lang="en-US" dirty="0" smtClean="0"/>
              <a:t>Traffic</a:t>
            </a:r>
            <a:endParaRPr lang="en-US" sz="21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have seen so far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Basic concepts and constructs of object technology: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Classes (a first view)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Basic program text structure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Objects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Features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 call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Feature arguments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Methodological principles: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Command-query separation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Information hiding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64000"/>
              <a:buFont typeface="Comic Sans MS"/>
              <a:buChar char="➢"/>
            </a:pPr>
            <a:r>
              <a:rPr lang="en-US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Model-view separation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393374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Homework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Read chapters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1 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to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3 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of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Touch of Class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61401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approach?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Many software issues become really tough for </a:t>
            </a:r>
            <a:r>
              <a:rPr lang="en-US">
                <a:solidFill>
                  <a:srgbClr val="A50021"/>
                </a:solidFill>
              </a:rPr>
              <a:t>big</a:t>
            </a:r>
            <a:r>
              <a:rPr lang="en-US"/>
              <a:t> systems</a:t>
            </a:r>
          </a:p>
          <a:p>
            <a:r>
              <a:rPr lang="en-US"/>
              <a:t>With other approaches, in an intro course, you only see small programs</a:t>
            </a:r>
          </a:p>
          <a:p>
            <a:endParaRPr lang="en-US"/>
          </a:p>
          <a:p>
            <a:r>
              <a:rPr lang="en-US"/>
              <a:t>We give you lots of software; use it as </a:t>
            </a:r>
            <a:r>
              <a:rPr lang="en-US">
                <a:solidFill>
                  <a:srgbClr val="A50021"/>
                </a:solidFill>
              </a:rPr>
              <a:t>model</a:t>
            </a:r>
            <a:r>
              <a:rPr lang="en-US"/>
              <a:t> &amp; inspiration</a:t>
            </a:r>
          </a:p>
          <a:p>
            <a:r>
              <a:rPr lang="en-US"/>
              <a:t>You learn to use software through </a:t>
            </a:r>
            <a:r>
              <a:rPr lang="en-US">
                <a:solidFill>
                  <a:srgbClr val="A50021"/>
                </a:solidFill>
              </a:rPr>
              <a:t>abstract</a:t>
            </a:r>
            <a:r>
              <a:rPr lang="en-US"/>
              <a:t> interfaces (also known as </a:t>
            </a:r>
            <a:r>
              <a:rPr lang="en-US" b="1">
                <a:solidFill>
                  <a:srgbClr val="A50021"/>
                </a:solidFill>
              </a:rPr>
              <a:t>contracts</a:t>
            </a:r>
            <a:r>
              <a:rPr lang="en-US"/>
              <a:t>)</a:t>
            </a:r>
          </a:p>
          <a:p>
            <a:r>
              <a:rPr lang="en-US"/>
              <a:t>You go from consumer to producer: </a:t>
            </a:r>
            <a:r>
              <a:rPr lang="en-US">
                <a:solidFill>
                  <a:srgbClr val="A50021"/>
                </a:solidFill>
              </a:rPr>
              <a:t>outside-in</a:t>
            </a:r>
          </a:p>
          <a:p>
            <a:r>
              <a:rPr lang="en-US"/>
              <a:t>Traffic is graphical and fun!</a:t>
            </a:r>
          </a:p>
          <a:p>
            <a:r>
              <a:rPr lang="en-US"/>
              <a:t>You should at the end be able to understand </a:t>
            </a:r>
            <a:r>
              <a:rPr lang="en-US">
                <a:solidFill>
                  <a:srgbClr val="A50021"/>
                </a:solidFill>
              </a:rPr>
              <a:t>all</a:t>
            </a:r>
            <a:r>
              <a:rPr lang="en-US"/>
              <a:t> of it.</a:t>
            </a:r>
          </a:p>
          <a:p>
            <a:r>
              <a:rPr lang="en-US"/>
              <a:t>Then you can </a:t>
            </a:r>
            <a:r>
              <a:rPr lang="en-US">
                <a:solidFill>
                  <a:srgbClr val="A50021"/>
                </a:solidFill>
              </a:rPr>
              <a:t>add to it</a:t>
            </a:r>
            <a:r>
              <a:rPr lang="en-US"/>
              <a:t> yourself</a:t>
            </a:r>
          </a:p>
        </p:txBody>
      </p:sp>
    </p:spTree>
    <p:extLst>
      <p:ext uri="{BB962C8B-B14F-4D97-AF65-F5344CB8AC3E}">
        <p14:creationId xmlns:p14="http://schemas.microsoft.com/office/powerpoint/2010/main" val="25413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6666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9525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">
  <a:themeElements>
    <a:clrScheme name="Benutzerdefinier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2502</Words>
  <Application>Microsoft Office PowerPoint</Application>
  <PresentationFormat>On-screen Show (4:3)</PresentationFormat>
  <Paragraphs>831</Paragraphs>
  <Slides>81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Arial Black</vt:lpstr>
      <vt:lpstr>Calibri</vt:lpstr>
      <vt:lpstr>Comic Sans MS</vt:lpstr>
      <vt:lpstr>Constantia</vt:lpstr>
      <vt:lpstr>Noto Symbol</vt:lpstr>
      <vt:lpstr>Nunito</vt:lpstr>
      <vt:lpstr>Symbol</vt:lpstr>
      <vt:lpstr>Verdana</vt:lpstr>
      <vt:lpstr>Wingdings</vt:lpstr>
      <vt:lpstr>Wingdings 3</vt:lpstr>
      <vt:lpstr>NORMAL</vt:lpstr>
      <vt:lpstr>TITLE</vt:lpstr>
      <vt:lpstr>Объектно-Ориентированное Программирование  Проф. Мануель Маццара Проф. Джюйонг Ли Проф. Бертран Мейер  С материалом из курса ЭТХ Цюрих «Введние в Программирование»</vt:lpstr>
      <vt:lpstr>Прецедент</vt:lpstr>
      <vt:lpstr>Object-Oriented Programming  Prof. Manuel Mazzara Prof. Jooyoung Lee Prof. Bertrand Meyer  With material from the ETH Zurich course “Introduction to Programming”</vt:lpstr>
      <vt:lpstr>Goals of the course</vt:lpstr>
      <vt:lpstr>Source of this course</vt:lpstr>
      <vt:lpstr>The textbook</vt:lpstr>
      <vt:lpstr>Teaching programming: some critical concepts</vt:lpstr>
      <vt:lpstr>The software</vt:lpstr>
      <vt:lpstr>Why this approach?</vt:lpstr>
      <vt:lpstr>Object-oriented programming</vt:lpstr>
      <vt:lpstr>About Eiffel</vt:lpstr>
      <vt:lpstr>Why use Eiffel?</vt:lpstr>
      <vt:lpstr>Why not Java?</vt:lpstr>
      <vt:lpstr>First Eiffel program</vt:lpstr>
      <vt:lpstr>Why not Java?</vt:lpstr>
      <vt:lpstr>Finding a job</vt:lpstr>
      <vt:lpstr>Topics</vt:lpstr>
      <vt:lpstr>PowerPoint Presentation</vt:lpstr>
      <vt:lpstr>Software engineers build machines</vt:lpstr>
      <vt:lpstr>Software everywhere</vt:lpstr>
      <vt:lpstr>Computers </vt:lpstr>
      <vt:lpstr>Moore’s “Law”</vt:lpstr>
      <vt:lpstr>Moore’s “Law”</vt:lpstr>
      <vt:lpstr>Common myths and excuses</vt:lpstr>
      <vt:lpstr>Computers don’t make mistakes *....</vt:lpstr>
      <vt:lpstr>Computers </vt:lpstr>
      <vt:lpstr>The “Blue Screen Of Death”</vt:lpstr>
      <vt:lpstr>Writing software is tough</vt:lpstr>
      <vt:lpstr>Learning to program well</vt:lpstr>
      <vt:lpstr>Computers come in all sizes, colors, flavors</vt:lpstr>
      <vt:lpstr>Software Engineering</vt:lpstr>
      <vt:lpstr>Operating systems: source size</vt:lpstr>
      <vt:lpstr>Writing software is tough</vt:lpstr>
      <vt:lpstr>Writing software is fun</vt:lpstr>
      <vt:lpstr>Topics for today and next week</vt:lpstr>
      <vt:lpstr>Our first program!</vt:lpstr>
      <vt:lpstr>A class text</vt:lpstr>
      <vt:lpstr>A convention</vt:lpstr>
      <vt:lpstr>A class text</vt:lpstr>
      <vt:lpstr>Magic?</vt:lpstr>
      <vt:lpstr>Filling in the feature body</vt:lpstr>
      <vt:lpstr>Program formatting</vt:lpstr>
      <vt:lpstr>Style rule</vt:lpstr>
      <vt:lpstr>Predefined objects</vt:lpstr>
      <vt:lpstr>More style rules</vt:lpstr>
      <vt:lpstr>Object technology</vt:lpstr>
      <vt:lpstr>Feature call</vt:lpstr>
      <vt:lpstr>A distinct mode of expression</vt:lpstr>
      <vt:lpstr>What is an object?</vt:lpstr>
      <vt:lpstr>Two views of objects</vt:lpstr>
      <vt:lpstr>Features: commands and queries</vt:lpstr>
      <vt:lpstr>Queries</vt:lpstr>
      <vt:lpstr>Commands</vt:lpstr>
      <vt:lpstr>A command</vt:lpstr>
      <vt:lpstr>A query</vt:lpstr>
      <vt:lpstr>The command-query separation principle</vt:lpstr>
      <vt:lpstr>An object is a machine</vt:lpstr>
      <vt:lpstr>An object is a machine</vt:lpstr>
      <vt:lpstr>Two views of objects</vt:lpstr>
      <vt:lpstr>Objects: a definition</vt:lpstr>
      <vt:lpstr>Defining and classifying features</vt:lpstr>
      <vt:lpstr>Using queries</vt:lpstr>
      <vt:lpstr>Features may have arguments</vt:lpstr>
      <vt:lpstr>Extending the feature body</vt:lpstr>
      <vt:lpstr>Features with arguments</vt:lpstr>
      <vt:lpstr>A distinct mode of expression</vt:lpstr>
      <vt:lpstr>A distinct mode of expression</vt:lpstr>
      <vt:lpstr>Scaling up</vt:lpstr>
      <vt:lpstr>An object has an interface</vt:lpstr>
      <vt:lpstr>An object has an implementation</vt:lpstr>
      <vt:lpstr>Information hiding</vt:lpstr>
      <vt:lpstr>The information hiding principle</vt:lpstr>
      <vt:lpstr>More about our first example</vt:lpstr>
      <vt:lpstr>Three types of Objects</vt:lpstr>
      <vt:lpstr>Three kinds of object</vt:lpstr>
      <vt:lpstr>More about our first example</vt:lpstr>
      <vt:lpstr>A better version</vt:lpstr>
      <vt:lpstr>Model and Presentation</vt:lpstr>
      <vt:lpstr>Model-View-Controller</vt:lpstr>
      <vt:lpstr>What we have seen so far</vt:lpstr>
      <vt:lpstr>Homework</vt:lpstr>
    </vt:vector>
  </TitlesOfParts>
  <Company>ETH Zürich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</dc:title>
  <dc:creator>Prof. Dr. Bertrand Meyer</dc:creator>
  <cp:lastModifiedBy>meyer</cp:lastModifiedBy>
  <cp:revision>2401</cp:revision>
  <dcterms:created xsi:type="dcterms:W3CDTF">2010-06-28T05:41:26Z</dcterms:created>
  <dcterms:modified xsi:type="dcterms:W3CDTF">2015-08-19T13:36:17Z</dcterms:modified>
</cp:coreProperties>
</file>