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57"/>
  </p:notesMasterIdLst>
  <p:sldIdLst>
    <p:sldId id="302" r:id="rId3"/>
    <p:sldId id="304" r:id="rId4"/>
    <p:sldId id="303" r:id="rId5"/>
    <p:sldId id="305" r:id="rId6"/>
    <p:sldId id="306" r:id="rId7"/>
    <p:sldId id="326" r:id="rId8"/>
    <p:sldId id="327" r:id="rId9"/>
    <p:sldId id="324" r:id="rId10"/>
    <p:sldId id="307" r:id="rId11"/>
    <p:sldId id="325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98" r:id="rId26"/>
    <p:sldId id="300" r:id="rId27"/>
    <p:sldId id="328" r:id="rId28"/>
    <p:sldId id="258" r:id="rId29"/>
    <p:sldId id="259" r:id="rId30"/>
    <p:sldId id="260" r:id="rId31"/>
    <p:sldId id="262" r:id="rId32"/>
    <p:sldId id="263" r:id="rId33"/>
    <p:sldId id="329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8" r:id="rId50"/>
    <p:sldId id="289" r:id="rId51"/>
    <p:sldId id="291" r:id="rId52"/>
    <p:sldId id="293" r:id="rId53"/>
    <p:sldId id="301" r:id="rId54"/>
    <p:sldId id="297" r:id="rId55"/>
    <p:sldId id="299" r:id="rId56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58"/>
      <p:bold r:id="rId59"/>
      <p:italic r:id="rId60"/>
      <p:boldItalic r:id="rId61"/>
    </p:embeddedFont>
    <p:embeddedFont>
      <p:font typeface="Comic Sans MS" panose="030F0702030302020204" pitchFamily="66" charset="0"/>
      <p:regular r:id="rId62"/>
      <p:bold r:id="rId63"/>
      <p:italic r:id="rId64"/>
      <p:boldItalic r:id="rId65"/>
    </p:embeddedFont>
    <p:embeddedFont>
      <p:font typeface="Nunito" panose="020B0604020202020204" charset="0"/>
      <p:regular r:id="rId66"/>
      <p:bold r:id="rId6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9982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7271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The meaning of class invariants • They are intended for scenarios that should never happen, if supplier routines do their job • When a class invariant fails, it points at errors in the implementation or in the class invariant • They contribute to a safety net all around your software, so that all routines are checked for (partial) correctness • They can be disabled at runtime for efficiency in production code</a:t>
            </a:r>
          </a:p>
        </p:txBody>
      </p:sp>
    </p:spTree>
    <p:extLst>
      <p:ext uri="{BB962C8B-B14F-4D97-AF65-F5344CB8AC3E}">
        <p14:creationId xmlns:p14="http://schemas.microsoft.com/office/powerpoint/2010/main" val="81588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68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62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232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1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20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99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828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629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65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17580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69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664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71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49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4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384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78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703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656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6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166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237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211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252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270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514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102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3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731520" y="4561398"/>
            <a:ext cx="5852159" cy="431982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245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7654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22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543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0834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815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597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2762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47409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096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3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071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89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52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80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7693" y="124692"/>
            <a:ext cx="8201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388" y="1268412"/>
            <a:ext cx="8713799" cy="24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480"/>
              </a:spcBef>
              <a:spcAft>
                <a:spcPts val="0"/>
              </a:spcAft>
              <a:defRPr/>
            </a:lvl1pPr>
            <a:lvl2pPr marL="896937" indent="-2111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Char char="➢"/>
              <a:defRPr/>
            </a:lvl2pPr>
            <a:lvl3pPr marL="1304925" indent="-857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1712912" indent="-8731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4pPr>
            <a:lvl5pPr marL="21209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5pPr>
            <a:lvl6pPr marL="2578100" indent="-228600" algn="l" rtl="0">
              <a:spcBef>
                <a:spcPts val="360"/>
              </a:spcBef>
              <a:spcAft>
                <a:spcPts val="0"/>
              </a:spcAft>
              <a:defRPr/>
            </a:lvl6pPr>
            <a:lvl7pPr marL="3035300" indent="-228600" algn="l" rtl="0">
              <a:spcBef>
                <a:spcPts val="360"/>
              </a:spcBef>
              <a:spcAft>
                <a:spcPts val="0"/>
              </a:spcAft>
              <a:defRPr/>
            </a:lvl7pPr>
            <a:lvl8pPr marL="3492500" indent="-228600" algn="l" rtl="0">
              <a:spcBef>
                <a:spcPts val="360"/>
              </a:spcBef>
              <a:spcAft>
                <a:spcPts val="0"/>
              </a:spcAft>
              <a:defRPr/>
            </a:lvl8pPr>
            <a:lvl9pPr marL="3949700" indent="-228600" algn="l" rtl="0">
              <a:spcBef>
                <a:spcPts val="36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79388" y="3900487"/>
            <a:ext cx="8713799" cy="248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480"/>
              </a:spcBef>
              <a:spcAft>
                <a:spcPts val="0"/>
              </a:spcAft>
              <a:defRPr/>
            </a:lvl1pPr>
            <a:lvl2pPr marL="896937" indent="-2111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Char char="➢"/>
              <a:defRPr/>
            </a:lvl2pPr>
            <a:lvl3pPr marL="1304925" indent="-857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1712912" indent="-8731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4pPr>
            <a:lvl5pPr marL="21209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5pPr>
            <a:lvl6pPr marL="2578100" indent="-228600" algn="l" rtl="0">
              <a:spcBef>
                <a:spcPts val="360"/>
              </a:spcBef>
              <a:spcAft>
                <a:spcPts val="0"/>
              </a:spcAft>
              <a:defRPr/>
            </a:lvl6pPr>
            <a:lvl7pPr marL="3035300" indent="-228600" algn="l" rtl="0">
              <a:spcBef>
                <a:spcPts val="360"/>
              </a:spcBef>
              <a:spcAft>
                <a:spcPts val="0"/>
              </a:spcAft>
              <a:defRPr/>
            </a:lvl7pPr>
            <a:lvl8pPr marL="3492500" indent="-228600" algn="l" rtl="0">
              <a:spcBef>
                <a:spcPts val="360"/>
              </a:spcBef>
              <a:spcAft>
                <a:spcPts val="0"/>
              </a:spcAft>
              <a:defRPr/>
            </a:lvl8pPr>
            <a:lvl9pPr marL="3949700" indent="-228600" algn="l" rtl="0">
              <a:spcBef>
                <a:spcPts val="36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211637" y="6527800"/>
            <a:ext cx="4681500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HMw586zG9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99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</a:t>
            </a:r>
            <a: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Oriented Programming</a:t>
            </a:r>
            <a:b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35182" y="4961993"/>
            <a:ext cx="7301344" cy="606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75"/>
              </a:spcBef>
              <a:buClr>
                <a:srgbClr val="3E609E"/>
              </a:buClr>
              <a:buSzPct val="25000"/>
              <a:buFont typeface="Arial"/>
              <a:buNone/>
            </a:pPr>
            <a:r>
              <a:rPr lang="en-US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Organizational Information</a:t>
            </a:r>
            <a:endParaRPr lang="en-US" sz="2950" dirty="0">
              <a:solidFill>
                <a:srgbClr val="3E609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1157130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Reading </a:t>
            </a: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assignments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1" indent="-342900"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smtClean="0">
                <a:latin typeface="Comic Sans MS"/>
                <a:ea typeface="Comic Sans MS"/>
                <a:cs typeface="Comic Sans MS"/>
                <a:sym typeface="Comic Sans MS"/>
              </a:rPr>
              <a:t>Chapter 4 of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Touch of Class, Learning to Program Well with Objects and </a:t>
            </a:r>
            <a:r>
              <a:rPr lang="en-US" sz="2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Contracts”</a:t>
            </a:r>
            <a:endParaRPr lang="en-US" sz="2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913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Class invariants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Preconditions and </a:t>
            </a:r>
            <a:r>
              <a:rPr lang="en-US" sz="22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postconditions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are logical properties associated with a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particular </a:t>
            </a:r>
            <a:r>
              <a:rPr lang="en-US" sz="2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invariants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are properties that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objects of a certain class must obey to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invariants are part of the class semantics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419" name="Shape 419"/>
          <p:cNvSpPr/>
          <p:nvPr/>
        </p:nvSpPr>
        <p:spPr>
          <a:xfrm>
            <a:off x="487425" y="2858975"/>
            <a:ext cx="8220899" cy="258388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endParaRPr lang="en-US" sz="2000" b="1" i="0" u="none" strike="noStrike" cap="none" baseline="0" dirty="0" smtClean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endParaRPr lang="en-US" sz="2000" b="1" i="0" u="none" strike="noStrike" cap="none" baseline="0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320" y="4141696"/>
            <a:ext cx="4483920" cy="43088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valid_day: 1 &lt;= day and day &lt;= 31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4320" y="4572583"/>
            <a:ext cx="4976535" cy="4449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valid_hour: 0 &lt;= hour and hour &lt;= 23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4320" y="3035975"/>
            <a:ext cx="1774845" cy="43088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class DATE </a:t>
            </a:r>
          </a:p>
        </p:txBody>
      </p:sp>
    </p:spTree>
    <p:extLst>
      <p:ext uri="{BB962C8B-B14F-4D97-AF65-F5344CB8AC3E}">
        <p14:creationId xmlns:p14="http://schemas.microsoft.com/office/powerpoint/2010/main" val="222578079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33265" y="1567541"/>
            <a:ext cx="8602799" cy="1371599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invariant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must hold as soon as an object is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then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and after the exec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ution 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any of the class features available to its clients.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257693" y="124692"/>
            <a:ext cx="8201999" cy="45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Class invariant</a:t>
            </a: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 principle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457200" y="3554412"/>
            <a:ext cx="8424900" cy="13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 class that fails to ensure its invariants is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buggy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 software.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91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are class invariants in practice?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Boolean expressions checked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time a supplier’s status is observable by clients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9144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As soon as an object is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created</a:t>
            </a:r>
          </a:p>
          <a:p>
            <a:pPr marL="9144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and after a feature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is available to clients 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The simplest possible class invariant (and the default) is the expression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This would mean that there are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consistency </a:t>
            </a:r>
            <a:r>
              <a:rPr lang="en-US" sz="2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requirements</a:t>
            </a:r>
            <a:endParaRPr lang="en-US" sz="2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151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Compound class invariants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Expressions can also be linked together using logical connectives like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Writing two expressions on two consecutive lines without connectives is considered as an implicit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It is also possible to invoke a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Boolean function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containing complex computations 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332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When things go bad...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249250" y="1136674"/>
            <a:ext cx="8594700" cy="53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exception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 is raised if an invariant check fails:</a:t>
            </a:r>
          </a:p>
          <a:p>
            <a:pPr marL="18288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Immediately after an object is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created</a:t>
            </a:r>
          </a:p>
          <a:p>
            <a:pPr marL="18288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Before or after a client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invokes a routine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The error should be relatively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to fix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, as we know where in the code it occurred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label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on the class invariant can be useful </a:t>
            </a:r>
          </a:p>
        </p:txBody>
      </p:sp>
    </p:spTree>
    <p:extLst>
      <p:ext uri="{BB962C8B-B14F-4D97-AF65-F5344CB8AC3E}">
        <p14:creationId xmlns:p14="http://schemas.microsoft.com/office/powerpoint/2010/main" val="150767437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When breaking class invariant is OK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249250" y="1136674"/>
            <a:ext cx="8594700" cy="53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 class invariant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allowed to be not satisfied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in the following cases:</a:t>
            </a:r>
          </a:p>
          <a:p>
            <a:pPr marL="18288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 the invocation of a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creation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 feature</a:t>
            </a:r>
          </a:p>
          <a:p>
            <a:pPr marL="1828800" marR="0" lvl="1" indent="-381000" algn="l" rtl="0">
              <a:spcBef>
                <a:spcPts val="48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body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of any routine</a:t>
            </a:r>
          </a:p>
          <a:p>
            <a:pPr marR="0" lvl="0" algn="l" rtl="0">
              <a:spcBef>
                <a:spcPts val="48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Anything can happen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states observable by clients</a:t>
            </a:r>
          </a:p>
        </p:txBody>
      </p:sp>
    </p:spTree>
    <p:extLst>
      <p:ext uri="{BB962C8B-B14F-4D97-AF65-F5344CB8AC3E}">
        <p14:creationId xmlns:p14="http://schemas.microsoft.com/office/powerpoint/2010/main" val="1922028250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Runtime contract checks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performance penalty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contracts are activated at runtime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Contract checks can be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partially or totally disabled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 keep preconditions only)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Hint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disable contract checks only after an application has been properly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tested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can always be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enabled again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some error pops out and you hope to know more about it</a:t>
            </a:r>
          </a:p>
          <a:p>
            <a:pPr marL="896937" marR="0" lvl="1" indent="-24161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328689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Applications of Design by Contract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efficient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programs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fail earlier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=&gt; cheaper to fix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easier to reason about errors because they are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localized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documentation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contracts are part of the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interface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clients know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invoke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feature correctly and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to expect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return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of the documentation is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executable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0725250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249236" y="115888"/>
            <a:ext cx="8758285" cy="76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Automati</a:t>
            </a:r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 Testing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249237" y="1160059"/>
            <a:ext cx="8594700" cy="5362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Automatic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tests can be generated automatically from contracted code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preconditions filter out uninteresting/wrong inputs</a:t>
            </a:r>
          </a:p>
          <a:p>
            <a:pPr marL="896937" marR="0" lvl="1" indent="-363537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oracles, providing a pass/fail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6099631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Office Hours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Thursday 6pm-7pm</a:t>
            </a:r>
          </a:p>
          <a:p>
            <a:endParaRPr lang="it-IT" dirty="0" smtClean="0"/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In any case you can get an appointment dropping me an email with a reasonable notice (24 hours, possibly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48)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Every TA has office hours too, please jut ask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Do not be shy to use all the resources you have!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(In)complete and (un)sound preconditions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164353" y="878113"/>
            <a:ext cx="88452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intended precondition for feature f is: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2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 (x: INTEGER) </a:t>
            </a:r>
            <a:r>
              <a:rPr lang="en-US" sz="22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 </a:t>
            </a:r>
            <a:r>
              <a:rPr lang="en-US" sz="2200" b="0" i="0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x_valid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x &gt; 1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2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w: x &gt; 0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an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over-approximation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 weak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accepts an incorrect value, together with all the correct ones 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unsound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z: x &gt; 2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an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under-approximation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 strong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accepts all correct values, but not all the possible correct values  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sound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incomplete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61034911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(In)complete and (un)sound postconditions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111188" y="897016"/>
            <a:ext cx="9032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Soundness and completeness for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dual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respect to preconditions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intended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feature g is: 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 … </a:t>
            </a:r>
            <a:r>
              <a:rPr lang="en-US" sz="22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 </a:t>
            </a:r>
            <a:r>
              <a:rPr lang="en-US" sz="2200" b="0" i="0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y_correct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y &gt; 1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y: INTEGER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w: y &gt; 0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an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over-approximation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 weak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guarantees all the correct values, but the guaranteed values are not all correct 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sound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incomplete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z: y &gt; 2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an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under-approximation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 strong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not guarantee all the correct values, but the ones it does guarantee are correct (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unsound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38856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Limitations of contracts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111189" y="905725"/>
            <a:ext cx="88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</a:t>
            </a:r>
            <a:r>
              <a:rPr lang="en-US" sz="22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contracts that are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sound and complete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difficult, and sometimes impossible</a:t>
            </a: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Preconditions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easier to handle because they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 to one object state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(the current object)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trickier because they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 to two possible object states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(before and after the feature execution)</a:t>
            </a:r>
          </a:p>
        </p:txBody>
      </p:sp>
    </p:spTree>
    <p:extLst>
      <p:ext uri="{BB962C8B-B14F-4D97-AF65-F5344CB8AC3E}">
        <p14:creationId xmlns:p14="http://schemas.microsoft.com/office/powerpoint/2010/main" val="229197531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Is Design by Contract a silver bullet?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11189" y="914434"/>
            <a:ext cx="8894700" cy="3289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but it may help to produce </a:t>
            </a:r>
            <a:r>
              <a:rPr lang="en-US" sz="22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software</a:t>
            </a: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end contracts are written by humans</a:t>
            </a: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Humans can write wrong, or weak contracts</a:t>
            </a:r>
          </a:p>
          <a:p>
            <a:pPr marL="457200" marR="0" lvl="0" indent="-2794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 about what happens if you always write </a:t>
            </a:r>
            <a:r>
              <a:rPr lang="en-US" sz="22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2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all your contract clauses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78" y="4448223"/>
            <a:ext cx="5502322" cy="2292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5" y="4566457"/>
            <a:ext cx="2452298" cy="21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768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99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</a:t>
            </a:r>
            <a: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Oriented Programming</a:t>
            </a:r>
            <a:b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35182" y="4961993"/>
            <a:ext cx="7301344" cy="606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it-IT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4b: </a:t>
            </a:r>
            <a:r>
              <a:rPr lang="en-US" sz="2950" dirty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Abstraction</a:t>
            </a:r>
          </a:p>
          <a:p>
            <a:pPr lvl="0" fontAlgn="base"/>
            <a:endParaRPr lang="it-IT" sz="2950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1449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Topics for </a:t>
            </a:r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today (and possibly next week)</a:t>
            </a:r>
            <a:endParaRPr lang="en-US" sz="280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, especially functional abstraction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notion of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final word on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: all feature categories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Uniform Access principle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  <a:r>
              <a:rPr lang="en-US" sz="2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and client privileges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Information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hiding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Classes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4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“The 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essence of abstractions is preserving information that is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relevant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 in a given context, and forgetting information that is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irrelevant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 in that context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.”</a:t>
            </a:r>
          </a:p>
          <a:p>
            <a:endParaRPr lang="en-US" sz="2400" dirty="0">
              <a:solidFill>
                <a:schemeClr val="tx1"/>
              </a:solidFill>
              <a:latin typeface="Comic Sans MS"/>
              <a:ea typeface="Comic Sans MS"/>
              <a:cs typeface="Comic Sans MS"/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Guttag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, John V.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“Introduction 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to Computation and Programming Using 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Python”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 - Cambridge, Massachusetts: The MIT Press.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Concepts are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independent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from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</a:rPr>
              <a:t>languages</a:t>
            </a:r>
            <a:endParaRPr lang="en-US" sz="2400" dirty="0">
              <a:solidFill>
                <a:schemeClr val="tx1"/>
              </a:solidFill>
              <a:latin typeface="Comic Sans MS"/>
              <a:ea typeface="Comic Sans MS"/>
              <a:cs typeface="Comic Sans MS"/>
            </a:endParaRPr>
          </a:p>
          <a:p>
            <a:pPr algn="ctr"/>
            <a:endParaRPr lang="en-US" sz="2400" dirty="0"/>
          </a:p>
          <a:p>
            <a:pPr algn="ctr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67417" y="115888"/>
            <a:ext cx="7885981" cy="4793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Routine: algorithm abstraction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4300" y="843870"/>
            <a:ext cx="9029700" cy="6014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abstract is to capture the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essence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concept, ignoring details &amp; specifics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Removing</a:t>
            </a:r>
            <a:r>
              <a:rPr lang="en-US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some information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Giving a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r>
              <a:rPr lang="en-US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result of the abstraction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Oriented Programming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827088" marR="0" lvl="1" indent="-36988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abstraction: </a:t>
            </a:r>
            <a:r>
              <a:rPr lang="en-US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</a:t>
            </a:r>
          </a:p>
          <a:p>
            <a:pPr marL="827088" marR="0" lvl="1" indent="-24796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27088" marR="0" lvl="1" indent="-36988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(operational) abstraction: </a:t>
            </a:r>
            <a:r>
              <a:rPr lang="en-US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090557" y="3526971"/>
            <a:ext cx="2873829" cy="824590"/>
          </a:xfrm>
          <a:prstGeom prst="wedgeRoundRectCallout">
            <a:avLst>
              <a:gd name="adj1" fmla="val -28121"/>
              <a:gd name="adj2" fmla="val 152739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routine is also known as a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</a:p>
        </p:txBody>
      </p:sp>
      <p:sp>
        <p:nvSpPr>
          <p:cNvPr id="56" name="Shape 56"/>
          <p:cNvSpPr/>
          <p:nvPr/>
        </p:nvSpPr>
        <p:spPr>
          <a:xfrm>
            <a:off x="1575707" y="6123214"/>
            <a:ext cx="6800849" cy="634089"/>
          </a:xfrm>
          <a:prstGeom prst="wedgeRoundRectCallout">
            <a:avLst>
              <a:gd name="adj1" fmla="val 24775"/>
              <a:gd name="adj2" fmla="val -135393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also as a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subprogram</a:t>
            </a: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as a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subroutine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67417" y="115889"/>
            <a:ext cx="8571780" cy="462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routine is one of the two kinds of feature...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the other is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routine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</a:t>
            </a:r>
            <a:r>
              <a:rPr lang="en-US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en-US" sz="20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; ...)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Header comment.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Precondition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(boolean expression)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1" i="0" u="none" strike="noStrike" cap="none" baseline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(instructions)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(boolean expression)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</a:p>
          <a:p>
            <a:pPr marL="1304925" marR="0" lvl="2" indent="-857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  <a:hlinkClick r:id="rId2"/>
              </a:rPr>
              <a:t>http://goo.gl/forms/HMw586zG9q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u="sng" dirty="0"/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It helps us to understand your level of acquitance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with computers and computer science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We will tune lectures and labs accordingly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Next year a different division of groups may be implemented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Your TA will repeat and explain this later today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765914" y="3557626"/>
            <a:ext cx="2238065" cy="49186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49237" y="950709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doesn’t return a result</a:t>
            </a:r>
          </a:p>
          <a:p>
            <a:pPr marL="1712913" marR="0" lvl="3" indent="-23971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Yields a </a:t>
            </a:r>
            <a:r>
              <a:rPr lang="en-US" sz="26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</a:t>
            </a:r>
          </a:p>
          <a:p>
            <a:pPr marL="1712913" marR="0" lvl="3" indent="-23971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Calls are </a:t>
            </a:r>
            <a:r>
              <a:rPr lang="en-US" sz="26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0" i="0" u="none" strike="noStrike" cap="none" baseline="0" dirty="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returns a result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; ...):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RESULT_TYPE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... (The rest as before) ...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712913" marR="0" lvl="3" indent="-23971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Yields a </a:t>
            </a:r>
            <a:r>
              <a:rPr lang="en-US" sz="26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</a:p>
          <a:p>
            <a:pPr marL="1712913" marR="0" lvl="3" indent="-23971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Calls are </a:t>
            </a:r>
            <a:r>
              <a:rPr lang="en-US" sz="26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expressions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Two kinds of routine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sp>
        <p:nvSpPr>
          <p:cNvPr id="2" name="Rectangular Callout 1"/>
          <p:cNvSpPr/>
          <p:nvPr/>
        </p:nvSpPr>
        <p:spPr>
          <a:xfrm>
            <a:off x="5757058" y="1748864"/>
            <a:ext cx="3217663" cy="679408"/>
          </a:xfrm>
          <a:prstGeom prst="wedgeRectCallout">
            <a:avLst>
              <a:gd name="adj1" fmla="val -136932"/>
              <a:gd name="adj2" fmla="val -47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Control flow moves 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from an execution </a:t>
            </a:r>
            <a:r>
              <a:rPr lang="en-US" sz="1600" b="1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</a:rPr>
              <a:t>context to another</a:t>
            </a:r>
            <a:endParaRPr lang="it-IT" sz="1600" b="1" dirty="0">
              <a:solidFill>
                <a:schemeClr val="bg1"/>
              </a:solidFill>
              <a:latin typeface="Comic Sans MS"/>
              <a:ea typeface="Comic Sans MS"/>
              <a:cs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Features: the full story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class is characterized by its </a:t>
            </a:r>
            <a:r>
              <a:rPr lang="en-US" sz="2400" b="0" i="0" u="none" strike="noStrike" cap="none" baseline="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endParaRPr lang="en-US" sz="2400" b="0" i="0" u="none" strike="noStrike" cap="none" baseline="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feature is an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 on the corresponding </a:t>
            </a:r>
            <a:r>
              <a:rPr lang="en-US" sz="2400" b="0" i="0" u="none" strike="noStrike" cap="none" baseline="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objects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2400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7" y="107294"/>
            <a:ext cx="7942199" cy="435599"/>
          </a:xfrm>
        </p:spPr>
        <p:txBody>
          <a:bodyPr/>
          <a:lstStyle/>
          <a:p>
            <a:pPr>
              <a:buSzPct val="25000"/>
            </a:pPr>
            <a:r>
              <a:rPr lang="it-IT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Pay attention now!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We said there are two kind of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features for a class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sz="2400" dirty="0" smtClean="0">
              <a:latin typeface="Comic Sans MS"/>
              <a:ea typeface="Comic Sans MS"/>
              <a:cs typeface="Comic Sans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Routine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Attribute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And at the same time there are two kinds of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routines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Function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dirty="0" smtClean="0"/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H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ow </a:t>
            </a:r>
            <a:r>
              <a:rPr lang="it-IT" sz="2400" dirty="0">
                <a:latin typeface="Comic Sans MS"/>
                <a:ea typeface="Comic Sans MS"/>
                <a:cs typeface="Comic Sans MS"/>
              </a:rPr>
              <a:t>all these relate to each other?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743825" y="3508375"/>
            <a:ext cx="14001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743825" y="3508375"/>
            <a:ext cx="14001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Features: the full story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403600" y="1639888"/>
            <a:ext cx="179681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471020" y="48910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788" y="33797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116" name="Shape 116"/>
          <p:cNvSpPr/>
          <p:nvPr/>
        </p:nvSpPr>
        <p:spPr>
          <a:xfrm>
            <a:off x="4049712" y="4133850"/>
            <a:ext cx="1214437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66825" y="2724150"/>
            <a:ext cx="12557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result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947988" y="5124450"/>
            <a:ext cx="1069975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908300" y="4676775"/>
            <a:ext cx="136683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4325" y="962025"/>
            <a:ext cx="1819274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 baseline="0" dirty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view</a:t>
            </a:r>
            <a:br>
              <a:rPr lang="en-US" sz="2000" b="1" i="1" u="none" strike="noStrike" cap="none" baseline="0" dirty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1" i="1" u="none" strike="noStrike" cap="none" baseline="0" dirty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(specification)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600825" y="1000125"/>
            <a:ext cx="2131192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 baseline="0" dirty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view (implementation)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985837" y="2053086"/>
            <a:ext cx="730818" cy="1320351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>
            <a:off x="2471738" y="5232400"/>
            <a:ext cx="1443037" cy="51276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1276350" y="3962400"/>
            <a:ext cx="1684338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Returns result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1014412" y="3756025"/>
            <a:ext cx="690561" cy="115093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2547938" y="4306888"/>
            <a:ext cx="1509711" cy="630236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7" name="Shape 127"/>
          <p:cNvSpPr/>
          <p:nvPr/>
        </p:nvSpPr>
        <p:spPr>
          <a:xfrm>
            <a:off x="4021137" y="5562600"/>
            <a:ext cx="1462086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</a:p>
        </p:txBody>
      </p:sp>
      <p:sp>
        <p:nvSpPr>
          <p:cNvPr id="128" name="Shape 128"/>
          <p:cNvSpPr/>
          <p:nvPr/>
        </p:nvSpPr>
        <p:spPr>
          <a:xfrm>
            <a:off x="3973512" y="1685925"/>
            <a:ext cx="1357312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 flipH="1">
            <a:off x="2950233" y="1808957"/>
            <a:ext cx="974785" cy="4571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6777038" y="3733800"/>
            <a:ext cx="1069975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423025" y="3228975"/>
            <a:ext cx="136683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</a:p>
        </p:txBody>
      </p:sp>
      <p:cxnSp>
        <p:nvCxnSpPr>
          <p:cNvPr id="132" name="Shape 132"/>
          <p:cNvCxnSpPr/>
          <p:nvPr/>
        </p:nvCxnSpPr>
        <p:spPr>
          <a:xfrm flipH="1">
            <a:off x="5624512" y="3870325"/>
            <a:ext cx="2233612" cy="175101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7243762" y="2868612"/>
            <a:ext cx="652462" cy="65881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5848710" y="2617788"/>
            <a:ext cx="146490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5476874" y="1860550"/>
            <a:ext cx="1023938" cy="817562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6" name="Shape 136"/>
          <p:cNvCxnSpPr/>
          <p:nvPr/>
        </p:nvCxnSpPr>
        <p:spPr>
          <a:xfrm flipH="1">
            <a:off x="5172074" y="3027871"/>
            <a:ext cx="1306363" cy="994852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7" name="Shape 137"/>
          <p:cNvSpPr txBox="1"/>
          <p:nvPr/>
        </p:nvSpPr>
        <p:spPr>
          <a:xfrm>
            <a:off x="76200" y="33797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1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1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942617" y="3286125"/>
            <a:ext cx="895349" cy="3124199"/>
          </a:xfrm>
          <a:prstGeom prst="rect">
            <a:avLst/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Uniform Access principle</a:t>
            </a:r>
          </a:p>
        </p:txBody>
      </p:sp>
      <p:sp>
        <p:nvSpPr>
          <p:cNvPr id="146" name="Shape 146"/>
          <p:cNvSpPr/>
          <p:nvPr/>
        </p:nvSpPr>
        <p:spPr>
          <a:xfrm>
            <a:off x="342900" y="1698171"/>
            <a:ext cx="8229600" cy="167368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doesn‘t matter to the client</a:t>
            </a:r>
            <a:br>
              <a:rPr lang="en-US" sz="4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you </a:t>
            </a:r>
            <a:r>
              <a:rPr lang="en-US" sz="40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look up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r>
              <a:rPr lang="en-US" sz="40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404937" y="2578798"/>
            <a:ext cx="2374899" cy="503236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58791" y="115888"/>
            <a:ext cx="7697758" cy="4534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Uniform Access: an example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49237" y="864465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1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</a:t>
            </a:r>
            <a:r>
              <a:rPr lang="en-US" sz="21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1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list_of_deposits</a:t>
            </a:r>
            <a:r>
              <a:rPr lang="en-US" sz="21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1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</a:t>
            </a:r>
            <a:r>
              <a:rPr lang="en-US" sz="21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</a:t>
            </a:r>
            <a:r>
              <a:rPr lang="en-US" sz="21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list_of_withdrawals</a:t>
            </a:r>
            <a:r>
              <a:rPr lang="en-US" sz="21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1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</a:t>
            </a:r>
          </a:p>
        </p:txBody>
      </p:sp>
      <p:sp>
        <p:nvSpPr>
          <p:cNvPr id="156" name="Shape 156"/>
          <p:cNvSpPr/>
          <p:nvPr/>
        </p:nvSpPr>
        <p:spPr>
          <a:xfrm>
            <a:off x="1404937" y="1497709"/>
            <a:ext cx="2374899" cy="1584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1404937" y="2002534"/>
            <a:ext cx="23748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/>
          <p:nvPr/>
        </p:nvCxnSpPr>
        <p:spPr>
          <a:xfrm>
            <a:off x="1404937" y="2578798"/>
            <a:ext cx="23748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 txBox="1"/>
          <p:nvPr/>
        </p:nvSpPr>
        <p:spPr>
          <a:xfrm>
            <a:off x="1404937" y="1570734"/>
            <a:ext cx="2374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list_of_deposits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404937" y="2145409"/>
            <a:ext cx="2374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list_of_withdrawals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404937" y="2650234"/>
            <a:ext cx="2374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</a:t>
            </a:r>
            <a:r>
              <a:rPr lang="en-US" sz="1800" b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</a:p>
        </p:txBody>
      </p:sp>
      <p:sp>
        <p:nvSpPr>
          <p:cNvPr id="162" name="Shape 162"/>
          <p:cNvSpPr/>
          <p:nvPr/>
        </p:nvSpPr>
        <p:spPr>
          <a:xfrm>
            <a:off x="1404937" y="3369373"/>
            <a:ext cx="2374899" cy="10810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1404937" y="3874198"/>
            <a:ext cx="23748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Shape 164"/>
          <p:cNvSpPr txBox="1"/>
          <p:nvPr/>
        </p:nvSpPr>
        <p:spPr>
          <a:xfrm>
            <a:off x="1404937" y="3442398"/>
            <a:ext cx="2374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list_of_deposits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404937" y="4017073"/>
            <a:ext cx="2374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list_of_withdrawals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69900" y="3658298"/>
            <a:ext cx="93620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(A2)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68312" y="2073973"/>
            <a:ext cx="76526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(A1)</a:t>
            </a:r>
          </a:p>
        </p:txBody>
      </p:sp>
      <p:sp>
        <p:nvSpPr>
          <p:cNvPr id="168" name="Shape 168"/>
          <p:cNvSpPr/>
          <p:nvPr/>
        </p:nvSpPr>
        <p:spPr>
          <a:xfrm>
            <a:off x="4284675" y="1570725"/>
            <a:ext cx="765300" cy="358799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200</a:t>
            </a:r>
          </a:p>
        </p:txBody>
      </p:sp>
      <p:sp>
        <p:nvSpPr>
          <p:cNvPr id="169" name="Shape 169"/>
          <p:cNvSpPr/>
          <p:nvPr/>
        </p:nvSpPr>
        <p:spPr>
          <a:xfrm>
            <a:off x="4284662" y="2145409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800</a:t>
            </a:r>
          </a:p>
        </p:txBody>
      </p:sp>
      <p:sp>
        <p:nvSpPr>
          <p:cNvPr id="170" name="Shape 170"/>
          <p:cNvSpPr/>
          <p:nvPr/>
        </p:nvSpPr>
        <p:spPr>
          <a:xfrm>
            <a:off x="5437187" y="1570734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300</a:t>
            </a:r>
          </a:p>
        </p:txBody>
      </p:sp>
      <p:sp>
        <p:nvSpPr>
          <p:cNvPr id="171" name="Shape 171"/>
          <p:cNvSpPr/>
          <p:nvPr/>
        </p:nvSpPr>
        <p:spPr>
          <a:xfrm>
            <a:off x="6589713" y="1570734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500</a:t>
            </a:r>
          </a:p>
        </p:txBody>
      </p:sp>
      <p:sp>
        <p:nvSpPr>
          <p:cNvPr id="172" name="Shape 172"/>
          <p:cNvSpPr/>
          <p:nvPr/>
        </p:nvSpPr>
        <p:spPr>
          <a:xfrm>
            <a:off x="7740650" y="1570725"/>
            <a:ext cx="840899" cy="358799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</a:p>
        </p:txBody>
      </p:sp>
      <p:sp>
        <p:nvSpPr>
          <p:cNvPr id="173" name="Shape 173"/>
          <p:cNvSpPr/>
          <p:nvPr/>
        </p:nvSpPr>
        <p:spPr>
          <a:xfrm>
            <a:off x="5437187" y="2145409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</a:p>
        </p:txBody>
      </p:sp>
      <p:sp>
        <p:nvSpPr>
          <p:cNvPr id="174" name="Shape 174"/>
          <p:cNvSpPr/>
          <p:nvPr/>
        </p:nvSpPr>
        <p:spPr>
          <a:xfrm>
            <a:off x="6589713" y="2145409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636962" y="1713609"/>
            <a:ext cx="64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5005387" y="1713609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5005387" y="2289873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6156325" y="1713609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6156325" y="2289873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>
            <a:off x="7308850" y="1713609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3636962" y="2289873"/>
            <a:ext cx="64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4356100" y="3370960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200</a:t>
            </a:r>
          </a:p>
        </p:txBody>
      </p:sp>
      <p:sp>
        <p:nvSpPr>
          <p:cNvPr id="183" name="Shape 183"/>
          <p:cNvSpPr/>
          <p:nvPr/>
        </p:nvSpPr>
        <p:spPr>
          <a:xfrm>
            <a:off x="4356100" y="3945635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800</a:t>
            </a:r>
          </a:p>
        </p:txBody>
      </p:sp>
      <p:sp>
        <p:nvSpPr>
          <p:cNvPr id="184" name="Shape 184"/>
          <p:cNvSpPr/>
          <p:nvPr/>
        </p:nvSpPr>
        <p:spPr>
          <a:xfrm>
            <a:off x="5508625" y="3370960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300</a:t>
            </a:r>
          </a:p>
        </p:txBody>
      </p:sp>
      <p:sp>
        <p:nvSpPr>
          <p:cNvPr id="185" name="Shape 185"/>
          <p:cNvSpPr/>
          <p:nvPr/>
        </p:nvSpPr>
        <p:spPr>
          <a:xfrm>
            <a:off x="6661150" y="3370960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500</a:t>
            </a:r>
          </a:p>
        </p:txBody>
      </p:sp>
      <p:sp>
        <p:nvSpPr>
          <p:cNvPr id="186" name="Shape 186"/>
          <p:cNvSpPr/>
          <p:nvPr/>
        </p:nvSpPr>
        <p:spPr>
          <a:xfrm>
            <a:off x="7812101" y="3370950"/>
            <a:ext cx="840899" cy="358799"/>
          </a:xfrm>
          <a:prstGeom prst="roundRect">
            <a:avLst>
              <a:gd name="adj" fmla="val 16667"/>
            </a:avLst>
          </a:prstGeom>
          <a:solidFill>
            <a:srgbClr val="BED6E6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</a:t>
            </a:r>
          </a:p>
        </p:txBody>
      </p:sp>
      <p:sp>
        <p:nvSpPr>
          <p:cNvPr id="187" name="Shape 187"/>
          <p:cNvSpPr/>
          <p:nvPr/>
        </p:nvSpPr>
        <p:spPr>
          <a:xfrm>
            <a:off x="5508625" y="3945635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</a:p>
        </p:txBody>
      </p:sp>
      <p:sp>
        <p:nvSpPr>
          <p:cNvPr id="188" name="Shape 188"/>
          <p:cNvSpPr/>
          <p:nvPr/>
        </p:nvSpPr>
        <p:spPr>
          <a:xfrm>
            <a:off x="6661150" y="3945635"/>
            <a:ext cx="720724" cy="358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5076825" y="3513835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5076825" y="4090098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6227762" y="3513835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>
            <a:off x="6227762" y="4090098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7380288" y="3513835"/>
            <a:ext cx="4317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/>
        </p:nvCxnSpPr>
        <p:spPr>
          <a:xfrm>
            <a:off x="3708400" y="3513835"/>
            <a:ext cx="64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3708400" y="4090098"/>
            <a:ext cx="64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1714275" y="4980219"/>
            <a:ext cx="5527448" cy="154304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call such as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your_account</a:t>
            </a:r>
            <a:r>
              <a:rPr lang="en-US" sz="4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</a:t>
            </a:r>
            <a:endParaRPr lang="en-US" sz="2400" b="0" i="1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could use an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a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942617" y="3286125"/>
            <a:ext cx="895349" cy="3124199"/>
          </a:xfrm>
          <a:prstGeom prst="rect">
            <a:avLst/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Uniform Access principle</a:t>
            </a:r>
          </a:p>
        </p:txBody>
      </p:sp>
      <p:sp>
        <p:nvSpPr>
          <p:cNvPr id="205" name="Shape 205"/>
          <p:cNvSpPr/>
          <p:nvPr/>
        </p:nvSpPr>
        <p:spPr>
          <a:xfrm>
            <a:off x="342900" y="1698171"/>
            <a:ext cx="8229600" cy="167368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doesn‘t matter to the client</a:t>
            </a:r>
            <a:br>
              <a:rPr lang="en-US" sz="40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you </a:t>
            </a:r>
            <a:r>
              <a:rPr lang="en-US" sz="40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look up </a:t>
            </a:r>
            <a:r>
              <a:rPr lang="en-US" sz="40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r>
              <a:rPr lang="en-US" sz="40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942617" y="2800336"/>
            <a:ext cx="895349" cy="3551476"/>
          </a:xfrm>
          <a:prstGeom prst="rect">
            <a:avLst/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Uniform Access principle</a:t>
            </a:r>
          </a:p>
        </p:txBody>
      </p:sp>
      <p:sp>
        <p:nvSpPr>
          <p:cNvPr id="214" name="Shape 214"/>
          <p:cNvSpPr/>
          <p:nvPr/>
        </p:nvSpPr>
        <p:spPr>
          <a:xfrm>
            <a:off x="342900" y="1649183"/>
            <a:ext cx="8229600" cy="1387928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should be accessible to clients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same way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120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implemented by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storage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by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70783" y="871084"/>
            <a:ext cx="7694613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Expressed more technically: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623887" y="4057650"/>
            <a:ext cx="1944687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Shape 224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709612" y="5070475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set_y</a:t>
            </a:r>
          </a:p>
        </p:txBody>
      </p:sp>
      <p:sp>
        <p:nvSpPr>
          <p:cNvPr id="228" name="Shape 228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66750" y="4210050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</a:p>
        </p:txBody>
      </p:sp>
      <p:sp>
        <p:nvSpPr>
          <p:cNvPr id="232" name="Shape 232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35000" y="462438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set_x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Nunito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has an</a:t>
            </a:r>
            <a:r>
              <a:rPr lang="en-US" sz="2800" b="1" i="0" u="none" strike="noStrike" cap="none" baseline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</a:p>
        </p:txBody>
      </p:sp>
      <p:sp>
        <p:nvSpPr>
          <p:cNvPr id="236" name="Shape 236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Shape 237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8" name="Shape 238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239" name="Shape 23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242" name="Shape 242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245" name="Shape 245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47" name="Shape 247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249" name="Shape 24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51" name="Shape 251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</a:p>
        </p:txBody>
      </p:sp>
      <p:sp>
        <p:nvSpPr>
          <p:cNvPr id="252" name="Shape 252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465262"/>
            <a:ext cx="6915149" cy="27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42900" y="4060825"/>
            <a:ext cx="190658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23887" y="4057650"/>
            <a:ext cx="194468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Shape 263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010275" y="4994275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022975" y="4273550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</a:t>
            </a:r>
          </a:p>
        </p:txBody>
      </p:sp>
      <p:sp>
        <p:nvSpPr>
          <p:cNvPr id="273" name="Shape 273"/>
          <p:cNvSpPr/>
          <p:nvPr/>
        </p:nvSpPr>
        <p:spPr>
          <a:xfrm>
            <a:off x="6948488" y="5529262"/>
            <a:ext cx="1295400" cy="7143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ct val="25000"/>
              <a:buFont typeface="Nunito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 object has an</a:t>
            </a:r>
            <a:r>
              <a:rPr lang="en-US" sz="2800" b="1" i="0" u="none" strike="noStrike" cap="none" baseline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278" name="Shape 278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281" name="Shape 281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284" name="Shape 284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86" name="Shape 286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288" name="Shape 288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90" name="Shape 290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</a:p>
        </p:txBody>
      </p:sp>
      <p:sp>
        <p:nvSpPr>
          <p:cNvPr id="291" name="Shape 291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72241" y="5067607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set_y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9377" y="4207182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97627" y="4621519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set_x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Poll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It will be released later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This is to understand how we can provide a better service to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you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Problems can be of differnet Kind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9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Information hiding</a:t>
            </a:r>
          </a:p>
        </p:txBody>
      </p:sp>
      <p:pic>
        <p:nvPicPr>
          <p:cNvPr id="302" name="Shape 3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1462087"/>
            <a:ext cx="6915149" cy="274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4825" y="3629025"/>
            <a:ext cx="8085137" cy="24971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623887" y="4057650"/>
            <a:ext cx="194468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Shape 305"/>
          <p:cNvSpPr/>
          <p:nvPr/>
        </p:nvSpPr>
        <p:spPr>
          <a:xfrm rot="10800000" flipH="1">
            <a:off x="1560512" y="4868862"/>
            <a:ext cx="1368425" cy="504824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800100" y="5103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736600" y="5146675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912812" y="4210050"/>
            <a:ext cx="1800225" cy="287338"/>
          </a:xfrm>
          <a:prstGeom prst="rect">
            <a:avLst/>
          </a:prstGeom>
          <a:solidFill>
            <a:srgbClr val="141414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73112" y="4243387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25487" y="42862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777875" y="4679950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714375" y="4722812"/>
            <a:ext cx="1851024" cy="320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7115175" y="4764087"/>
            <a:ext cx="576262" cy="144462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Shape 314"/>
          <p:cNvSpPr/>
          <p:nvPr/>
        </p:nvSpPr>
        <p:spPr>
          <a:xfrm rot="10800000" flipH="1">
            <a:off x="6443662" y="4221162"/>
            <a:ext cx="1944687" cy="996950"/>
          </a:xfrm>
          <a:prstGeom prst="rect">
            <a:avLst/>
          </a:prstGeom>
          <a:solidFill>
            <a:srgbClr val="191919"/>
          </a:solidFill>
          <a:ln w="9525" cap="flat" cmpd="sng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15" name="Shape 315"/>
          <p:cNvGrpSpPr/>
          <p:nvPr/>
        </p:nvGrpSpPr>
        <p:grpSpPr>
          <a:xfrm>
            <a:off x="6142038" y="4930774"/>
            <a:ext cx="1079500" cy="576263"/>
            <a:chOff x="1880" y="3384"/>
            <a:chExt cx="727" cy="680"/>
          </a:xfrm>
        </p:grpSpPr>
        <p:sp>
          <p:nvSpPr>
            <p:cNvPr id="316" name="Shape 316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7294563" y="4930774"/>
            <a:ext cx="1079500" cy="576263"/>
            <a:chOff x="1880" y="3384"/>
            <a:chExt cx="727" cy="680"/>
          </a:xfrm>
        </p:grpSpPr>
        <p:sp>
          <p:nvSpPr>
            <p:cNvPr id="319" name="Shape 319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6154738" y="4210049"/>
            <a:ext cx="1079500" cy="576263"/>
            <a:chOff x="1880" y="3384"/>
            <a:chExt cx="727" cy="680"/>
          </a:xfrm>
        </p:grpSpPr>
        <p:sp>
          <p:nvSpPr>
            <p:cNvPr id="322" name="Shape 322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6086582" y="4289451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7307263" y="4210049"/>
            <a:ext cx="1079500" cy="576263"/>
            <a:chOff x="1880" y="3384"/>
            <a:chExt cx="727" cy="680"/>
          </a:xfrm>
        </p:grpSpPr>
        <p:sp>
          <p:nvSpPr>
            <p:cNvPr id="326" name="Shape 326"/>
            <p:cNvSpPr/>
            <p:nvPr/>
          </p:nvSpPr>
          <p:spPr>
            <a:xfrm>
              <a:off x="1927" y="3384"/>
              <a:ext cx="680" cy="63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880" y="3429"/>
              <a:ext cx="680" cy="63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28" name="Shape 328"/>
          <p:cNvSpPr txBox="1"/>
          <p:nvPr/>
        </p:nvSpPr>
        <p:spPr>
          <a:xfrm>
            <a:off x="7246815" y="4297403"/>
            <a:ext cx="1081088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</a:p>
        </p:txBody>
      </p:sp>
      <p:sp>
        <p:nvSpPr>
          <p:cNvPr id="329" name="Shape 329"/>
          <p:cNvSpPr/>
          <p:nvPr/>
        </p:nvSpPr>
        <p:spPr>
          <a:xfrm>
            <a:off x="6948488" y="5513360"/>
            <a:ext cx="1295400" cy="10821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82262" y="6124755"/>
            <a:ext cx="8462513" cy="7332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654985" y="5084851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12122" y="4224426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80372" y="4638764"/>
            <a:ext cx="2016124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set_x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272733" y="32067"/>
            <a:ext cx="8129586" cy="720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Abstraction and client privileges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47638" y="3255963"/>
            <a:ext cx="8859837" cy="2605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 access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attribute is exported</a:t>
            </a:r>
          </a:p>
          <a:p>
            <a:pPr marL="539750" marR="0" lvl="1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expression! </a:t>
            </a:r>
          </a:p>
          <a:p>
            <a:pPr marL="539750" marR="0" lvl="1" indent="-13843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9750" marR="0" lvl="1" indent="-184150" algn="l" rtl="0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assignment 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would be syntactically illegal!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(It would assign to an expression, like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2918850" y="4560887"/>
            <a:ext cx="1409699" cy="411161"/>
            <a:chOff x="4031" y="2500"/>
            <a:chExt cx="972" cy="259"/>
          </a:xfrm>
        </p:grpSpPr>
        <p:cxnSp>
          <p:nvCxnSpPr>
            <p:cNvPr id="372" name="Shape 372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4" name="Shape 374"/>
          <p:cNvGrpSpPr/>
          <p:nvPr/>
        </p:nvGrpSpPr>
        <p:grpSpPr>
          <a:xfrm>
            <a:off x="5638799" y="5297267"/>
            <a:ext cx="1389062" cy="411161"/>
            <a:chOff x="4031" y="2500"/>
            <a:chExt cx="972" cy="259"/>
          </a:xfrm>
        </p:grpSpPr>
        <p:cxnSp>
          <p:nvCxnSpPr>
            <p:cNvPr id="375" name="Shape 375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Shape 376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" name="Shape 377"/>
          <p:cNvSpPr/>
          <p:nvPr/>
        </p:nvSpPr>
        <p:spPr>
          <a:xfrm>
            <a:off x="217487" y="935417"/>
            <a:ext cx="4869518" cy="1313793"/>
          </a:xfrm>
          <a:prstGeom prst="roundRect">
            <a:avLst>
              <a:gd name="adj" fmla="val 16667"/>
            </a:avLst>
          </a:prstGeom>
          <a:noFill/>
          <a:ln w="222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class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an attribute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may a client class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  <a:p>
            <a:pPr marL="0" marR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with          for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type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413429" y="1835494"/>
            <a:ext cx="909638" cy="4057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cxnSp>
        <p:nvCxnSpPr>
          <p:cNvPr id="379" name="Shape 379"/>
          <p:cNvCxnSpPr/>
          <p:nvPr/>
        </p:nvCxnSpPr>
        <p:spPr>
          <a:xfrm rot="10800000" flipH="1">
            <a:off x="6733542" y="1109707"/>
            <a:ext cx="981056" cy="1292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0" name="Shape 380"/>
          <p:cNvSpPr txBox="1"/>
          <p:nvPr/>
        </p:nvSpPr>
        <p:spPr>
          <a:xfrm>
            <a:off x="5484782" y="1524383"/>
            <a:ext cx="10858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16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013268" y="1235308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382" name="Shape 382"/>
          <p:cNvSpPr/>
          <p:nvPr/>
        </p:nvSpPr>
        <p:spPr>
          <a:xfrm>
            <a:off x="5507426" y="888990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5360282" y="910007"/>
            <a:ext cx="1315946" cy="71350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sp>
        <p:nvSpPr>
          <p:cNvPr id="384" name="Shape 384"/>
          <p:cNvSpPr/>
          <p:nvPr/>
        </p:nvSpPr>
        <p:spPr>
          <a:xfrm>
            <a:off x="7719846" y="841695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7572702" y="862712"/>
            <a:ext cx="1315946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386" name="Shape 386"/>
          <p:cNvSpPr/>
          <p:nvPr/>
        </p:nvSpPr>
        <p:spPr>
          <a:xfrm>
            <a:off x="5464767" y="2399338"/>
            <a:ext cx="692149" cy="5762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156917" y="2399338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8" name="Shape 388"/>
          <p:cNvCxnSpPr/>
          <p:nvPr/>
        </p:nvCxnSpPr>
        <p:spPr>
          <a:xfrm>
            <a:off x="6591092" y="2693988"/>
            <a:ext cx="776286" cy="0"/>
          </a:xfrm>
          <a:prstGeom prst="straightConnector1">
            <a:avLst/>
          </a:prstGeom>
          <a:noFill/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9" name="Shape 389"/>
          <p:cNvSpPr txBox="1"/>
          <p:nvPr/>
        </p:nvSpPr>
        <p:spPr>
          <a:xfrm>
            <a:off x="6177042" y="2479763"/>
            <a:ext cx="8556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390" name="Shape 390"/>
          <p:cNvSpPr/>
          <p:nvPr/>
        </p:nvSpPr>
        <p:spPr>
          <a:xfrm>
            <a:off x="7420020" y="2393338"/>
            <a:ext cx="1080462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26267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7624800" y="3088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458800" y="3046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8425125" y="1542983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394" name="Shape 394"/>
          <p:cNvSpPr/>
          <p:nvPr/>
        </p:nvSpPr>
        <p:spPr>
          <a:xfrm>
            <a:off x="8537245" y="2379209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8529879" y="2476888"/>
            <a:ext cx="4761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Applying abstraction principles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provide clients with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writing privileges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define a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setter procedure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such as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9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1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Set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 to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b="0" i="0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temperature_set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Clients will use calls such as</a:t>
            </a:r>
          </a:p>
          <a:p>
            <a:pPr marL="0" marR="0" lvl="0" indent="0" algn="l" rtl="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4000" b="0" i="0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(21.5)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145138" y="3768537"/>
            <a:ext cx="2606862" cy="34986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223537" y="4582137"/>
            <a:ext cx="6120461" cy="87546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179137" y="1708138"/>
            <a:ext cx="5776062" cy="1323062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258444" y="34607"/>
            <a:ext cx="8339138" cy="611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Taking full advantage of a setter command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set_temperature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 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b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Set temperature value to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not_under_minimum: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&gt;= -273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not_above_maximum: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&lt;= 2000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update_database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ensure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temperature_set: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temperature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272733" y="32067"/>
            <a:ext cx="8129586" cy="720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Abstraction and client privileges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147638" y="3255963"/>
            <a:ext cx="8859837" cy="2605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 access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attribute is exported</a:t>
            </a:r>
          </a:p>
          <a:p>
            <a:pPr marL="539750" marR="0" lvl="1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expression! </a:t>
            </a:r>
          </a:p>
          <a:p>
            <a:pPr marL="539750" marR="0" lvl="1" indent="-13843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9750" marR="0" lvl="1" indent="-184150" algn="l" rtl="0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Clr>
                <a:srgbClr val="8B0000"/>
              </a:buClr>
              <a:buSzPct val="133333"/>
              <a:buFont typeface="Noto Symbol"/>
              <a:buChar char="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assignment 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would be syntactically illegal!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(It would assign to an expression, like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grpSp>
        <p:nvGrpSpPr>
          <p:cNvPr id="423" name="Shape 423"/>
          <p:cNvGrpSpPr/>
          <p:nvPr/>
        </p:nvGrpSpPr>
        <p:grpSpPr>
          <a:xfrm>
            <a:off x="2918850" y="4560887"/>
            <a:ext cx="1409699" cy="411161"/>
            <a:chOff x="4031" y="2500"/>
            <a:chExt cx="972" cy="259"/>
          </a:xfrm>
        </p:grpSpPr>
        <p:cxnSp>
          <p:nvCxnSpPr>
            <p:cNvPr id="424" name="Shape 424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Shape 425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6" name="Shape 426"/>
          <p:cNvGrpSpPr/>
          <p:nvPr/>
        </p:nvGrpSpPr>
        <p:grpSpPr>
          <a:xfrm>
            <a:off x="5638799" y="5297267"/>
            <a:ext cx="1389062" cy="411161"/>
            <a:chOff x="4031" y="2500"/>
            <a:chExt cx="972" cy="259"/>
          </a:xfrm>
        </p:grpSpPr>
        <p:cxnSp>
          <p:nvCxnSpPr>
            <p:cNvPr id="427" name="Shape 427"/>
            <p:cNvCxnSpPr/>
            <p:nvPr/>
          </p:nvCxnSpPr>
          <p:spPr>
            <a:xfrm rot="10800000" flipH="1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Shape 428"/>
            <p:cNvCxnSpPr/>
            <p:nvPr/>
          </p:nvCxnSpPr>
          <p:spPr>
            <a:xfrm rot="10800000">
              <a:off x="4031" y="2500"/>
              <a:ext cx="972" cy="259"/>
            </a:xfrm>
            <a:prstGeom prst="straightConnector1">
              <a:avLst/>
            </a:prstGeom>
            <a:noFill/>
            <a:ln w="19050" cap="flat" cmpd="sng">
              <a:solidFill>
                <a:srgbClr val="8B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Shape 429"/>
          <p:cNvSpPr/>
          <p:nvPr/>
        </p:nvSpPr>
        <p:spPr>
          <a:xfrm>
            <a:off x="217487" y="935417"/>
            <a:ext cx="4869518" cy="1313793"/>
          </a:xfrm>
          <a:prstGeom prst="roundRect">
            <a:avLst>
              <a:gd name="adj" fmla="val 16667"/>
            </a:avLst>
          </a:prstGeom>
          <a:noFill/>
          <a:ln w="222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class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an attribute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may a client class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  <a:p>
            <a:pPr marL="0" marR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with          for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type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413429" y="1835494"/>
            <a:ext cx="909638" cy="4057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4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cxnSp>
        <p:nvCxnSpPr>
          <p:cNvPr id="431" name="Shape 431"/>
          <p:cNvCxnSpPr/>
          <p:nvPr/>
        </p:nvCxnSpPr>
        <p:spPr>
          <a:xfrm rot="10800000" flipH="1">
            <a:off x="6733542" y="1109707"/>
            <a:ext cx="981056" cy="1292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2" name="Shape 432"/>
          <p:cNvSpPr txBox="1"/>
          <p:nvPr/>
        </p:nvSpPr>
        <p:spPr>
          <a:xfrm>
            <a:off x="5484782" y="1524383"/>
            <a:ext cx="10858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16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013268" y="1235308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434" name="Shape 434"/>
          <p:cNvSpPr/>
          <p:nvPr/>
        </p:nvSpPr>
        <p:spPr>
          <a:xfrm>
            <a:off x="5507426" y="888990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5360282" y="910007"/>
            <a:ext cx="1315946" cy="71350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sp>
        <p:nvSpPr>
          <p:cNvPr id="436" name="Shape 436"/>
          <p:cNvSpPr/>
          <p:nvPr/>
        </p:nvSpPr>
        <p:spPr>
          <a:xfrm>
            <a:off x="7719846" y="841695"/>
            <a:ext cx="1138877" cy="56083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7572702" y="862712"/>
            <a:ext cx="1315946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5464767" y="2399338"/>
            <a:ext cx="692149" cy="576262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156917" y="2399338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0" name="Shape 440"/>
          <p:cNvCxnSpPr/>
          <p:nvPr/>
        </p:nvCxnSpPr>
        <p:spPr>
          <a:xfrm>
            <a:off x="6591092" y="2693988"/>
            <a:ext cx="776286" cy="0"/>
          </a:xfrm>
          <a:prstGeom prst="straightConnector1">
            <a:avLst/>
          </a:prstGeom>
          <a:noFill/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41" name="Shape 441"/>
          <p:cNvSpPr txBox="1"/>
          <p:nvPr/>
        </p:nvSpPr>
        <p:spPr>
          <a:xfrm>
            <a:off x="6177042" y="2479763"/>
            <a:ext cx="8556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</a:p>
        </p:txBody>
      </p:sp>
      <p:sp>
        <p:nvSpPr>
          <p:cNvPr id="442" name="Shape 442"/>
          <p:cNvSpPr/>
          <p:nvPr/>
        </p:nvSpPr>
        <p:spPr>
          <a:xfrm>
            <a:off x="7420020" y="2393338"/>
            <a:ext cx="1080462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26267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7624800" y="3088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5458800" y="3046711"/>
            <a:ext cx="1005849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425125" y="1542983"/>
            <a:ext cx="4891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446" name="Shape 446"/>
          <p:cNvSpPr/>
          <p:nvPr/>
        </p:nvSpPr>
        <p:spPr>
          <a:xfrm>
            <a:off x="8537245" y="2379209"/>
            <a:ext cx="503236" cy="576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8529879" y="2476888"/>
            <a:ext cx="4761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Exporting (making public) an attribute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249237" y="935490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Eiffel, exporting an attribute means exporting it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read-only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 outside, it is not shown as an attribute, just as a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could be a function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C++, Java &amp; C#,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make public an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  <a:r>
              <a:rPr lang="en-US" sz="2400" b="0" i="0" u="none" strike="noStrike" cap="none" baseline="0" dirty="0" smtClean="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it is available for both read and write: </a:t>
            </a:r>
          </a:p>
          <a:p>
            <a:pPr marL="8969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19999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6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  <a:p>
            <a:pPr marL="896938" marR="0" lvl="1" indent="-24161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marR="0" lvl="1" indent="-36353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19999"/>
              <a:buFont typeface="Noto Symbol"/>
              <a:buChar char="➢"/>
            </a:pPr>
            <a:r>
              <a:rPr lang="en-US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a1</a:t>
            </a:r>
            <a:r>
              <a:rPr lang="en-US" sz="36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 </a:t>
            </a:r>
            <a:r>
              <a:rPr lang="en-US" sz="240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7743825" y="3508375"/>
            <a:ext cx="14001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43825" y="3508375"/>
            <a:ext cx="14001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Features: the full story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03600" y="1639888"/>
            <a:ext cx="179681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71020" y="48910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7788" y="33797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468" name="Shape 468"/>
          <p:cNvSpPr/>
          <p:nvPr/>
        </p:nvSpPr>
        <p:spPr>
          <a:xfrm>
            <a:off x="4049712" y="4133850"/>
            <a:ext cx="1214437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266825" y="2724150"/>
            <a:ext cx="1255712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result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2947988" y="5124450"/>
            <a:ext cx="1069975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2908300" y="4676775"/>
            <a:ext cx="136683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314325" y="962025"/>
            <a:ext cx="1819274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view</a:t>
            </a:r>
            <a:br>
              <a:rPr lang="en-US" sz="20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(specification)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600825" y="1000125"/>
            <a:ext cx="2131192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view (implementation)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 flipH="1">
            <a:off x="985837" y="2053086"/>
            <a:ext cx="730818" cy="1320351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5" name="Shape 475"/>
          <p:cNvCxnSpPr/>
          <p:nvPr/>
        </p:nvCxnSpPr>
        <p:spPr>
          <a:xfrm>
            <a:off x="2471738" y="5232400"/>
            <a:ext cx="1443037" cy="51276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6" name="Shape 476"/>
          <p:cNvSpPr txBox="1"/>
          <p:nvPr/>
        </p:nvSpPr>
        <p:spPr>
          <a:xfrm>
            <a:off x="1276350" y="3962400"/>
            <a:ext cx="1684338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Returns result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1014412" y="3756025"/>
            <a:ext cx="690561" cy="115093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8" name="Shape 478"/>
          <p:cNvCxnSpPr/>
          <p:nvPr/>
        </p:nvCxnSpPr>
        <p:spPr>
          <a:xfrm rot="10800000" flipH="1">
            <a:off x="2547938" y="4306888"/>
            <a:ext cx="1509711" cy="630236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9" name="Shape 479"/>
          <p:cNvSpPr/>
          <p:nvPr/>
        </p:nvSpPr>
        <p:spPr>
          <a:xfrm>
            <a:off x="4021137" y="5562600"/>
            <a:ext cx="1462086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</a:t>
            </a:r>
          </a:p>
        </p:txBody>
      </p:sp>
      <p:sp>
        <p:nvSpPr>
          <p:cNvPr id="480" name="Shape 480"/>
          <p:cNvSpPr/>
          <p:nvPr/>
        </p:nvSpPr>
        <p:spPr>
          <a:xfrm>
            <a:off x="3973512" y="1685925"/>
            <a:ext cx="1357312" cy="33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 flipH="1">
            <a:off x="2950233" y="1808957"/>
            <a:ext cx="974785" cy="4571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2" name="Shape 482"/>
          <p:cNvSpPr txBox="1"/>
          <p:nvPr/>
        </p:nvSpPr>
        <p:spPr>
          <a:xfrm>
            <a:off x="6777038" y="3733800"/>
            <a:ext cx="1069975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423025" y="3228975"/>
            <a:ext cx="1366837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5624512" y="3870325"/>
            <a:ext cx="2233612" cy="175101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5" name="Shape 485"/>
          <p:cNvCxnSpPr/>
          <p:nvPr/>
        </p:nvCxnSpPr>
        <p:spPr>
          <a:xfrm rot="10800000">
            <a:off x="7243762" y="2868612"/>
            <a:ext cx="652462" cy="658812"/>
          </a:xfrm>
          <a:prstGeom prst="straightConnector1">
            <a:avLst/>
          </a:pr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5848710" y="2617788"/>
            <a:ext cx="146490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</a:t>
            </a:r>
          </a:p>
        </p:txBody>
      </p:sp>
      <p:cxnSp>
        <p:nvCxnSpPr>
          <p:cNvPr id="487" name="Shape 487"/>
          <p:cNvCxnSpPr/>
          <p:nvPr/>
        </p:nvCxnSpPr>
        <p:spPr>
          <a:xfrm rot="10800000">
            <a:off x="5476874" y="1860550"/>
            <a:ext cx="1023938" cy="817562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8" name="Shape 488"/>
          <p:cNvCxnSpPr/>
          <p:nvPr/>
        </p:nvCxnSpPr>
        <p:spPr>
          <a:xfrm flipH="1">
            <a:off x="5172074" y="3027871"/>
            <a:ext cx="1306363" cy="994852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9" name="Shape 489"/>
          <p:cNvSpPr txBox="1"/>
          <p:nvPr/>
        </p:nvSpPr>
        <p:spPr>
          <a:xfrm>
            <a:off x="76200" y="3379787"/>
            <a:ext cx="1368425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Getter functions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C++, Java &amp; C#,  the standard technique, if 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private_x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secret, is to export an associated </a:t>
            </a:r>
            <a:r>
              <a:rPr lang="en-US" sz="2400" b="1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getter function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16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4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private_x</a:t>
            </a:r>
            <a:endParaRPr lang="en-US" sz="2400" b="0" i="1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Eiffel needs no getter functions: just export the attribute</a:t>
            </a: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safe: the attribute is exported</a:t>
            </a:r>
          </a:p>
          <a:p>
            <a:pPr marL="8969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for reading</a:t>
            </a:r>
          </a:p>
          <a:p>
            <a:pPr marL="896938" marR="0" lvl="1" indent="-24161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the information that it is an attribute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could be a function (Uniform Access principle)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role of deferred classes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 concepts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independently of implementation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elements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various implementations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Terminology: </a:t>
            </a: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Effective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non-deferred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(i.e. fully implemented)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Applications of deferred classes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8162" marR="0" lvl="1" indent="-538162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</a:p>
          <a:p>
            <a:pPr marL="538162" marR="0" lvl="1" indent="-41624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marR="0" lvl="1" indent="-53816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Taxonomy</a:t>
            </a:r>
          </a:p>
          <a:p>
            <a:pPr marL="0" marR="0" lvl="1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marR="0" lvl="1" indent="-53816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Capturing common behaviors</a:t>
            </a:r>
          </a:p>
          <a:p>
            <a:pPr marL="538162" marR="0" lvl="1" indent="-41624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8162" marR="0" lvl="1" indent="-53816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High-level modeling, analysis and design</a:t>
            </a:r>
          </a:p>
          <a:p>
            <a:pPr marL="538162" marR="0" lvl="1" indent="-416242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Problems?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omic Sans MS"/>
                <a:ea typeface="Comic Sans MS"/>
                <a:cs typeface="Comic Sans MS"/>
              </a:rPr>
              <a:t>Room, Schedule, transport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omic Sans MS"/>
                <a:ea typeface="Comic Sans MS"/>
                <a:cs typeface="Comic Sans MS"/>
              </a:rPr>
              <a:t>Workload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omic Sans MS"/>
                <a:ea typeface="Comic Sans MS"/>
                <a:cs typeface="Comic Sans MS"/>
              </a:rPr>
              <a:t>Pedagogy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Comic Sans MS"/>
                <a:ea typeface="Comic Sans MS"/>
                <a:cs typeface="Comic Sans MS"/>
              </a:rPr>
              <a:t>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Motivation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/>
              <a:ea typeface="Comic Sans MS"/>
              <a:cs typeface="Comic Sans MS"/>
            </a:endParaRP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/>
                <a:ea typeface="Comic Sans MS"/>
                <a:cs typeface="Comic Sans MS"/>
              </a:rPr>
              <a:t>Can you see the reasons and the applications behind the theory?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/>
                <a:ea typeface="Comic Sans MS"/>
                <a:cs typeface="Comic Sans MS"/>
              </a:rPr>
              <a:t>Unmanageable workload? </a:t>
            </a:r>
            <a:endParaRPr lang="it-IT" dirty="0" smtClean="0">
              <a:ea typeface="Comic Sans MS"/>
            </a:endParaRP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Barrier between teachers and students?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8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Deferred classes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class is deferred if it has at least one deferred feature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so: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must be declared as deferred class…</a:t>
            </a:r>
          </a:p>
          <a:p>
            <a:pPr marL="896937" marR="0" lvl="1" indent="-24161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cannot be instantiated</a:t>
            </a:r>
          </a:p>
          <a:p>
            <a:pPr marL="536575" marR="0" lvl="1" indent="-3175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is not possible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(but only e.g.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</a:t>
            </a:r>
            <a:r>
              <a:rPr lang="en-US" sz="2400" b="0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y.make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(…)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of type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ARRAYED_LIST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672" name="Shape 672"/>
          <p:cNvSpPr/>
          <p:nvPr/>
        </p:nvSpPr>
        <p:spPr>
          <a:xfrm>
            <a:off x="5964114" y="2702841"/>
            <a:ext cx="1649699" cy="588299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6053951" y="2763222"/>
            <a:ext cx="15186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LIST*</a:t>
            </a:r>
          </a:p>
        </p:txBody>
      </p:sp>
      <p:sp>
        <p:nvSpPr>
          <p:cNvPr id="674" name="Shape 674"/>
          <p:cNvSpPr/>
          <p:nvPr/>
        </p:nvSpPr>
        <p:spPr>
          <a:xfrm>
            <a:off x="4311844" y="5011282"/>
            <a:ext cx="1820100" cy="8913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3675539" y="5071664"/>
            <a:ext cx="31376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LINKED_</a:t>
            </a:r>
            <a:b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lang="en-US" sz="2800" b="0" i="0" u="none" strike="noStrike" cap="none" baseline="30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</a:p>
        </p:txBody>
      </p:sp>
      <p:sp>
        <p:nvSpPr>
          <p:cNvPr id="676" name="Shape 676"/>
          <p:cNvSpPr/>
          <p:nvPr/>
        </p:nvSpPr>
        <p:spPr>
          <a:xfrm>
            <a:off x="7045967" y="5063460"/>
            <a:ext cx="1820100" cy="8913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rgbClr val="C00000">
                <a:alpha val="3373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6427592" y="5123842"/>
            <a:ext cx="3137699" cy="89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ARRAYED_</a:t>
            </a:r>
            <a:b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lang="en-US" sz="2800" b="0" i="0" u="none" strike="noStrike" cap="none" baseline="30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5244362" y="5011282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9" name="Shape 679"/>
          <p:cNvCxnSpPr/>
          <p:nvPr/>
        </p:nvCxnSpPr>
        <p:spPr>
          <a:xfrm rot="10800000" flipH="1">
            <a:off x="5423651" y="3389696"/>
            <a:ext cx="1335599" cy="15677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80" name="Shape 680"/>
          <p:cNvCxnSpPr/>
          <p:nvPr/>
        </p:nvCxnSpPr>
        <p:spPr>
          <a:xfrm rot="10800000">
            <a:off x="6884996" y="3389696"/>
            <a:ext cx="1142699" cy="156779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About reuse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powerful form of reuse:</a:t>
            </a:r>
          </a:p>
          <a:p>
            <a:pPr marL="896937" marR="0" lvl="1" indent="-363537" algn="l" rtl="0">
              <a:spcBef>
                <a:spcPts val="9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reusable element defines a general scheme</a:t>
            </a:r>
          </a:p>
          <a:p>
            <a:pPr marL="896937" marR="0" lvl="1" indent="-363537" algn="l" rtl="0">
              <a:spcBef>
                <a:spcPts val="9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cases fill in the holes in that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scheme</a:t>
            </a:r>
          </a:p>
          <a:p>
            <a:pPr marL="896937" marR="0" lvl="1" indent="-363537" algn="l" rtl="0">
              <a:spcBef>
                <a:spcPts val="96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1" dirty="0" smtClean="0">
                <a:latin typeface="Comic Sans MS"/>
                <a:ea typeface="Comic Sans MS"/>
                <a:cs typeface="Comic Sans MS"/>
                <a:sym typeface="Comic Sans MS"/>
              </a:rPr>
              <a:t>“Programs </a:t>
            </a:r>
            <a:r>
              <a:rPr lang="en-US" sz="2400" b="1" dirty="0">
                <a:latin typeface="Comic Sans MS"/>
                <a:ea typeface="Comic Sans MS"/>
                <a:cs typeface="Comic Sans MS"/>
                <a:sym typeface="Comic Sans MS"/>
              </a:rPr>
              <a:t>with holes”</a:t>
            </a:r>
          </a:p>
          <a:p>
            <a:pPr marL="0" marR="0" lvl="0" indent="0" algn="l" rtl="0">
              <a:spcBef>
                <a:spcPts val="960"/>
              </a:spcBef>
              <a:spcAft>
                <a:spcPts val="0"/>
              </a:spcAft>
              <a:buSzPct val="25000"/>
              <a:buNone/>
            </a:pPr>
            <a:endParaRPr lang="en-US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9237" y="858968"/>
            <a:ext cx="828061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deferred class 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 </a:t>
            </a: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 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dues_paid (year: INTEGER): BOOLEAN </a:t>
            </a: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valid_plate (year: INTEGER): BOOLEAN </a:t>
            </a:r>
            <a:r>
              <a:rPr lang="it-IT" altLang="it-IT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defTabSz="914400" latinLnBrk="0">
              <a:buClrTx/>
              <a:buSzTx/>
              <a:tabLst/>
            </a:pP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(year: INTEGER) </a:t>
            </a:r>
            <a:r>
              <a:rPr lang="it-IT" altLang="it-IT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 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vehicle for 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dues_paid (year)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deferred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valid_plate (year)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Other features, deferred or effective... 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 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 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VEHICLE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hape 83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Abstract modeling</a:t>
            </a:r>
          </a:p>
        </p:txBody>
      </p:sp>
    </p:spTree>
    <p:extLst>
      <p:ext uri="{BB962C8B-B14F-4D97-AF65-F5344CB8AC3E}">
        <p14:creationId xmlns:p14="http://schemas.microsoft.com/office/powerpoint/2010/main" val="598165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seen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249250" y="878125"/>
            <a:ext cx="8594700" cy="5618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features that actually compute something</a:t>
            </a:r>
          </a:p>
          <a:p>
            <a:pPr marL="896937" marR="0" lvl="1" indent="-363537" algn="just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do something, do not return anything</a:t>
            </a:r>
          </a:p>
          <a:p>
            <a:pPr marL="896937" marR="0" lvl="1" indent="-363537" algn="just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compute and return a result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Uniform Access principle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client does not need to know whether a result is looked up or computed</a:t>
            </a: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 classes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: a mechanism for expressing concepts and their abstract properties independently of any implementation concern</a:t>
            </a:r>
          </a:p>
        </p:txBody>
      </p:sp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Topics for today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, especially functional abstraction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notion of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routine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final word on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: all feature categories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Uniform Access principle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  <a:r>
              <a:rPr lang="en-US" sz="2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and client privileges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Information </a:t>
            </a: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hiding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Deferred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Classes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Our Approach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We are trying to teach programming to a class with </a:t>
            </a:r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very etherogenous skills and background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We are trying to give </a:t>
            </a:r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something new to everyone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Our approach is </a:t>
            </a:r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different</a:t>
            </a:r>
            <a:r>
              <a:rPr lang="it-IT" sz="2400" dirty="0">
                <a:latin typeface="Comic Sans MS"/>
                <a:ea typeface="Comic Sans MS"/>
                <a:cs typeface="Comic Sans MS"/>
              </a:rPr>
              <a:t> from many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others to teach programming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We hope that people with more advanced skills can find </a:t>
            </a:r>
            <a:r>
              <a:rPr lang="it-IT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something new </a:t>
            </a:r>
            <a:r>
              <a:rPr lang="it-IT" sz="2400" dirty="0">
                <a:latin typeface="Comic Sans MS"/>
                <a:ea typeface="Comic Sans MS"/>
                <a:cs typeface="Comic Sans MS"/>
              </a:rPr>
              <a:t>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We teach principles and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… not technology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!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Do not be afraid of the specific technologies we take as examples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You will learn more and more languages and technologies in your life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Focus on the concepts and this will stay with you for all your professional life!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99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</a:t>
            </a:r>
            <a: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Oriented Programming</a:t>
            </a:r>
            <a:b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35182" y="4961993"/>
            <a:ext cx="7301344" cy="606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/>
            <a:r>
              <a:rPr lang="it-IT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4a: Class Invariants</a:t>
            </a:r>
            <a:endParaRPr lang="it-IT" sz="2950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642775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</a:t>
            </a: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seen last week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96938" marR="0" lvl="1" indent="-363538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Classes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smtClean="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notion of interface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>
                <a:latin typeface="Comic Sans MS"/>
                <a:ea typeface="Comic Sans MS"/>
                <a:cs typeface="Comic Sans MS"/>
                <a:sym typeface="Comic Sans MS"/>
              </a:rPr>
              <a:t>GUI vs API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smtClean="0">
                <a:latin typeface="Comic Sans MS"/>
                <a:ea typeface="Comic Sans MS"/>
                <a:cs typeface="Comic Sans MS"/>
                <a:sym typeface="Comic Sans MS"/>
              </a:rPr>
              <a:t>Contracts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smtClean="0">
                <a:latin typeface="Comic Sans MS"/>
                <a:ea typeface="Comic Sans MS"/>
                <a:cs typeface="Comic Sans MS"/>
                <a:sym typeface="Comic Sans MS"/>
              </a:rPr>
              <a:t>Preconditions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err="1" smtClean="0">
                <a:latin typeface="Comic Sans MS"/>
                <a:ea typeface="Comic Sans MS"/>
                <a:cs typeface="Comic Sans MS"/>
                <a:sym typeface="Comic Sans MS"/>
              </a:rPr>
              <a:t>Postconditions</a:t>
            </a:r>
            <a:endParaRPr lang="en-US"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</a:t>
            </a:r>
            <a:r>
              <a:rPr lang="en-US" sz="2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5270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2060</Words>
  <Application>Microsoft Office PowerPoint</Application>
  <PresentationFormat>On-screen Show (4:3)</PresentationFormat>
  <Paragraphs>572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Verdana</vt:lpstr>
      <vt:lpstr>Times New Roman</vt:lpstr>
      <vt:lpstr>Comic Sans MS</vt:lpstr>
      <vt:lpstr>Noto Symbol</vt:lpstr>
      <vt:lpstr>Arial</vt:lpstr>
      <vt:lpstr>Nunito</vt:lpstr>
      <vt:lpstr>simple-light</vt:lpstr>
      <vt:lpstr>simple-light</vt:lpstr>
      <vt:lpstr>Object Oriented Programming (Introduction to Programming)  Manuel Mazzara</vt:lpstr>
      <vt:lpstr>Office Hours</vt:lpstr>
      <vt:lpstr>Survey</vt:lpstr>
      <vt:lpstr>Poll</vt:lpstr>
      <vt:lpstr>Problems?</vt:lpstr>
      <vt:lpstr>Our Approach</vt:lpstr>
      <vt:lpstr>We teach principles and concepts</vt:lpstr>
      <vt:lpstr>Object Oriented Programming (Introduction to Programming)  Manuel Mazzara</vt:lpstr>
      <vt:lpstr>What we have seen last week</vt:lpstr>
      <vt:lpstr>Reading assignments</vt:lpstr>
      <vt:lpstr>Class invariants</vt:lpstr>
      <vt:lpstr>Class invariant principle</vt:lpstr>
      <vt:lpstr>What are class invariants in practice?</vt:lpstr>
      <vt:lpstr>Compound class invariants</vt:lpstr>
      <vt:lpstr>When things go bad...</vt:lpstr>
      <vt:lpstr>When breaking class invariant is OK</vt:lpstr>
      <vt:lpstr>Runtime contract checks</vt:lpstr>
      <vt:lpstr>Applications of Design by Contract</vt:lpstr>
      <vt:lpstr>Automatic Testing</vt:lpstr>
      <vt:lpstr>(In)complete and (un)sound preconditions</vt:lpstr>
      <vt:lpstr>(In)complete and (un)sound postconditions</vt:lpstr>
      <vt:lpstr>Limitations of contracts</vt:lpstr>
      <vt:lpstr>Is Design by Contract a silver bullet?</vt:lpstr>
      <vt:lpstr>Object Oriented Programming (Introduction to Programming)  Manuel Mazzara</vt:lpstr>
      <vt:lpstr>Topics for today (and possibly next week)</vt:lpstr>
      <vt:lpstr>Abstraction</vt:lpstr>
      <vt:lpstr>Routine: algorithm abstraction</vt:lpstr>
      <vt:lpstr>A routine is one of the two kinds of feature...</vt:lpstr>
      <vt:lpstr>A routine</vt:lpstr>
      <vt:lpstr>Two kinds of routine</vt:lpstr>
      <vt:lpstr>Features: the full story</vt:lpstr>
      <vt:lpstr>Pay attention now!</vt:lpstr>
      <vt:lpstr>Features: the full story</vt:lpstr>
      <vt:lpstr>The Uniform Access principle</vt:lpstr>
      <vt:lpstr>Uniform Access: an example</vt:lpstr>
      <vt:lpstr>The Uniform Access principle</vt:lpstr>
      <vt:lpstr>The Uniform Access principle</vt:lpstr>
      <vt:lpstr>An object has an interface</vt:lpstr>
      <vt:lpstr>An object has an implementation</vt:lpstr>
      <vt:lpstr>Information hiding</vt:lpstr>
      <vt:lpstr>Abstraction and client privileges</vt:lpstr>
      <vt:lpstr>Applying abstraction principles</vt:lpstr>
      <vt:lpstr>Taking full advantage of a setter command</vt:lpstr>
      <vt:lpstr>Abstraction and client privileges</vt:lpstr>
      <vt:lpstr>Exporting (making public) an attribute</vt:lpstr>
      <vt:lpstr>Features: the full story</vt:lpstr>
      <vt:lpstr>Getter functions</vt:lpstr>
      <vt:lpstr>The role of deferred classes</vt:lpstr>
      <vt:lpstr>Applications of deferred classes</vt:lpstr>
      <vt:lpstr>Deferred classes</vt:lpstr>
      <vt:lpstr>About reuse</vt:lpstr>
      <vt:lpstr>Abstract modeling</vt:lpstr>
      <vt:lpstr>What we have seen</vt:lpstr>
      <vt:lpstr>Topics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(Introduction to Programming)  Manuel Mazzara</dc:title>
  <dc:creator>Manuel Mazzara</dc:creator>
  <cp:lastModifiedBy>Innopolis University35</cp:lastModifiedBy>
  <cp:revision>62</cp:revision>
  <dcterms:modified xsi:type="dcterms:W3CDTF">2015-09-09T13:22:12Z</dcterms:modified>
</cp:coreProperties>
</file>