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58"/>
  </p:notesMasterIdLst>
  <p:sldIdLst>
    <p:sldId id="329" r:id="rId2"/>
    <p:sldId id="334" r:id="rId3"/>
    <p:sldId id="335" r:id="rId4"/>
    <p:sldId id="328" r:id="rId5"/>
    <p:sldId id="330" r:id="rId6"/>
    <p:sldId id="333" r:id="rId7"/>
    <p:sldId id="331" r:id="rId8"/>
    <p:sldId id="332" r:id="rId9"/>
    <p:sldId id="34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6" r:id="rId36"/>
    <p:sldId id="287" r:id="rId37"/>
    <p:sldId id="289" r:id="rId38"/>
    <p:sldId id="288" r:id="rId39"/>
    <p:sldId id="336" r:id="rId40"/>
    <p:sldId id="290" r:id="rId41"/>
    <p:sldId id="303" r:id="rId42"/>
    <p:sldId id="304" r:id="rId43"/>
    <p:sldId id="305" r:id="rId44"/>
    <p:sldId id="309" r:id="rId45"/>
    <p:sldId id="337" r:id="rId46"/>
    <p:sldId id="310" r:id="rId47"/>
    <p:sldId id="314" r:id="rId48"/>
    <p:sldId id="315" r:id="rId49"/>
    <p:sldId id="317" r:id="rId50"/>
    <p:sldId id="318" r:id="rId51"/>
    <p:sldId id="320" r:id="rId52"/>
    <p:sldId id="338" r:id="rId53"/>
    <p:sldId id="339" r:id="rId54"/>
    <p:sldId id="325" r:id="rId55"/>
    <p:sldId id="326" r:id="rId56"/>
    <p:sldId id="327" r:id="rId57"/>
  </p:sldIdLst>
  <p:sldSz cx="9144000" cy="6858000" type="screen4x3"/>
  <p:notesSz cx="7315200" cy="9601200"/>
  <p:embeddedFontLst>
    <p:embeddedFont>
      <p:font typeface="Comic Sans MS" panose="030F0702030302020204" pitchFamily="66" charset="0"/>
      <p:regular r:id="rId59"/>
      <p:bold r:id="rId60"/>
      <p:italic r:id="rId61"/>
      <p:bold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  <p:embeddedFont>
      <p:font typeface="Nunito" panose="020B0604020202020204" charset="0"/>
      <p:regular r:id="rId67"/>
      <p:bold r:id="rId6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B1272A-D913-4461-8388-A6DDCBBC7E03}">
  <a:tblStyle styleId="{B0B1272A-D913-4461-8388-A6DDCBBC7E0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120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120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120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120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8085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9SQJnTvo4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152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68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Sequence - compare it to declarative languages such as SQL</a:t>
            </a:r>
          </a:p>
        </p:txBody>
      </p:sp>
    </p:spTree>
    <p:extLst>
      <p:ext uri="{BB962C8B-B14F-4D97-AF65-F5344CB8AC3E}">
        <p14:creationId xmlns:p14="http://schemas.microsoft.com/office/powerpoint/2010/main" val="28796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859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28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948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The conditional allows us to decide at runtime which path to take, based on same condition</a:t>
            </a:r>
          </a:p>
        </p:txBody>
      </p:sp>
    </p:spTree>
    <p:extLst>
      <p:ext uri="{BB962C8B-B14F-4D97-AF65-F5344CB8AC3E}">
        <p14:creationId xmlns:p14="http://schemas.microsoft.com/office/powerpoint/2010/main" val="1717434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972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043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31838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875" tIns="48425" rIns="96875" bIns="48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875" tIns="48425" rIns="96875" bIns="48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017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ACA7A-D01B-4DF2-8B9F-07BAC4B08E78}" type="slidenum">
              <a:rPr lang="en-US"/>
              <a:pPr/>
              <a:t>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912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601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02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25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15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08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elsif is the ONLY keyword (out of 64 or so) composed of two english words</a:t>
            </a:r>
          </a:p>
        </p:txBody>
      </p:sp>
    </p:spTree>
    <p:extLst>
      <p:ext uri="{BB962C8B-B14F-4D97-AF65-F5344CB8AC3E}">
        <p14:creationId xmlns:p14="http://schemas.microsoft.com/office/powerpoint/2010/main" val="731899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043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062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42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8306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 dirty="0">
                <a:solidFill>
                  <a:schemeClr val="dk1"/>
                </a:solidFill>
              </a:rPr>
              <a:t>The exit condition works the opposite way of Java/C!!!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 dirty="0">
                <a:solidFill>
                  <a:schemeClr val="dk1"/>
                </a:solidFill>
              </a:rPr>
              <a:t>The compound of the initialization can be empty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 dirty="0">
                <a:solidFill>
                  <a:schemeClr val="dk1"/>
                </a:solidFill>
              </a:rPr>
              <a:t>How do we know that the loop will terminate? In general, we don’t!!!</a:t>
            </a:r>
          </a:p>
        </p:txBody>
      </p:sp>
    </p:spTree>
    <p:extLst>
      <p:ext uri="{BB962C8B-B14F-4D97-AF65-F5344CB8AC3E}">
        <p14:creationId xmlns:p14="http://schemas.microsoft.com/office/powerpoint/2010/main" val="4253303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145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200" dirty="0">
                <a:solidFill>
                  <a:schemeClr val="dk1"/>
                </a:solidFill>
              </a:rPr>
              <a:t>Invariant: a property which will be true after initialization and preserved after every iteration of the body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 dirty="0">
                <a:solidFill>
                  <a:schemeClr val="dk1"/>
                </a:solidFill>
              </a:rPr>
              <a:t>Variant: will help us determine that the loop terminates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These two components are optional</a:t>
            </a:r>
          </a:p>
        </p:txBody>
      </p:sp>
    </p:spTree>
    <p:extLst>
      <p:ext uri="{BB962C8B-B14F-4D97-AF65-F5344CB8AC3E}">
        <p14:creationId xmlns:p14="http://schemas.microsoft.com/office/powerpoint/2010/main" val="1906894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http://se.inf.ethz.ch/old/teaching/ws2006/0001/exercises/assignment_5.pdf</a:t>
            </a:r>
          </a:p>
        </p:txBody>
      </p:sp>
    </p:spTree>
    <p:extLst>
      <p:ext uri="{BB962C8B-B14F-4D97-AF65-F5344CB8AC3E}">
        <p14:creationId xmlns:p14="http://schemas.microsoft.com/office/powerpoint/2010/main" val="8324483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839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731838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875" tIns="48425" rIns="96875" bIns="48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 unbedingt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4143375" y="9120189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875" tIns="48425" rIns="96875" bIns="48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2130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475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Solution = intersection between the invariant and some condition (the exit condition)</a:t>
            </a:r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4902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http://sel.ifmo.ru/seminar/invariants.pdf</a:t>
            </a:r>
          </a:p>
        </p:txBody>
      </p:sp>
    </p:spTree>
    <p:extLst>
      <p:ext uri="{BB962C8B-B14F-4D97-AF65-F5344CB8AC3E}">
        <p14:creationId xmlns:p14="http://schemas.microsoft.com/office/powerpoint/2010/main" val="465003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837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In order to run a program we need two things, 1) Actions and 2) controls enabling to structure the sequence of actions (compounds [or sequence], conditionals, and loops)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https://www.youtube.com/watch?v=yC9SQJnTvo4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Computer science is about algorithms and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317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The variant expression is a non negative integer!</a:t>
            </a:r>
          </a:p>
        </p:txBody>
      </p:sp>
    </p:spTree>
    <p:extLst>
      <p:ext uri="{BB962C8B-B14F-4D97-AF65-F5344CB8AC3E}">
        <p14:creationId xmlns:p14="http://schemas.microsoft.com/office/powerpoint/2010/main" val="959214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Exit condition should be i &gt;= 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Correct invariant: i &lt;= n; i&gt;= 0; REsult = sum j (j= 1..i)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69675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212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/>
              <a:t>Exit condition should be </a:t>
            </a:r>
            <a:r>
              <a:rPr lang="en-US" dirty="0" err="1"/>
              <a:t>i</a:t>
            </a:r>
            <a:r>
              <a:rPr lang="en-US" dirty="0"/>
              <a:t> &gt;= 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/>
              <a:t>Correct invariant: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&gt;= 0; </a:t>
            </a:r>
            <a:r>
              <a:rPr lang="en-US" dirty="0" err="1"/>
              <a:t>REsult</a:t>
            </a:r>
            <a:r>
              <a:rPr lang="en-US" dirty="0"/>
              <a:t> = sum j (j= 1..i)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 loop variant is n -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7357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62628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5054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0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endParaRPr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The Italian version is more similar to an algorithm than the other two…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So here we have a recipe, but not an algorithm</a:t>
            </a:r>
          </a:p>
        </p:txBody>
      </p:sp>
    </p:spTree>
    <p:extLst>
      <p:ext uri="{BB962C8B-B14F-4D97-AF65-F5344CB8AC3E}">
        <p14:creationId xmlns:p14="http://schemas.microsoft.com/office/powerpoint/2010/main" val="278450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200" dirty="0">
                <a:solidFill>
                  <a:schemeClr val="dk1"/>
                </a:solidFill>
              </a:rPr>
              <a:t>Not everybody agrees on the 5th property.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US" sz="1200" dirty="0">
                <a:solidFill>
                  <a:schemeClr val="dk1"/>
                </a:solidFill>
              </a:rPr>
              <a:t>Prop. 1: data and algorithm go side by side in computer science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-"/>
            </a:pP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dirty="0">
                <a:solidFill>
                  <a:schemeClr val="dk1"/>
                </a:solidFill>
              </a:rPr>
              <a:t>The difference is often one of “spirit”. However</a:t>
            </a: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Algorithms need a precise notation: see property 4 of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48084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dk1"/>
                </a:solidFill>
              </a:rPr>
              <a:t>Assignment x := y</a:t>
            </a:r>
          </a:p>
        </p:txBody>
      </p:sp>
    </p:spTree>
    <p:extLst>
      <p:ext uri="{BB962C8B-B14F-4D97-AF65-F5344CB8AC3E}">
        <p14:creationId xmlns:p14="http://schemas.microsoft.com/office/powerpoint/2010/main" val="36002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buFont typeface="Arial"/>
              <a:buChar char="•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HMw586zG9q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forms/d/1G7lQgg_NsnjPWXh_r0NMMecZkFJKhHgoPqhDprNIl3M/viewanaly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99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</a:t>
            </a:r>
            <a: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Oriented Programming</a:t>
            </a:r>
            <a:b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35182" y="4961993"/>
            <a:ext cx="7301344" cy="606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475"/>
              </a:spcBef>
              <a:buClr>
                <a:srgbClr val="3E609E"/>
              </a:buClr>
              <a:buSzPct val="25000"/>
              <a:buFont typeface="Arial"/>
              <a:buNone/>
            </a:pPr>
            <a:r>
              <a:rPr lang="en-US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Organizational Information</a:t>
            </a:r>
            <a:endParaRPr lang="en-US" sz="2950" dirty="0">
              <a:solidFill>
                <a:srgbClr val="3E609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809094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In this </a:t>
            </a:r>
            <a:r>
              <a:rPr lang="en-US" sz="2800" b="1" i="0" u="none" strike="noStrike" cap="none" baseline="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lecture</a:t>
            </a:r>
            <a:endParaRPr lang="en-US" sz="2800" b="1" i="0" u="none" strike="noStrike" cap="none" baseline="0" dirty="0">
              <a:solidFill>
                <a:srgbClr val="0066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notion of algorithm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Basic control structures: sequence, conditional, 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Decision structures: variants of conditional instruction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Repeating operations: the 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Loops as approximation strategy: the loop 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What does it take to ensure that a loop terminates?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A look at the general problem of loop termination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Lower-level control structures: “</a:t>
            </a:r>
            <a:r>
              <a:rPr lang="en-US" sz="2400" dirty="0" err="1">
                <a:latin typeface="Comic Sans MS"/>
                <a:ea typeface="Comic Sans MS"/>
                <a:cs typeface="Comic Sans MS"/>
                <a:sym typeface="Comic Sans MS"/>
              </a:rPr>
              <a:t>Goto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” and flowcharts; see rationale for the “control structures of Structured Programming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notion of algorithm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General definition:</a:t>
            </a: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	An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</a:t>
            </a: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 is the specification of a (computational) process to be carried out by a computer</a:t>
            </a:r>
          </a:p>
          <a:p>
            <a:pPr marL="13716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Sum of two integer numbers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Not quite an algorithm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632" y="1423995"/>
            <a:ext cx="5349600" cy="50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64" name="Shape 64"/>
          <p:cNvSpPr/>
          <p:nvPr/>
        </p:nvSpPr>
        <p:spPr>
          <a:xfrm>
            <a:off x="6458800" y="1668450"/>
            <a:ext cx="2589600" cy="1351199"/>
          </a:xfrm>
          <a:prstGeom prst="wedgeRectCallout">
            <a:avLst>
              <a:gd name="adj1" fmla="val -84825"/>
              <a:gd name="adj2" fmla="val 92416"/>
            </a:avLst>
          </a:prstGeom>
          <a:solidFill>
            <a:srgbClr val="99FF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Pour the still frozen vegetables in one liter of cold water, add two tablespoons of oil and salt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roperties of an algorithm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Defines the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on which the algorithm will be applied (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data and algorithm go side by side in computer science)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Every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elementary step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taken from a set of well-specified 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actions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Describes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ordering(s) of execution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of these 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steps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Properties 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2 and 3 based on precisely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defined conventions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, suitable for an automatic 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device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indent="-381000" algn="just">
              <a:buClr>
                <a:srgbClr val="8B0000"/>
              </a:buClr>
              <a:buFont typeface="Comic Sans MS"/>
              <a:buAutoNum type="arabicPeriod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For any data, guaranteed to terminate after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 number of steps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Not everybody agrees on the 5th property)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100000"/>
              <a:buFont typeface="Comic Sans MS"/>
              <a:buAutoNum type="arabicPeriod"/>
            </a:pP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Algorithm vs program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00600" y="802474"/>
            <a:ext cx="8763000" cy="566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“Algorithm” usually considered a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abstract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notion, independent of platform, programming language etc.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In practice, the distinction tends to fade:</a:t>
            </a:r>
          </a:p>
          <a:p>
            <a:pPr marL="896938" marR="0" lvl="1" indent="-36353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Algorithms need a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precise notation</a:t>
            </a:r>
          </a:p>
          <a:p>
            <a:pPr marL="896938" marR="0" lvl="1" indent="-36353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Programming languages becoming more abstract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However:</a:t>
            </a:r>
          </a:p>
          <a:p>
            <a:pPr marL="896938" marR="0" lvl="1" indent="-363538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In programs,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 (objects) are just as important as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algorithms</a:t>
            </a:r>
          </a:p>
          <a:p>
            <a:pPr marL="896937" marR="0" lvl="1" indent="-36353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latin typeface="Comic Sans MS"/>
                <a:ea typeface="Comic Sans MS"/>
                <a:cs typeface="Comic Sans MS"/>
                <a:sym typeface="Comic Sans MS"/>
              </a:rPr>
              <a:t>A program typically contains many algorithms and object structures</a:t>
            </a:r>
          </a:p>
          <a:p>
            <a:pPr marL="1066800" marR="0" lvl="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None/>
            </a:pPr>
            <a:endParaRPr lang="en-US" dirty="0" smtClean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066800" marR="0" lvl="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</a:t>
            </a: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 algorithm(s) + data structure(s)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makes up an algorithm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steps:</a:t>
            </a:r>
          </a:p>
          <a:p>
            <a:pPr marL="896938" marR="0" lvl="1" indent="-363538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8B0000"/>
              </a:buClr>
              <a:buSzPct val="146666"/>
              <a:buFont typeface="Noto Symbol"/>
              <a:buChar char="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call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4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1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Assignment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Sequencing of these basic steps: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1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STRUCTURES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025421" y="2176423"/>
            <a:ext cx="2357791" cy="846386"/>
          </a:xfrm>
          <a:prstGeom prst="wedgeRoundRectCallout">
            <a:avLst>
              <a:gd name="adj1" fmla="val -174680"/>
              <a:gd name="adj2" fmla="val 15561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(Actually, not much else!)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81819" y="5062191"/>
            <a:ext cx="7340012" cy="565608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“Control structures of Structured Programming”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Control structures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Definition: program construct that describes the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scheduling of basic actions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Three fundamental control structures: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896938" marR="0" lvl="1" indent="-36353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</a:t>
            </a:r>
          </a:p>
          <a:p>
            <a:pPr marL="896938" marR="0" lvl="1" indent="-241618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99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They are the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7417" y="115889"/>
            <a:ext cx="8190781" cy="470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Control structures as problem-solving techniques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1000" y="1268412"/>
            <a:ext cx="8512174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Sequence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: “To achieve C from A, first achieve an intermediate goal B from A, then achieve C from B”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: solve the problem on successive approximations of its input set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Conditional: solve the problem separately on two or more subsets of its input set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sequence (or </a:t>
            </a:r>
            <a:r>
              <a:rPr lang="en-US" sz="2800" b="1" i="0" u="none" strike="noStrike" cap="none" baseline="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Compound</a:t>
            </a: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strike="noStrike" cap="none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strike="noStrike" cap="none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1" u="none" strike="noStrike" cap="none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609242" y="960994"/>
            <a:ext cx="308683" cy="47176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97576" y="1987024"/>
            <a:ext cx="308683" cy="47176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89214" y="3000435"/>
            <a:ext cx="308683" cy="47176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58791" y="115889"/>
            <a:ext cx="7894608" cy="470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Semicolon as optional separator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3200" b="0" i="0" u="none" strike="noStrike" cap="none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3200" b="0" i="0" u="none" strike="noStrike" cap="none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 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3200" b="0" i="1" u="none" strike="noStrike" cap="none" baseline="-2500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lang="en-US" sz="3200" b="0" i="1" u="none" strike="noStrike" cap="none" baseline="-25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Mid-term Exam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2315"/>
            <a:ext cx="8229600" cy="1630680"/>
          </a:xfrm>
        </p:spPr>
        <p:txBody>
          <a:bodyPr/>
          <a:lstStyle/>
          <a:p>
            <a:pPr algn="ctr"/>
            <a:r>
              <a:rPr lang="en-US" sz="9600" dirty="0">
                <a:latin typeface="Comic Sans MS"/>
                <a:ea typeface="Comic Sans MS"/>
                <a:cs typeface="Comic Sans MS"/>
              </a:rPr>
              <a:t>7.10.2015</a:t>
            </a:r>
            <a:endParaRPr lang="it-IT" sz="96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7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10082" y="735291"/>
            <a:ext cx="4751114" cy="597659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Correctness of a Compound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3776007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Precondition of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1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must hold initially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Postcondition of each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1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must imply precondition of each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16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6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-US" sz="16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1" u="none" strike="noStrike" cap="none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Final effect is postcondition of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1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024476" y="829558"/>
            <a:ext cx="2724354" cy="58458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SzPct val="25000"/>
              <a:buNone/>
            </a:pPr>
            <a:r>
              <a:rPr lang="en-US" sz="3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3200" b="0" i="0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0" i="1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</a:t>
            </a:r>
            <a:r>
              <a:rPr lang="en-US" sz="20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1" u="none" strike="noStrike" cap="none" baseline="-250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317480" y="829558"/>
            <a:ext cx="8766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3200" b="0" i="0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495882" y="849980"/>
            <a:ext cx="96938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lang="en-US" sz="3200" b="0" i="0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347332" y="1858650"/>
            <a:ext cx="8766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3200" b="0" i="0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525735" y="1879074"/>
            <a:ext cx="10337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lang="en-US" sz="3200" b="0" i="0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320626" y="3783291"/>
            <a:ext cx="87669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3200" b="0" i="1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499028" y="3803714"/>
            <a:ext cx="103379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lang="en-US" sz="3200" b="0" i="1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284491" y="5943601"/>
            <a:ext cx="92852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3200" b="0" i="1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613725" y="5964023"/>
            <a:ext cx="113434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  <a:r>
              <a:rPr lang="en-US" sz="3200" b="0" i="1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lang="en-US" sz="3200" b="0" i="1" u="none" strike="noStrike" cap="none" baseline="-250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3200" b="0" i="0" u="none" strike="noStrike" cap="none" baseline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4958928" y="1402815"/>
            <a:ext cx="3032437" cy="619555"/>
            <a:chOff x="5325792" y="1402815"/>
            <a:chExt cx="3032437" cy="619555"/>
          </a:xfrm>
        </p:grpSpPr>
        <p:sp>
          <p:nvSpPr>
            <p:cNvPr id="144" name="Shape 144"/>
            <p:cNvSpPr/>
            <p:nvPr/>
          </p:nvSpPr>
          <p:spPr>
            <a:xfrm rot="10296072">
              <a:off x="5720337" y="1595562"/>
              <a:ext cx="2645680" cy="87624"/>
            </a:xfrm>
            <a:prstGeom prst="rect">
              <a:avLst/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rot="-5903928">
              <a:off x="5515746" y="1549561"/>
              <a:ext cx="255491" cy="604566"/>
            </a:xfrm>
            <a:prstGeom prst="triangle">
              <a:avLst>
                <a:gd name="adj" fmla="val 50000"/>
              </a:avLst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4958928" y="2441334"/>
            <a:ext cx="3032437" cy="619555"/>
            <a:chOff x="5325792" y="1402815"/>
            <a:chExt cx="3032437" cy="619555"/>
          </a:xfrm>
        </p:grpSpPr>
        <p:sp>
          <p:nvSpPr>
            <p:cNvPr id="147" name="Shape 147"/>
            <p:cNvSpPr/>
            <p:nvPr/>
          </p:nvSpPr>
          <p:spPr>
            <a:xfrm rot="10296072">
              <a:off x="5720337" y="1595562"/>
              <a:ext cx="2645680" cy="87624"/>
            </a:xfrm>
            <a:prstGeom prst="rect">
              <a:avLst/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-5903928">
              <a:off x="5515746" y="1549561"/>
              <a:ext cx="255491" cy="604566"/>
            </a:xfrm>
            <a:prstGeom prst="triangle">
              <a:avLst>
                <a:gd name="adj" fmla="val 50000"/>
              </a:avLst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4958928" y="3242613"/>
            <a:ext cx="3032437" cy="619555"/>
            <a:chOff x="5325792" y="1402815"/>
            <a:chExt cx="3032437" cy="619555"/>
          </a:xfrm>
        </p:grpSpPr>
        <p:sp>
          <p:nvSpPr>
            <p:cNvPr id="150" name="Shape 150"/>
            <p:cNvSpPr/>
            <p:nvPr/>
          </p:nvSpPr>
          <p:spPr>
            <a:xfrm rot="10296072">
              <a:off x="5720337" y="1595562"/>
              <a:ext cx="2645680" cy="87624"/>
            </a:xfrm>
            <a:prstGeom prst="rect">
              <a:avLst/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-5903928">
              <a:off x="5515746" y="1549561"/>
              <a:ext cx="255491" cy="604566"/>
            </a:xfrm>
            <a:prstGeom prst="triangle">
              <a:avLst>
                <a:gd name="adj" fmla="val 50000"/>
              </a:avLst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958928" y="5363643"/>
            <a:ext cx="3032437" cy="619555"/>
            <a:chOff x="5325792" y="1402815"/>
            <a:chExt cx="3032437" cy="619555"/>
          </a:xfrm>
        </p:grpSpPr>
        <p:sp>
          <p:nvSpPr>
            <p:cNvPr id="153" name="Shape 153"/>
            <p:cNvSpPr/>
            <p:nvPr/>
          </p:nvSpPr>
          <p:spPr>
            <a:xfrm rot="10296072">
              <a:off x="5720337" y="1595562"/>
              <a:ext cx="2645680" cy="87624"/>
            </a:xfrm>
            <a:prstGeom prst="rect">
              <a:avLst/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 rot="-5903928">
              <a:off x="5515746" y="1549561"/>
              <a:ext cx="255491" cy="604566"/>
            </a:xfrm>
            <a:prstGeom prst="triangle">
              <a:avLst>
                <a:gd name="adj" fmla="val 50000"/>
              </a:avLst>
            </a:prstGeom>
            <a:solidFill>
              <a:srgbClr val="99FF99"/>
            </a:solidFill>
            <a:ln w="12700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2487165" y="5666150"/>
            <a:ext cx="1452785" cy="845484"/>
            <a:chOff x="1733005" y="5666150"/>
            <a:chExt cx="1452785" cy="845484"/>
          </a:xfrm>
        </p:grpSpPr>
        <p:grpSp>
          <p:nvGrpSpPr>
            <p:cNvPr id="156" name="Shape 156"/>
            <p:cNvGrpSpPr/>
            <p:nvPr/>
          </p:nvGrpSpPr>
          <p:grpSpPr>
            <a:xfrm>
              <a:off x="1733005" y="6129474"/>
              <a:ext cx="1266330" cy="382159"/>
              <a:chOff x="1101409" y="6035206"/>
              <a:chExt cx="1266330" cy="382159"/>
            </a:xfrm>
          </p:grpSpPr>
          <p:sp>
            <p:nvSpPr>
              <p:cNvPr id="157" name="Shape 157"/>
              <p:cNvSpPr/>
              <p:nvPr/>
            </p:nvSpPr>
            <p:spPr>
              <a:xfrm rot="10296072">
                <a:off x="1277755" y="6114144"/>
                <a:ext cx="1088374" cy="101972"/>
              </a:xfrm>
              <a:prstGeom prst="rect">
                <a:avLst/>
              </a:prstGeom>
              <a:solidFill>
                <a:srgbClr val="99FF99"/>
              </a:solidFill>
              <a:ln w="12700" cap="flat" cmpd="sng">
                <a:solidFill>
                  <a:srgbClr val="99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33339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rot="-5903928">
                <a:off x="1097479" y="6127781"/>
                <a:ext cx="297327" cy="248705"/>
              </a:xfrm>
              <a:prstGeom prst="triangle">
                <a:avLst>
                  <a:gd name="adj" fmla="val 50000"/>
                </a:avLst>
              </a:prstGeom>
              <a:solidFill>
                <a:srgbClr val="99FF99"/>
              </a:solidFill>
              <a:ln w="12700" cap="flat" cmpd="sng">
                <a:solidFill>
                  <a:srgbClr val="99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baseline="0">
                  <a:solidFill>
                    <a:srgbClr val="333399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59" name="Shape 159"/>
            <p:cNvSpPr txBox="1"/>
            <p:nvPr/>
          </p:nvSpPr>
          <p:spPr>
            <a:xfrm rot="-526363">
              <a:off x="1894784" y="5759777"/>
              <a:ext cx="12631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implies</a:t>
              </a:r>
            </a:p>
          </p:txBody>
        </p:sp>
      </p:grp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Conditional instruction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79388" y="1268412"/>
            <a:ext cx="3995736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	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	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Other_instructions</a:t>
            </a:r>
            <a:endParaRPr lang="en-US" sz="2400" b="0" i="1" u="none" strike="noStrike" cap="none" baseline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195285" y="1667716"/>
            <a:ext cx="43434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95285" y="2562896"/>
            <a:ext cx="43434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195285" y="3432196"/>
            <a:ext cx="43434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Computing the greater of two numbers</a:t>
            </a:r>
          </a:p>
        </p:txBody>
      </p:sp>
      <p:sp>
        <p:nvSpPr>
          <p:cNvPr id="178" name="Shape 178"/>
          <p:cNvSpPr/>
          <p:nvPr/>
        </p:nvSpPr>
        <p:spPr>
          <a:xfrm>
            <a:off x="1989043" y="1059700"/>
            <a:ext cx="3807907" cy="425417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	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r>
              <a:rPr lang="en-US" sz="2400" b="1" i="0" u="none" strike="noStrike" cap="none" baseline="0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As a query</a:t>
            </a:r>
          </a:p>
        </p:txBody>
      </p:sp>
      <p:sp>
        <p:nvSpPr>
          <p:cNvPr id="186" name="Shape 186"/>
          <p:cNvSpPr/>
          <p:nvPr/>
        </p:nvSpPr>
        <p:spPr>
          <a:xfrm>
            <a:off x="233362" y="990600"/>
            <a:ext cx="7392987" cy="1363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</a:t>
            </a:r>
            <a:r>
              <a:rPr lang="en-US" sz="28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a, b</a:t>
            </a:r>
            <a:r>
              <a:rPr lang="en-US" sz="20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INTEGER</a:t>
            </a:r>
            <a:r>
              <a:rPr lang="en-US" sz="28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The 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larger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 between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marR="0" lvl="0" indent="-342900" algn="l" rtl="0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800" b="1" i="0" u="none" strike="noStrike" cap="none" baseline="0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</p:txBody>
      </p:sp>
      <p:sp>
        <p:nvSpPr>
          <p:cNvPr id="187" name="Shape 187"/>
          <p:cNvSpPr/>
          <p:nvPr/>
        </p:nvSpPr>
        <p:spPr>
          <a:xfrm>
            <a:off x="334962" y="5892800"/>
            <a:ext cx="2903537" cy="387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8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8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188" name="Shape 188"/>
          <p:cNvSpPr/>
          <p:nvPr/>
        </p:nvSpPr>
        <p:spPr>
          <a:xfrm>
            <a:off x="1945919" y="2241516"/>
            <a:ext cx="3946879" cy="362743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	       	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8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:=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j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k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lang="en-US" sz="12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…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</a:t>
            </a:r>
            <a:r>
              <a:rPr lang="en-US" sz="2400" b="0" i="0" u="none" strike="noStrike" cap="none" baseline="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(25, 32)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0" i="1" u="none" strike="noStrike" cap="none" baseline="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</a:t>
            </a:r>
            <a:r>
              <a:rPr lang="en-US" sz="2400" b="0" i="0" u="none" strike="noStrike" cap="none" baseline="0" dirty="0" smtClean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79917" y="115888"/>
            <a:ext cx="8787882" cy="471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conditional as problem-solving technique</a:t>
            </a:r>
          </a:p>
        </p:txBody>
      </p:sp>
      <p:sp>
        <p:nvSpPr>
          <p:cNvPr id="225" name="Shape 225"/>
          <p:cNvSpPr/>
          <p:nvPr/>
        </p:nvSpPr>
        <p:spPr>
          <a:xfrm rot="-1301439">
            <a:off x="1600199" y="2133599"/>
            <a:ext cx="5410200" cy="2438400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3352800" y="2438400"/>
            <a:ext cx="2133599" cy="1676399"/>
          </a:xfrm>
          <a:prstGeom prst="straightConnector1">
            <a:avLst/>
          </a:prstGeom>
          <a:noFill/>
          <a:ln w="762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2514600" y="3733800"/>
            <a:ext cx="171959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Region 1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724398" y="2590800"/>
            <a:ext cx="16996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Region 2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810664" y="1307533"/>
            <a:ext cx="311255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SPACE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111096" y="5380594"/>
            <a:ext cx="2666999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technique 1</a:t>
            </a:r>
          </a:p>
        </p:txBody>
      </p:sp>
      <p:cxnSp>
        <p:nvCxnSpPr>
          <p:cNvPr id="231" name="Shape 231"/>
          <p:cNvCxnSpPr/>
          <p:nvPr/>
        </p:nvCxnSpPr>
        <p:spPr>
          <a:xfrm rot="10620000" flipH="1">
            <a:off x="2886216" y="5027725"/>
            <a:ext cx="45719" cy="98089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6607074" y="3543542"/>
            <a:ext cx="2175824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technique 2</a:t>
            </a:r>
          </a:p>
        </p:txBody>
      </p:sp>
      <p:cxnSp>
        <p:nvCxnSpPr>
          <p:cNvPr id="233" name="Shape 233"/>
          <p:cNvCxnSpPr/>
          <p:nvPr/>
        </p:nvCxnSpPr>
        <p:spPr>
          <a:xfrm rot="10740000">
            <a:off x="6022226" y="3962397"/>
            <a:ext cx="2562648" cy="45718"/>
          </a:xfrm>
          <a:prstGeom prst="straightConnector1">
            <a:avLst/>
          </a:pr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1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2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3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4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5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Basic form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Other_instructions</a:t>
            </a:r>
            <a:r>
              <a:rPr lang="en-US" sz="28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1121296" y="4399573"/>
            <a:ext cx="3095427" cy="94121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79388" y="2987838"/>
            <a:ext cx="8713786" cy="2947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Means the same 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 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else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800" b="1" i="0" u="none" strike="noStrike" cap="none" baseline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end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 variant of the conditional</a:t>
            </a:r>
          </a:p>
        </p:txBody>
      </p:sp>
      <p:sp>
        <p:nvSpPr>
          <p:cNvPr id="251" name="Shape 251"/>
          <p:cNvSpPr/>
          <p:nvPr/>
        </p:nvSpPr>
        <p:spPr>
          <a:xfrm>
            <a:off x="1146175" y="1046162"/>
            <a:ext cx="3319462" cy="153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</a:t>
            </a: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52" name="Shape 252"/>
          <p:cNvSpPr/>
          <p:nvPr/>
        </p:nvSpPr>
        <p:spPr>
          <a:xfrm>
            <a:off x="1090612" y="3454562"/>
            <a:ext cx="3367087" cy="2308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5684423" y="3162541"/>
            <a:ext cx="2574298" cy="751323"/>
          </a:xfrm>
          <a:prstGeom prst="wedgeRoundRectCallout">
            <a:avLst>
              <a:gd name="adj1" fmla="val -101106"/>
              <a:gd name="adj2" fmla="val 176816"/>
              <a:gd name="adj3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clause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Example of a </a:t>
            </a:r>
            <a:r>
              <a:rPr lang="en-US" sz="28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then</a:t>
            </a: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 without </a:t>
            </a:r>
            <a:r>
              <a:rPr lang="en-US" sz="28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 clause</a:t>
            </a:r>
          </a:p>
        </p:txBody>
      </p:sp>
      <p:sp>
        <p:nvSpPr>
          <p:cNvPr id="261" name="Shape 261"/>
          <p:cNvSpPr/>
          <p:nvPr/>
        </p:nvSpPr>
        <p:spPr>
          <a:xfrm>
            <a:off x="1146175" y="1046175"/>
            <a:ext cx="5727300" cy="153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date &gt; due_date</a:t>
            </a:r>
            <a:r>
              <a:rPr lang="en-US" sz="28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penalty := …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28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amount := amount + penalty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ymbol"/>
              <a:buNone/>
            </a:pPr>
            <a:r>
              <a:rPr lang="en-US" sz="28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Nesting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68312" y="1066800"/>
            <a:ext cx="8424862" cy="579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32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3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3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8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3200" b="1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536700" y="2660650"/>
            <a:ext cx="4167187" cy="3699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1" i="0" u="none" strike="noStrike" cap="none" baseline="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1" i="0" u="none" strike="noStrike" cap="none" baseline="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1" i="0" u="none" strike="noStrike" cap="none" baseline="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400" b="1" i="0" u="none" strike="noStrike" cap="none" baseline="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489200" y="3802062"/>
            <a:ext cx="3116263" cy="2197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18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1600" b="1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8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b="1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800" b="1" i="0" u="none" strike="noStrike" cap="none" baseline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1800" b="1" i="0" u="none" strike="noStrike" cap="none" baseline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114939" y="5327226"/>
            <a:ext cx="730445" cy="225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490019" y="4746314"/>
            <a:ext cx="3023908" cy="102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1400" b="1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7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6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 </a:t>
            </a:r>
            <a:r>
              <a:rPr lang="en-US" sz="1600" b="1" i="0" u="none" strike="noStrike" cap="none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</a:p>
          <a:p>
            <a:pPr marL="0" marR="0" lvl="0" indent="0" algn="l" rtl="0">
              <a:lnSpc>
                <a:spcPct val="7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1600" b="1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ymbol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1909"/>
            <a:ext cx="8229600" cy="564196"/>
          </a:xfrm>
        </p:spPr>
        <p:txBody>
          <a:bodyPr/>
          <a:lstStyle/>
          <a:p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Textbook 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94752"/>
            <a:ext cx="8229600" cy="1334248"/>
          </a:xfrm>
        </p:spPr>
        <p:txBody>
          <a:bodyPr/>
          <a:lstStyle/>
          <a:p>
            <a:pPr algn="just"/>
            <a:r>
              <a:rPr lang="en-US" sz="2400" dirty="0" smtClean="0">
                <a:latin typeface="Comic Sans MS"/>
                <a:ea typeface="Comic Sans MS"/>
                <a:cs typeface="Comic Sans MS"/>
              </a:rPr>
              <a:t>Bertrand 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Meyer: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Touch of Class, Learning to Program Well with Objects and Contracts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, Springer 2009, ISBN: 978-3-540-92144-8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7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Nested structure</a:t>
            </a:r>
          </a:p>
        </p:txBody>
      </p:sp>
      <p:pic>
        <p:nvPicPr>
          <p:cNvPr id="281" name="Shape 2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275" y="1092200"/>
            <a:ext cx="7566025" cy="5040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Comb-like structure</a:t>
            </a:r>
          </a:p>
        </p:txBody>
      </p:sp>
      <p:pic>
        <p:nvPicPr>
          <p:cNvPr id="289" name="Shape 28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066800"/>
            <a:ext cx="20700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Comb-like conditional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68312" y="1066800"/>
            <a:ext cx="8424862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 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12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 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Comb-like structure</a:t>
            </a:r>
          </a:p>
        </p:txBody>
      </p:sp>
      <p:pic>
        <p:nvPicPr>
          <p:cNvPr id="305" name="Shape 30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14400"/>
            <a:ext cx="6019799" cy="500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most general form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68318" y="1066800"/>
            <a:ext cx="3949200" cy="511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 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12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 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3200" b="1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Instructions</a:t>
            </a:r>
            <a:r>
              <a:rPr lang="en-US" sz="1200" b="0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2400" b="0" i="1" u="none" strike="noStrike" cap="none" baseline="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  <p:sp>
        <p:nvSpPr>
          <p:cNvPr id="315" name="Shape 315"/>
          <p:cNvSpPr/>
          <p:nvPr/>
        </p:nvSpPr>
        <p:spPr>
          <a:xfrm>
            <a:off x="4695575" y="1158450"/>
            <a:ext cx="548699" cy="679500"/>
          </a:xfrm>
          <a:prstGeom prst="rightBrace">
            <a:avLst>
              <a:gd name="adj1" fmla="val 8333"/>
              <a:gd name="adj2" fmla="val 54554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695575" y="1996650"/>
            <a:ext cx="548699" cy="3408300"/>
          </a:xfrm>
          <a:prstGeom prst="rightBrace">
            <a:avLst>
              <a:gd name="adj1" fmla="val 8333"/>
              <a:gd name="adj2" fmla="val 54554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>
              <a:solidFill>
                <a:srgbClr val="980000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4695575" y="5587300"/>
            <a:ext cx="548699" cy="679500"/>
          </a:xfrm>
          <a:prstGeom prst="rightBrace">
            <a:avLst>
              <a:gd name="adj1" fmla="val 8333"/>
              <a:gd name="adj2" fmla="val 54554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244275" y="1235700"/>
            <a:ext cx="20462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Always one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5350350" y="3580375"/>
            <a:ext cx="2341800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Zero or more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5350350" y="5664550"/>
            <a:ext cx="20462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Zero or one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More control structure topics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Loops and their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invariants</a:t>
            </a:r>
          </a:p>
          <a:p>
            <a:pPr marL="0" marR="0" lvl="0" indent="12192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See what it takes to ensure that a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terminates</a:t>
            </a:r>
          </a:p>
          <a:p>
            <a:pPr marL="0" marR="0" lvl="0" indent="12192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Look at the general problem of loop 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termination (not in this course, details in TOC)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12192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Font typeface="Noto Symbol"/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80000"/>
              <a:buFont typeface="Noto Symbol"/>
              <a:buChar char="➢"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Examine lower-level control structures: “</a:t>
            </a:r>
            <a:r>
              <a:rPr lang="en-US" sz="2400" dirty="0" err="1">
                <a:latin typeface="Comic Sans MS"/>
                <a:ea typeface="Comic Sans MS"/>
                <a:cs typeface="Comic Sans MS"/>
                <a:sym typeface="Comic Sans MS"/>
              </a:rPr>
              <a:t>Goto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” and flowcharts; see rationale for the “control structures of Structured Programming”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894762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Variant_expression</a:t>
            </a:r>
            <a:r>
              <a:rPr lang="en-US" sz="2400" b="0" i="1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Integer 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Invariant_expression</a:t>
            </a:r>
            <a:r>
              <a:rPr lang="en-US" sz="2400" b="0" i="1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Condition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 err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Exit_condition</a:t>
            </a: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</a:t>
            </a:r>
            <a:r>
              <a:rPr lang="en-US" sz="2400" b="0" i="0" u="none" strike="noStrike" cap="none" baseline="0" dirty="0" err="1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Boolean_expression</a:t>
            </a:r>
            <a:endParaRPr lang="en-US" sz="2400" b="0" i="0" u="none" strike="noStrike" cap="none" baseline="0" dirty="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Compound. Executed until </a:t>
            </a:r>
            <a:r>
              <a:rPr lang="en-US" sz="2000" dirty="0" err="1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Exit_condition</a:t>
            </a:r>
            <a:r>
              <a:rPr lang="en-US" sz="200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false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Loop: </a:t>
            </a:r>
            <a:r>
              <a:rPr lang="en-US" sz="280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249237" y="831788"/>
            <a:ext cx="88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:= 1</a:t>
            </a:r>
          </a:p>
          <a:p>
            <a:pPr marL="0" marR="0" lvl="0" indent="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457200" marR="0" lvl="0" indent="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&gt; n</a:t>
            </a:r>
          </a:p>
          <a:p>
            <a:pPr marL="0" marR="0" lvl="0" indent="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457200" marR="0" lvl="0" indent="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:= sum + i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:= i + 1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223936" y="1772816"/>
            <a:ext cx="8677468" cy="1772799"/>
          </a:xfrm>
          <a:prstGeom prst="roundRect">
            <a:avLst>
              <a:gd name="adj" fmla="val 16667"/>
            </a:avLst>
          </a:prstGeom>
          <a:solidFill>
            <a:srgbClr val="FAFC94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Loop, full form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Integer_expression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Exit_condition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is that?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04800" algn="just">
              <a:buFont typeface="Arial"/>
              <a:buChar char="-"/>
            </a:pPr>
            <a:r>
              <a:rPr lang="en-US" sz="2400" dirty="0" smtClean="0">
                <a:latin typeface="Comic Sans MS"/>
                <a:ea typeface="Comic Sans MS"/>
                <a:cs typeface="Comic Sans MS"/>
              </a:rPr>
              <a:t>Invariant and Variant 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are </a:t>
            </a:r>
            <a:r>
              <a:rPr lang="en-US" sz="24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optional</a:t>
            </a:r>
            <a:endParaRPr lang="en-US" sz="2400" dirty="0">
              <a:solidFill>
                <a:srgbClr val="FF0000"/>
              </a:solidFill>
              <a:latin typeface="Comic Sans MS"/>
              <a:ea typeface="Comic Sans MS"/>
              <a:cs typeface="Comic Sans MS"/>
            </a:endParaRPr>
          </a:p>
          <a:p>
            <a:pPr marL="457200" indent="-304800" algn="just">
              <a:buFont typeface="Arial"/>
              <a:buChar char="-"/>
            </a:pPr>
            <a:endParaRPr lang="en-US" sz="2400" dirty="0">
              <a:solidFill>
                <a:srgbClr val="FF0000"/>
              </a:solidFill>
              <a:latin typeface="Comic Sans MS"/>
              <a:ea typeface="Comic Sans MS"/>
              <a:cs typeface="Comic Sans MS"/>
            </a:endParaRPr>
          </a:p>
          <a:p>
            <a:pPr marL="457200" lvl="0" indent="-304800" algn="just">
              <a:buFont typeface="Arial"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Invariant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: a property which will be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true after initialization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 and preserved after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every iteration 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of the </a:t>
            </a:r>
            <a:r>
              <a:rPr lang="en-US" sz="2400" dirty="0" smtClean="0">
                <a:latin typeface="Comic Sans MS"/>
                <a:ea typeface="Comic Sans MS"/>
                <a:cs typeface="Comic Sans MS"/>
              </a:rPr>
              <a:t>body</a:t>
            </a:r>
          </a:p>
          <a:p>
            <a:pPr marL="457200" lvl="0" indent="-304800" algn="just">
              <a:buFont typeface="Arial"/>
              <a:buChar char="-"/>
            </a:pPr>
            <a:endParaRPr lang="en-US" sz="2400" dirty="0">
              <a:latin typeface="Comic Sans MS"/>
              <a:ea typeface="Comic Sans MS"/>
              <a:cs typeface="Comic Sans MS"/>
            </a:endParaRPr>
          </a:p>
          <a:p>
            <a:pPr marL="457200" lvl="0" indent="-304800" algn="just">
              <a:buChar char="-"/>
            </a:pP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Variant</a:t>
            </a:r>
            <a:r>
              <a:rPr lang="en-US" sz="2400" dirty="0">
                <a:latin typeface="Comic Sans MS"/>
                <a:ea typeface="Comic Sans MS"/>
                <a:cs typeface="Comic Sans MS"/>
              </a:rPr>
              <a:t>: will help us determine that the loop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terminates</a:t>
            </a:r>
          </a:p>
          <a:p>
            <a:pPr lvl="0"/>
            <a:endParaRPr lang="en-US" sz="2400" dirty="0" smtClean="0">
              <a:latin typeface="Comic Sans MS"/>
              <a:ea typeface="Comic Sans MS"/>
              <a:cs typeface="Comic Sans M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60562" y="842686"/>
            <a:ext cx="3463899" cy="467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59" y="842686"/>
            <a:ext cx="3701288" cy="504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69265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Loop, full form: example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44500" y="615525"/>
            <a:ext cx="6173699" cy="611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loop_example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1600" i="1">
                <a:solidFill>
                  <a:srgbClr val="8B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A loop example...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local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count: INTEGER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do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:=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&gt;=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count &lt;= 101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101 - count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&gt; 100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io.put_integer (count)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io.put_new_line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count := count + 1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1600" b="1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Another loop syntax</a:t>
            </a:r>
          </a:p>
        </p:txBody>
      </p:sp>
      <p:pic>
        <p:nvPicPr>
          <p:cNvPr id="606" name="Shape 6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503" y="1432754"/>
            <a:ext cx="8942399" cy="29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Loops in different languages</a:t>
            </a:r>
          </a:p>
        </p:txBody>
      </p:sp>
      <p:sp>
        <p:nvSpPr>
          <p:cNvPr id="614" name="Shape 614"/>
          <p:cNvSpPr>
            <a:spLocks noGrp="1"/>
          </p:cNvSpPr>
          <p:nvPr>
            <p:ph type="body" idx="1"/>
          </p:nvPr>
        </p:nvSpPr>
        <p:spPr>
          <a:xfrm>
            <a:off x="154975" y="696774"/>
            <a:ext cx="3653400" cy="26736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		</a:t>
            </a:r>
            <a:r>
              <a:rPr lang="en-US" sz="2400" b="1" i="0" u="none" strike="noStrike" cap="none" baseline="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Eiffel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5473260" y="686274"/>
            <a:ext cx="3274799" cy="1247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lIns="91425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16" name="Shape 616"/>
          <p:cNvSpPr/>
          <p:nvPr/>
        </p:nvSpPr>
        <p:spPr>
          <a:xfrm>
            <a:off x="5458121" y="2045458"/>
            <a:ext cx="3290099" cy="1906199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>
            <a:noFill/>
          </a:ln>
        </p:spPr>
        <p:txBody>
          <a:bodyPr lIns="720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  <a:b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17" name="Shape 617"/>
          <p:cNvSpPr/>
          <p:nvPr/>
        </p:nvSpPr>
        <p:spPr>
          <a:xfrm>
            <a:off x="5392675" y="4319524"/>
            <a:ext cx="3290099" cy="931499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>
            <a:noFill/>
          </a:ln>
        </p:spPr>
        <p:txBody>
          <a:bodyPr lIns="72000" tIns="5400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2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-US" sz="2400" b="1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440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..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lang="en-US" sz="2400" b="1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</a:p>
        </p:txBody>
      </p:sp>
      <p:sp>
        <p:nvSpPr>
          <p:cNvPr id="618" name="Shape 618"/>
          <p:cNvSpPr/>
          <p:nvPr/>
        </p:nvSpPr>
        <p:spPr>
          <a:xfrm>
            <a:off x="1988501" y="5466810"/>
            <a:ext cx="6619799" cy="1326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>
            <a:noFill/>
          </a:ln>
        </p:spPr>
        <p:txBody>
          <a:bodyPr lIns="72000" tIns="0" rIns="0" bIns="0" anchor="b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;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; 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Advance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do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</a:p>
          <a:p>
            <a:pPr marL="0" marR="0" lvl="0" indent="0" algn="l" rtl="0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19" name="Shape 619"/>
          <p:cNvSpPr/>
          <p:nvPr/>
        </p:nvSpPr>
        <p:spPr>
          <a:xfrm>
            <a:off x="72250" y="3518349"/>
            <a:ext cx="5166000" cy="1906199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across		     </a:t>
            </a:r>
            <a:r>
              <a:rPr lang="en-US" sz="2400" b="1" i="0" u="none" strike="noStrike" cap="none" baseline="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Eiffel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data_structure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i="1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2400" b="1" i="0" u="none" strike="noStrike" cap="none" baseline="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</a:t>
            </a:r>
            <a:r>
              <a:rPr lang="en-US" sz="2400" b="1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</a:t>
            </a:r>
            <a:r>
              <a:rPr lang="en-US" sz="2400" b="1" i="0" u="none" strike="noStrike" cap="none" baseline="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223936" y="1772816"/>
            <a:ext cx="8677499" cy="1772700"/>
          </a:xfrm>
          <a:prstGeom prst="roundRect">
            <a:avLst>
              <a:gd name="adj" fmla="val 16667"/>
            </a:avLst>
          </a:prstGeom>
          <a:solidFill>
            <a:srgbClr val="FAFC94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Loop, full form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Integer_expression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Exit_condition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629" name="Shape 629"/>
          <p:cNvSpPr/>
          <p:nvPr/>
        </p:nvSpPr>
        <p:spPr>
          <a:xfrm>
            <a:off x="207519" y="1772816"/>
            <a:ext cx="8677499" cy="17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0" name="Shape 63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 rot="10800000">
            <a:off x="923534" y="1676269"/>
            <a:ext cx="5912700" cy="1743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Shape 693"/>
          <p:cNvSpPr/>
          <p:nvPr/>
        </p:nvSpPr>
        <p:spPr>
          <a:xfrm rot="-2401552">
            <a:off x="2764428" y="1169489"/>
            <a:ext cx="4186784" cy="5430403"/>
          </a:xfrm>
          <a:custGeom>
            <a:avLst/>
            <a:gdLst/>
            <a:ahLst/>
            <a:cxnLst/>
            <a:rect l="0" t="0" r="0" b="0"/>
            <a:pathLst>
              <a:path w="4190912" h="5435757" extrusionOk="0">
                <a:moveTo>
                  <a:pt x="3156022" y="167"/>
                </a:moveTo>
                <a:cubicBezTo>
                  <a:pt x="2979147" y="9165"/>
                  <a:pt x="3280731" y="60059"/>
                  <a:pt x="3117733" y="602493"/>
                </a:cubicBezTo>
                <a:cubicBezTo>
                  <a:pt x="3067301" y="711965"/>
                  <a:pt x="3139585" y="582909"/>
                  <a:pt x="2984041" y="816252"/>
                </a:cubicBezTo>
                <a:cubicBezTo>
                  <a:pt x="2718850" y="917235"/>
                  <a:pt x="2015487" y="926671"/>
                  <a:pt x="1527707" y="1240407"/>
                </a:cubicBezTo>
                <a:cubicBezTo>
                  <a:pt x="1039927" y="1554143"/>
                  <a:pt x="-143257" y="1913664"/>
                  <a:pt x="14337" y="2612858"/>
                </a:cubicBezTo>
                <a:cubicBezTo>
                  <a:pt x="171931" y="3312052"/>
                  <a:pt x="2009834" y="5458766"/>
                  <a:pt x="2473273" y="5435571"/>
                </a:cubicBezTo>
                <a:cubicBezTo>
                  <a:pt x="2936712" y="5412376"/>
                  <a:pt x="2721773" y="2988801"/>
                  <a:pt x="2794969" y="2473690"/>
                </a:cubicBezTo>
                <a:cubicBezTo>
                  <a:pt x="2868165" y="1958579"/>
                  <a:pt x="3400301" y="1544852"/>
                  <a:pt x="3563160" y="1365720"/>
                </a:cubicBezTo>
                <a:cubicBezTo>
                  <a:pt x="3726019" y="1186588"/>
                  <a:pt x="3565672" y="1247121"/>
                  <a:pt x="3591498" y="1218999"/>
                </a:cubicBezTo>
                <a:cubicBezTo>
                  <a:pt x="3617324" y="1190877"/>
                  <a:pt x="3650306" y="1338722"/>
                  <a:pt x="3718116" y="1196990"/>
                </a:cubicBezTo>
                <a:cubicBezTo>
                  <a:pt x="3785926" y="1055258"/>
                  <a:pt x="4272665" y="747978"/>
                  <a:pt x="4178983" y="548507"/>
                </a:cubicBezTo>
                <a:cubicBezTo>
                  <a:pt x="4085301" y="349037"/>
                  <a:pt x="3332897" y="-8831"/>
                  <a:pt x="3156022" y="167"/>
                </a:cubicBezTo>
                <a:close/>
              </a:path>
            </a:pathLst>
          </a:custGeom>
          <a:solidFill>
            <a:srgbClr val="FFC000">
              <a:alpha val="686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4" name="Shape 694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loop invariant</a:t>
            </a:r>
          </a:p>
        </p:txBody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-84584" y="878113"/>
            <a:ext cx="316799" cy="2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696" name="Shape 696"/>
          <p:cNvSpPr/>
          <p:nvPr/>
        </p:nvSpPr>
        <p:spPr>
          <a:xfrm rot="10800000">
            <a:off x="4289078" y="1676271"/>
            <a:ext cx="812700" cy="17430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5421087" y="776514"/>
            <a:ext cx="3614099" cy="410100"/>
          </a:xfrm>
          <a:prstGeom prst="wedgeRoundRectCallout">
            <a:avLst>
              <a:gd name="adj1" fmla="val -57055"/>
              <a:gd name="adj2" fmla="val 160288"/>
              <a:gd name="adj3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desired solution(s)</a:t>
            </a:r>
          </a:p>
        </p:txBody>
      </p:sp>
      <p:sp>
        <p:nvSpPr>
          <p:cNvPr id="698" name="Shape 698"/>
          <p:cNvSpPr/>
          <p:nvPr/>
        </p:nvSpPr>
        <p:spPr>
          <a:xfrm>
            <a:off x="6167455" y="3791855"/>
            <a:ext cx="2374200" cy="3555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invariant</a:t>
            </a:r>
          </a:p>
        </p:txBody>
      </p:sp>
      <p:sp>
        <p:nvSpPr>
          <p:cNvPr id="699" name="Shape 699"/>
          <p:cNvSpPr/>
          <p:nvPr/>
        </p:nvSpPr>
        <p:spPr>
          <a:xfrm>
            <a:off x="399148" y="5500914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166914" y="4390571"/>
            <a:ext cx="2627099" cy="10160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previous state</a:t>
            </a:r>
          </a:p>
        </p:txBody>
      </p:sp>
      <p:sp>
        <p:nvSpPr>
          <p:cNvPr id="701" name="Shape 701"/>
          <p:cNvSpPr/>
          <p:nvPr/>
        </p:nvSpPr>
        <p:spPr>
          <a:xfrm>
            <a:off x="464462" y="5261426"/>
            <a:ext cx="5248347" cy="820896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5631548" y="5079996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2569028" y="6184680"/>
            <a:ext cx="2902799" cy="3902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initialization</a:t>
            </a:r>
          </a:p>
        </p:txBody>
      </p:sp>
      <p:sp>
        <p:nvSpPr>
          <p:cNvPr id="704" name="Shape 704"/>
          <p:cNvSpPr/>
          <p:nvPr/>
        </p:nvSpPr>
        <p:spPr>
          <a:xfrm>
            <a:off x="246741" y="1186541"/>
            <a:ext cx="3431400" cy="3555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44000" rIns="0" bIns="1080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exit condition</a:t>
            </a:r>
          </a:p>
        </p:txBody>
      </p:sp>
      <p:sp>
        <p:nvSpPr>
          <p:cNvPr id="705" name="Shape 705"/>
          <p:cNvSpPr/>
          <p:nvPr/>
        </p:nvSpPr>
        <p:spPr>
          <a:xfrm rot="-8026081">
            <a:off x="4356040" y="4321261"/>
            <a:ext cx="1558537" cy="369817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4274462" y="3987798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3526971" y="4399421"/>
            <a:ext cx="1692900" cy="3902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body</a:t>
            </a:r>
          </a:p>
        </p:txBody>
      </p:sp>
      <p:sp>
        <p:nvSpPr>
          <p:cNvPr id="708" name="Shape 708"/>
          <p:cNvSpPr/>
          <p:nvPr/>
        </p:nvSpPr>
        <p:spPr>
          <a:xfrm rot="3489057">
            <a:off x="3388524" y="3559803"/>
            <a:ext cx="920511" cy="324498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663741" y="3095171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0" name="Shape 710"/>
          <p:cNvSpPr/>
          <p:nvPr/>
        </p:nvSpPr>
        <p:spPr>
          <a:xfrm rot="-1308085" flipH="1">
            <a:off x="3902106" y="3032951"/>
            <a:ext cx="956993" cy="233581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824314" y="2783117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4177655" y="2246090"/>
            <a:ext cx="159599" cy="159599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3" name="Shape 713"/>
          <p:cNvSpPr/>
          <p:nvPr/>
        </p:nvSpPr>
        <p:spPr>
          <a:xfrm rot="2655357">
            <a:off x="4181902" y="2603734"/>
            <a:ext cx="645106" cy="133964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4" name="Shape 714"/>
          <p:cNvSpPr/>
          <p:nvPr/>
        </p:nvSpPr>
        <p:spPr>
          <a:xfrm rot="-3353132" flipH="1">
            <a:off x="4272887" y="2031535"/>
            <a:ext cx="443601" cy="76362"/>
          </a:xfrm>
          <a:custGeom>
            <a:avLst/>
            <a:gdLst/>
            <a:ahLst/>
            <a:cxnLst/>
            <a:rect l="0" t="0" r="0" b="0"/>
            <a:pathLst>
              <a:path w="4738914" h="1010334" extrusionOk="0">
                <a:moveTo>
                  <a:pt x="0" y="333829"/>
                </a:moveTo>
                <a:cubicBezTo>
                  <a:pt x="485623" y="616857"/>
                  <a:pt x="971247" y="899886"/>
                  <a:pt x="1596571" y="979714"/>
                </a:cubicBezTo>
                <a:cubicBezTo>
                  <a:pt x="2221895" y="1059542"/>
                  <a:pt x="3228219" y="976086"/>
                  <a:pt x="3751943" y="812800"/>
                </a:cubicBezTo>
                <a:cubicBezTo>
                  <a:pt x="4275667" y="649514"/>
                  <a:pt x="4507290" y="324757"/>
                  <a:pt x="4738914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520185" y="1694547"/>
            <a:ext cx="159599" cy="159599"/>
          </a:xfrm>
          <a:prstGeom prst="ellipse">
            <a:avLst/>
          </a:prstGeom>
          <a:solidFill>
            <a:srgbClr val="00FFFF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3870962" y="3437367"/>
            <a:ext cx="1484699" cy="3902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body</a:t>
            </a:r>
          </a:p>
        </p:txBody>
      </p:sp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1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1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2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The solution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237" y="2324776"/>
            <a:ext cx="8594700" cy="1919678"/>
          </a:xfrm>
        </p:spPr>
        <p:txBody>
          <a:bodyPr/>
          <a:lstStyle/>
          <a:p>
            <a:pPr algn="ctr"/>
            <a:r>
              <a:rPr lang="en-US" sz="3600" dirty="0">
                <a:latin typeface="Comic Sans MS"/>
                <a:ea typeface="Comic Sans MS"/>
                <a:cs typeface="Comic Sans MS"/>
              </a:rPr>
              <a:t>The solution is the </a:t>
            </a:r>
            <a:r>
              <a:rPr lang="en-US" sz="36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intersection</a:t>
            </a:r>
            <a:r>
              <a:rPr lang="en-US" sz="3600" dirty="0">
                <a:latin typeface="Comic Sans MS"/>
                <a:ea typeface="Comic Sans MS"/>
                <a:cs typeface="Comic Sans MS"/>
              </a:rPr>
              <a:t> between the </a:t>
            </a:r>
            <a:r>
              <a:rPr lang="en-US" sz="36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invariant</a:t>
            </a:r>
            <a:r>
              <a:rPr lang="en-US" sz="3600" dirty="0">
                <a:latin typeface="Comic Sans MS"/>
                <a:ea typeface="Comic Sans MS"/>
                <a:cs typeface="Comic Sans MS"/>
              </a:rPr>
              <a:t> and some condition (the </a:t>
            </a:r>
            <a:r>
              <a:rPr lang="en-US" sz="36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exit condition</a:t>
            </a:r>
            <a:r>
              <a:rPr lang="en-US" sz="3600" dirty="0">
                <a:latin typeface="Comic Sans MS"/>
                <a:ea typeface="Comic Sans MS"/>
                <a:cs typeface="Comic Sans MS"/>
              </a:rPr>
              <a:t>)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43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 invariant</a:t>
            </a:r>
          </a:p>
        </p:txBody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24" cy="5644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(Do not confuse with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invariant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Property that is: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Satisfied after initialization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clause)</a:t>
            </a:r>
          </a:p>
          <a:p>
            <a: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Preserved by every loop iteration (</a:t>
            </a: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clause) executed with the exit condition (</a:t>
            </a: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clause)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1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satisfied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 invariants - Summary</a:t>
            </a:r>
          </a:p>
        </p:txBody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A loop is characterized by an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invariant is key to establishing the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loop’s correctness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 invariant holds initially, and is preserved by every iteration, so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holds on exit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On exit, the exit condition also holds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 the conjunction of the invariant and exit condition gives us the effect of the 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Now for the bad news: if you want to be sure of your program’s correctness, you have to find the invariant!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223936" y="1772816"/>
            <a:ext cx="8677499" cy="1772700"/>
          </a:xfrm>
          <a:prstGeom prst="roundRect">
            <a:avLst>
              <a:gd name="adj" fmla="val 16667"/>
            </a:avLst>
          </a:prstGeom>
          <a:solidFill>
            <a:srgbClr val="FAFC94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Loop, full form</a:t>
            </a:r>
          </a:p>
        </p:txBody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Initialization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</a:t>
            </a: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Variant_expression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</a:t>
            </a:r>
            <a:r>
              <a:rPr lang="en-US" sz="2400" b="1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Exit_condition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Boolean_expression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0" i="1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r>
              <a:rPr lang="en-US" sz="2400" b="0" i="1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 sz="2400" b="0" i="0" u="none" strike="noStrike" cap="none" baseline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 Compound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25000"/>
              <a:buFont typeface="Noto Symbol"/>
              <a:buNone/>
            </a:pPr>
            <a:r>
              <a:rPr lang="en-US" sz="2400" b="1" i="0" u="none" strike="noStrike" cap="none" baseline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Computing a sum of numbers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249238" y="878113"/>
            <a:ext cx="4322699" cy="422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:= 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&gt;=  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:= i + 1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i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795" name="Shape 795"/>
          <p:cNvSpPr/>
          <p:nvPr/>
        </p:nvSpPr>
        <p:spPr>
          <a:xfrm>
            <a:off x="6555546" y="1603716"/>
            <a:ext cx="1716299" cy="136469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i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6921314" y="2391502"/>
            <a:ext cx="914400" cy="46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7125292" y="1643573"/>
            <a:ext cx="393900" cy="46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  <a:hlinkClick r:id="rId2"/>
              </a:rPr>
              <a:t>http://goo.gl/forms/HMw586zG9q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endParaRPr lang="it-IT" u="sng" dirty="0"/>
          </a:p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It helps us to understand your level of acquitance 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with computers and computer science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We will tune lectures and labs accordingly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Next year a different division of groups may be implemented</a:t>
            </a:r>
          </a:p>
          <a:p>
            <a:endParaRPr lang="it-IT" sz="2400" dirty="0">
              <a:latin typeface="Comic Sans MS"/>
            </a:endParaRPr>
          </a:p>
          <a:p>
            <a:r>
              <a:rPr lang="it-IT" sz="2400" dirty="0" smtClean="0">
                <a:latin typeface="Comic Sans MS"/>
              </a:rPr>
              <a:t>Your TA will repeat and explain this later today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8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 variant</a:t>
            </a:r>
          </a:p>
        </p:txBody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 expression that must: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 </a:t>
            </a: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non-negative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when after initialization (</a:t>
            </a: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896937" marR="0" lvl="1" indent="-24161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rgbClr val="333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96937" marR="0" lvl="1" indent="-363537" algn="l" rtl="0">
              <a:spcBef>
                <a:spcPts val="480"/>
              </a:spcBef>
              <a:spcAft>
                <a:spcPts val="0"/>
              </a:spcAft>
              <a:buClr>
                <a:srgbClr val="8B0000"/>
              </a:buClr>
              <a:buSzPct val="80000"/>
              <a:buFont typeface="Noto Symbol"/>
              <a:buChar char="➢"/>
            </a:pPr>
            <a:r>
              <a:rPr lang="en-US" sz="2400" b="0" i="0" u="none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Decrease</a:t>
            </a:r>
            <a:r>
              <a:rPr lang="en-US" sz="2400" b="0" i="0" u="none" strike="noStrike" cap="none" baseline="0" dirty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(i.e. by at least one), while remaining </a:t>
            </a:r>
            <a:r>
              <a:rPr lang="en-US" sz="2400" b="0" i="0" u="sng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non-negative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for every iteration of the body (</a:t>
            </a:r>
            <a:r>
              <a:rPr lang="en-US" sz="2400" b="1" i="0" u="none" strike="noStrike" cap="none" baseline="0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executed with exit condition </a:t>
            </a:r>
            <a:r>
              <a:rPr lang="en-US" sz="2400" b="0" i="1" u="sng" strike="noStrike" cap="none" baseline="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satisfied</a:t>
            </a:r>
          </a:p>
        </p:txBody>
      </p:sp>
      <p:sp>
        <p:nvSpPr>
          <p:cNvPr id="805" name="Shape 80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Computing a sum of numbers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249238" y="878113"/>
            <a:ext cx="4322699" cy="422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:= 0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until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&gt;=  n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:= i + 1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</a:t>
            </a: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i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822" name="Shape 822"/>
          <p:cNvSpPr/>
          <p:nvPr/>
        </p:nvSpPr>
        <p:spPr>
          <a:xfrm>
            <a:off x="6555546" y="1603716"/>
            <a:ext cx="1716299" cy="1364699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i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6921314" y="2391502"/>
            <a:ext cx="914400" cy="46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7125292" y="1643573"/>
            <a:ext cx="393900" cy="46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</a:p>
        </p:txBody>
      </p:sp>
      <p:sp>
        <p:nvSpPr>
          <p:cNvPr id="825" name="Shape 825"/>
          <p:cNvSpPr/>
          <p:nvPr/>
        </p:nvSpPr>
        <p:spPr>
          <a:xfrm>
            <a:off x="1595275" y="5696575"/>
            <a:ext cx="5375700" cy="827055"/>
          </a:xfrm>
          <a:prstGeom prst="roundRect">
            <a:avLst>
              <a:gd name="adj" fmla="val 16667"/>
            </a:avLst>
          </a:prstGeom>
          <a:solidFill>
            <a:srgbClr val="99FF99">
              <a:alpha val="788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</a:t>
            </a:r>
            <a:r>
              <a:rPr lang="en-US" sz="2800" b="1" dirty="0" smtClean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</a:t>
            </a:r>
            <a:r>
              <a:rPr lang="en-US" sz="2800" b="1" dirty="0" smtClean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loop </a:t>
            </a:r>
            <a:r>
              <a:rPr lang="en-US" sz="2800" b="1" dirty="0" smtClean="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variant/invariant?</a:t>
            </a:r>
            <a:endParaRPr lang="en-US" sz="2800" b="1" dirty="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What is the loop </a:t>
            </a:r>
            <a:r>
              <a:rPr lang="en-US" sz="2800" dirty="0" smtClean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variant?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/>
            <a:endParaRPr lang="en-US" sz="2400" dirty="0">
              <a:latin typeface="Comic Sans MS"/>
              <a:ea typeface="Comic Sans MS"/>
              <a:cs typeface="Comic Sans MS"/>
            </a:endParaRPr>
          </a:p>
          <a:p>
            <a:pPr marL="228600" algn="ctr"/>
            <a:endParaRPr lang="en-US" sz="3600" dirty="0" smtClean="0">
              <a:latin typeface="Comic Sans MS"/>
              <a:ea typeface="Comic Sans MS"/>
              <a:cs typeface="Comic Sans MS"/>
            </a:endParaRPr>
          </a:p>
          <a:p>
            <a:pPr marL="228600" algn="ctr"/>
            <a:endParaRPr lang="en-US" sz="3600" dirty="0">
              <a:latin typeface="Comic Sans MS"/>
              <a:ea typeface="Comic Sans MS"/>
              <a:cs typeface="Comic Sans MS"/>
            </a:endParaRPr>
          </a:p>
          <a:p>
            <a:pPr marL="228600" algn="ctr"/>
            <a:endParaRPr lang="en-US" sz="3600" dirty="0" smtClean="0">
              <a:latin typeface="Comic Sans MS"/>
              <a:ea typeface="Comic Sans MS"/>
              <a:cs typeface="Comic Sans MS"/>
            </a:endParaRPr>
          </a:p>
          <a:p>
            <a:pPr marL="228600" algn="ctr"/>
            <a:r>
              <a:rPr lang="en-US" sz="3600" dirty="0" smtClean="0">
                <a:latin typeface="Comic Sans MS"/>
                <a:ea typeface="Comic Sans MS"/>
                <a:cs typeface="Comic Sans MS"/>
              </a:rPr>
              <a:t>The </a:t>
            </a:r>
            <a:r>
              <a:rPr lang="en-US" sz="3600" dirty="0">
                <a:latin typeface="Comic Sans MS"/>
                <a:ea typeface="Comic Sans MS"/>
                <a:cs typeface="Comic Sans MS"/>
              </a:rPr>
              <a:t>loop variant is </a:t>
            </a:r>
            <a:endParaRPr lang="en-US" sz="3600" dirty="0" smtClean="0">
              <a:latin typeface="Comic Sans MS"/>
              <a:ea typeface="Comic Sans MS"/>
              <a:cs typeface="Comic Sans MS"/>
            </a:endParaRPr>
          </a:p>
          <a:p>
            <a:pPr marL="228600" algn="ctr"/>
            <a:r>
              <a:rPr lang="en-US" sz="36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n </a:t>
            </a:r>
            <a:r>
              <a:rPr lang="en-US" sz="36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- </a:t>
            </a:r>
            <a:r>
              <a:rPr lang="en-US" sz="36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</a:t>
            </a:r>
            <a:r>
              <a:rPr lang="en-US" sz="36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 + 1</a:t>
            </a:r>
          </a:p>
          <a:p>
            <a:pPr marL="228600" lvl="0"/>
            <a:endParaRPr lang="en-US" sz="2400" dirty="0">
              <a:latin typeface="Comic Sans MS"/>
              <a:ea typeface="Comic Sans MS"/>
              <a:cs typeface="Comic Sans MS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What is the loop </a:t>
            </a:r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invariant</a:t>
            </a:r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  <a:sym typeface="Comic Sans MS"/>
              </a:rPr>
              <a:t>?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>
              <a:buChar char="-"/>
            </a:pPr>
            <a:r>
              <a:rPr lang="en-US" sz="3200" dirty="0">
                <a:latin typeface="Comic Sans MS"/>
                <a:ea typeface="Comic Sans MS"/>
                <a:cs typeface="Comic Sans MS"/>
              </a:rPr>
              <a:t>Exit condition is </a:t>
            </a:r>
            <a:r>
              <a:rPr lang="en-US" sz="3200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 &gt;= n</a:t>
            </a:r>
          </a:p>
          <a:p>
            <a:pPr marL="457200" lvl="0" indent="-228600">
              <a:buChar char="-"/>
            </a:pPr>
            <a:endParaRPr lang="en-US" sz="3200" dirty="0">
              <a:latin typeface="Comic Sans MS"/>
              <a:ea typeface="Comic Sans MS"/>
              <a:cs typeface="Comic Sans MS"/>
            </a:endParaRPr>
          </a:p>
          <a:p>
            <a:pPr marL="228600" lvl="0"/>
            <a:endParaRPr lang="en-US" sz="3200" dirty="0">
              <a:latin typeface="Comic Sans MS"/>
              <a:ea typeface="Comic Sans MS"/>
              <a:cs typeface="Comic Sans MS"/>
            </a:endParaRPr>
          </a:p>
          <a:p>
            <a:pPr marL="228600" lvl="0" algn="ctr"/>
            <a:r>
              <a:rPr lang="en-US" sz="3200" dirty="0" err="1">
                <a:latin typeface="Comic Sans MS"/>
                <a:ea typeface="Comic Sans MS"/>
                <a:cs typeface="Comic Sans MS"/>
              </a:rPr>
              <a:t>i</a:t>
            </a:r>
            <a:r>
              <a:rPr lang="en-US" sz="3200" dirty="0">
                <a:latin typeface="Comic Sans MS"/>
                <a:ea typeface="Comic Sans MS"/>
                <a:cs typeface="Comic Sans MS"/>
              </a:rPr>
              <a:t> &lt;= n; </a:t>
            </a:r>
            <a:r>
              <a:rPr lang="en-US" sz="3200" dirty="0" err="1">
                <a:latin typeface="Comic Sans MS"/>
                <a:ea typeface="Comic Sans MS"/>
                <a:cs typeface="Comic Sans MS"/>
              </a:rPr>
              <a:t>i</a:t>
            </a:r>
            <a:r>
              <a:rPr lang="en-US" sz="3200" dirty="0">
                <a:latin typeface="Comic Sans MS"/>
                <a:ea typeface="Comic Sans MS"/>
                <a:cs typeface="Comic Sans MS"/>
              </a:rPr>
              <a:t>&gt;= 0; Result = sum j (j= 1..i)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199" cy="4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Loop variant - Summary</a:t>
            </a:r>
          </a:p>
        </p:txBody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249237" y="878113"/>
            <a:ext cx="8594700" cy="564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Programs run the risk of 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terminating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There is no general rule to find out whether an arbitrary program will 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terminate (</a:t>
            </a:r>
            <a:r>
              <a:rPr lang="en-US" sz="24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Halting problem</a:t>
            </a:r>
            <a:r>
              <a:rPr lang="en-US" sz="2400" dirty="0" smtClean="0">
                <a:latin typeface="Comic Sans MS"/>
                <a:ea typeface="Comic Sans MS"/>
                <a:cs typeface="Comic Sans MS"/>
                <a:sym typeface="Comic Sans MS"/>
              </a:rPr>
              <a:t>, you will study in detail next semester in TOC )</a:t>
            </a:r>
            <a:endParaRPr lang="en-US"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	… but yours have to, so make sure you know the</a:t>
            </a:r>
            <a:b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variant</a:t>
            </a:r>
            <a:r>
              <a:rPr lang="en-US" sz="2400" dirty="0">
                <a:latin typeface="Comic Sans MS"/>
                <a:ea typeface="Comic Sans MS"/>
                <a:cs typeface="Comic Sans MS"/>
                <a:sym typeface="Comic Sans MS"/>
              </a:rPr>
              <a:t> of every loop!</a:t>
            </a:r>
          </a:p>
        </p:txBody>
      </p:sp>
      <p:sp>
        <p:nvSpPr>
          <p:cNvPr id="867" name="Shape 86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One-entry, one-exit</a:t>
            </a:r>
          </a:p>
        </p:txBody>
      </p:sp>
      <p:sp>
        <p:nvSpPr>
          <p:cNvPr id="873" name="Shape 873"/>
          <p:cNvSpPr/>
          <p:nvPr/>
        </p:nvSpPr>
        <p:spPr>
          <a:xfrm>
            <a:off x="304800" y="1219200"/>
            <a:ext cx="8534399" cy="4027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5445125" y="1800225"/>
            <a:ext cx="3278188" cy="2593975"/>
          </a:xfrm>
          <a:custGeom>
            <a:avLst/>
            <a:gdLst/>
            <a:ahLst/>
            <a:cxnLst/>
            <a:rect l="0" t="0" r="0" b="0"/>
            <a:pathLst>
              <a:path w="2065" h="1634" extrusionOk="0">
                <a:moveTo>
                  <a:pt x="220" y="0"/>
                </a:moveTo>
                <a:lnTo>
                  <a:pt x="134" y="12"/>
                </a:lnTo>
                <a:lnTo>
                  <a:pt x="61" y="61"/>
                </a:lnTo>
                <a:lnTo>
                  <a:pt x="12" y="134"/>
                </a:lnTo>
                <a:lnTo>
                  <a:pt x="0" y="219"/>
                </a:lnTo>
                <a:lnTo>
                  <a:pt x="0" y="817"/>
                </a:lnTo>
                <a:lnTo>
                  <a:pt x="0" y="1415"/>
                </a:lnTo>
                <a:lnTo>
                  <a:pt x="12" y="1500"/>
                </a:lnTo>
                <a:lnTo>
                  <a:pt x="61" y="1561"/>
                </a:lnTo>
                <a:lnTo>
                  <a:pt x="134" y="1610"/>
                </a:lnTo>
                <a:lnTo>
                  <a:pt x="220" y="1634"/>
                </a:lnTo>
                <a:lnTo>
                  <a:pt x="1026" y="1634"/>
                </a:lnTo>
                <a:lnTo>
                  <a:pt x="1845" y="1634"/>
                </a:lnTo>
                <a:lnTo>
                  <a:pt x="1930" y="1610"/>
                </a:lnTo>
                <a:lnTo>
                  <a:pt x="2004" y="1561"/>
                </a:lnTo>
                <a:lnTo>
                  <a:pt x="2040" y="1500"/>
                </a:lnTo>
                <a:lnTo>
                  <a:pt x="2065" y="1415"/>
                </a:lnTo>
                <a:lnTo>
                  <a:pt x="2065" y="817"/>
                </a:lnTo>
                <a:lnTo>
                  <a:pt x="2065" y="219"/>
                </a:lnTo>
                <a:lnTo>
                  <a:pt x="2040" y="134"/>
                </a:lnTo>
                <a:lnTo>
                  <a:pt x="2004" y="61"/>
                </a:lnTo>
                <a:lnTo>
                  <a:pt x="1930" y="12"/>
                </a:lnTo>
                <a:lnTo>
                  <a:pt x="1845" y="0"/>
                </a:lnTo>
                <a:lnTo>
                  <a:pt x="1026" y="0"/>
                </a:lnTo>
                <a:lnTo>
                  <a:pt x="220" y="0"/>
                </a:lnTo>
                <a:close/>
              </a:path>
            </a:pathLst>
          </a:custGeom>
          <a:solidFill>
            <a:srgbClr val="66FF99">
              <a:alpha val="45882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341563" y="1819275"/>
            <a:ext cx="2851150" cy="2633662"/>
          </a:xfrm>
          <a:custGeom>
            <a:avLst/>
            <a:gdLst/>
            <a:ahLst/>
            <a:cxnLst/>
            <a:rect l="0" t="0" r="0" b="0"/>
            <a:pathLst>
              <a:path w="1796" h="1659" extrusionOk="0">
                <a:moveTo>
                  <a:pt x="220" y="0"/>
                </a:moveTo>
                <a:lnTo>
                  <a:pt x="134" y="12"/>
                </a:lnTo>
                <a:lnTo>
                  <a:pt x="61" y="61"/>
                </a:lnTo>
                <a:lnTo>
                  <a:pt x="12" y="134"/>
                </a:lnTo>
                <a:lnTo>
                  <a:pt x="0" y="220"/>
                </a:lnTo>
                <a:lnTo>
                  <a:pt x="0" y="830"/>
                </a:lnTo>
                <a:lnTo>
                  <a:pt x="0" y="1439"/>
                </a:lnTo>
                <a:lnTo>
                  <a:pt x="12" y="1525"/>
                </a:lnTo>
                <a:lnTo>
                  <a:pt x="61" y="1586"/>
                </a:lnTo>
                <a:lnTo>
                  <a:pt x="134" y="1635"/>
                </a:lnTo>
                <a:lnTo>
                  <a:pt x="220" y="1659"/>
                </a:lnTo>
                <a:lnTo>
                  <a:pt x="892" y="1659"/>
                </a:lnTo>
                <a:lnTo>
                  <a:pt x="1576" y="1659"/>
                </a:lnTo>
                <a:lnTo>
                  <a:pt x="1662" y="1635"/>
                </a:lnTo>
                <a:lnTo>
                  <a:pt x="1735" y="1586"/>
                </a:lnTo>
                <a:lnTo>
                  <a:pt x="1772" y="1525"/>
                </a:lnTo>
                <a:lnTo>
                  <a:pt x="1796" y="1439"/>
                </a:lnTo>
                <a:lnTo>
                  <a:pt x="1796" y="830"/>
                </a:lnTo>
                <a:lnTo>
                  <a:pt x="1796" y="220"/>
                </a:lnTo>
                <a:lnTo>
                  <a:pt x="1772" y="134"/>
                </a:lnTo>
                <a:lnTo>
                  <a:pt x="1735" y="61"/>
                </a:lnTo>
                <a:lnTo>
                  <a:pt x="1662" y="12"/>
                </a:lnTo>
                <a:lnTo>
                  <a:pt x="1576" y="0"/>
                </a:lnTo>
                <a:lnTo>
                  <a:pt x="892" y="0"/>
                </a:lnTo>
                <a:lnTo>
                  <a:pt x="220" y="0"/>
                </a:lnTo>
                <a:close/>
              </a:path>
            </a:pathLst>
          </a:custGeom>
          <a:solidFill>
            <a:srgbClr val="FFFF00">
              <a:alpha val="44705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11150" y="1819275"/>
            <a:ext cx="1660524" cy="2600324"/>
          </a:xfrm>
          <a:custGeom>
            <a:avLst/>
            <a:gdLst/>
            <a:ahLst/>
            <a:cxnLst/>
            <a:rect l="0" t="0" r="0" b="0"/>
            <a:pathLst>
              <a:path w="917" h="1598" extrusionOk="0">
                <a:moveTo>
                  <a:pt x="220" y="0"/>
                </a:moveTo>
                <a:lnTo>
                  <a:pt x="135" y="12"/>
                </a:lnTo>
                <a:lnTo>
                  <a:pt x="61" y="61"/>
                </a:lnTo>
                <a:lnTo>
                  <a:pt x="13" y="134"/>
                </a:lnTo>
                <a:lnTo>
                  <a:pt x="0" y="220"/>
                </a:lnTo>
                <a:lnTo>
                  <a:pt x="0" y="793"/>
                </a:lnTo>
                <a:lnTo>
                  <a:pt x="0" y="1378"/>
                </a:lnTo>
                <a:lnTo>
                  <a:pt x="13" y="1464"/>
                </a:lnTo>
                <a:lnTo>
                  <a:pt x="61" y="1525"/>
                </a:lnTo>
                <a:lnTo>
                  <a:pt x="135" y="1574"/>
                </a:lnTo>
                <a:lnTo>
                  <a:pt x="220" y="1598"/>
                </a:lnTo>
                <a:lnTo>
                  <a:pt x="452" y="1598"/>
                </a:lnTo>
                <a:lnTo>
                  <a:pt x="697" y="1598"/>
                </a:lnTo>
                <a:lnTo>
                  <a:pt x="782" y="1574"/>
                </a:lnTo>
                <a:lnTo>
                  <a:pt x="856" y="1525"/>
                </a:lnTo>
                <a:lnTo>
                  <a:pt x="892" y="1464"/>
                </a:lnTo>
                <a:lnTo>
                  <a:pt x="917" y="1378"/>
                </a:lnTo>
                <a:lnTo>
                  <a:pt x="917" y="793"/>
                </a:lnTo>
                <a:lnTo>
                  <a:pt x="917" y="220"/>
                </a:lnTo>
                <a:lnTo>
                  <a:pt x="892" y="134"/>
                </a:lnTo>
                <a:lnTo>
                  <a:pt x="856" y="61"/>
                </a:lnTo>
                <a:lnTo>
                  <a:pt x="782" y="12"/>
                </a:lnTo>
                <a:lnTo>
                  <a:pt x="697" y="0"/>
                </a:lnTo>
                <a:lnTo>
                  <a:pt x="452" y="0"/>
                </a:lnTo>
                <a:lnTo>
                  <a:pt x="220" y="0"/>
                </a:lnTo>
                <a:close/>
              </a:path>
            </a:pathLst>
          </a:custGeom>
          <a:solidFill>
            <a:srgbClr val="3399FF">
              <a:alpha val="70980"/>
            </a:srgbClr>
          </a:solidFill>
          <a:ln w="952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57612" y="3252788"/>
            <a:ext cx="38100" cy="38100"/>
          </a:xfrm>
          <a:custGeom>
            <a:avLst/>
            <a:gdLst/>
            <a:ahLst/>
            <a:cxnLst/>
            <a:rect l="0" t="0" r="0" b="0"/>
            <a:pathLst>
              <a:path w="24" h="24" extrusionOk="0">
                <a:moveTo>
                  <a:pt x="12" y="24"/>
                </a:moveTo>
                <a:lnTo>
                  <a:pt x="12" y="24"/>
                </a:lnTo>
                <a:lnTo>
                  <a:pt x="24" y="12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3679825" y="3271838"/>
            <a:ext cx="155575" cy="174625"/>
          </a:xfrm>
          <a:custGeom>
            <a:avLst/>
            <a:gdLst/>
            <a:ahLst/>
            <a:cxnLst/>
            <a:rect l="0" t="0" r="0" b="0"/>
            <a:pathLst>
              <a:path w="98" h="110" extrusionOk="0">
                <a:moveTo>
                  <a:pt x="61" y="0"/>
                </a:move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61" y="85"/>
                </a:lnTo>
                <a:lnTo>
                  <a:pt x="61" y="110"/>
                </a:lnTo>
                <a:lnTo>
                  <a:pt x="49" y="85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5"/>
                </a:lnTo>
                <a:lnTo>
                  <a:pt x="49" y="85"/>
                </a:lnTo>
                <a:lnTo>
                  <a:pt x="49" y="85"/>
                </a:lnTo>
                <a:lnTo>
                  <a:pt x="85" y="0"/>
                </a:lnTo>
                <a:lnTo>
                  <a:pt x="98" y="0"/>
                </a:lnTo>
                <a:lnTo>
                  <a:pt x="98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3698875" y="3271838"/>
            <a:ext cx="77788" cy="19050"/>
          </a:xfrm>
          <a:custGeom>
            <a:avLst/>
            <a:gdLst/>
            <a:ahLst/>
            <a:cxnLst/>
            <a:rect l="0" t="0" r="0" b="0"/>
            <a:pathLst>
              <a:path w="49" h="12" extrusionOk="0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3698875" y="3271838"/>
            <a:ext cx="136525" cy="134936"/>
          </a:xfrm>
          <a:custGeom>
            <a:avLst/>
            <a:gdLst/>
            <a:ahLst/>
            <a:cxnLst/>
            <a:rect l="0" t="0" r="0" b="0"/>
            <a:pathLst>
              <a:path w="86" h="85" extrusionOk="0">
                <a:moveTo>
                  <a:pt x="49" y="0"/>
                </a:moveTo>
                <a:lnTo>
                  <a:pt x="86" y="0"/>
                </a:lnTo>
                <a:lnTo>
                  <a:pt x="49" y="85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3757612" y="3059113"/>
            <a:ext cx="38099" cy="21272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3330575" y="3465512"/>
            <a:ext cx="8731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4164012" y="3484562"/>
            <a:ext cx="39687" cy="446086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3311525" y="3890962"/>
            <a:ext cx="873125" cy="3968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311525" y="3465512"/>
            <a:ext cx="38099" cy="444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757612" y="2225675"/>
            <a:ext cx="38100" cy="39688"/>
          </a:xfrm>
          <a:custGeom>
            <a:avLst/>
            <a:gdLst/>
            <a:ahLst/>
            <a:cxnLst/>
            <a:rect l="0" t="0" r="0" b="0"/>
            <a:pathLst>
              <a:path w="24" h="25" extrusionOk="0">
                <a:moveTo>
                  <a:pt x="12" y="25"/>
                </a:moveTo>
                <a:lnTo>
                  <a:pt x="12" y="25"/>
                </a:lnTo>
                <a:lnTo>
                  <a:pt x="24" y="12"/>
                </a:lnTo>
                <a:lnTo>
                  <a:pt x="12" y="12"/>
                </a:lnTo>
                <a:lnTo>
                  <a:pt x="12" y="0"/>
                </a:lnTo>
                <a:lnTo>
                  <a:pt x="0" y="12"/>
                </a:lnTo>
                <a:lnTo>
                  <a:pt x="0" y="12"/>
                </a:lnTo>
                <a:lnTo>
                  <a:pt x="0" y="25"/>
                </a:lnTo>
                <a:lnTo>
                  <a:pt x="12" y="25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660775" y="2265363"/>
            <a:ext cx="174625" cy="134936"/>
          </a:xfrm>
          <a:custGeom>
            <a:avLst/>
            <a:gdLst/>
            <a:ahLst/>
            <a:cxnLst/>
            <a:rect l="0" t="0" r="0" b="0"/>
            <a:pathLst>
              <a:path w="110" h="85" extrusionOk="0">
                <a:moveTo>
                  <a:pt x="73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73" y="73"/>
                </a:lnTo>
                <a:lnTo>
                  <a:pt x="61" y="85"/>
                </a:lnTo>
                <a:lnTo>
                  <a:pt x="61" y="85"/>
                </a:lnTo>
                <a:lnTo>
                  <a:pt x="12" y="12"/>
                </a:lnTo>
                <a:lnTo>
                  <a:pt x="0" y="0"/>
                </a:lnTo>
                <a:lnTo>
                  <a:pt x="24" y="0"/>
                </a:lnTo>
                <a:lnTo>
                  <a:pt x="24" y="0"/>
                </a:lnTo>
                <a:lnTo>
                  <a:pt x="73" y="73"/>
                </a:lnTo>
                <a:lnTo>
                  <a:pt x="61" y="85"/>
                </a:lnTo>
                <a:lnTo>
                  <a:pt x="61" y="73"/>
                </a:lnTo>
                <a:lnTo>
                  <a:pt x="97" y="0"/>
                </a:lnTo>
                <a:lnTo>
                  <a:pt x="110" y="0"/>
                </a:lnTo>
                <a:lnTo>
                  <a:pt x="110" y="12"/>
                </a:lnTo>
                <a:lnTo>
                  <a:pt x="73" y="12"/>
                </a:lnTo>
                <a:lnTo>
                  <a:pt x="7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3698875" y="2265363"/>
            <a:ext cx="77788" cy="19050"/>
          </a:xfrm>
          <a:custGeom>
            <a:avLst/>
            <a:gdLst/>
            <a:ahLst/>
            <a:cxnLst/>
            <a:rect l="0" t="0" r="0" b="0"/>
            <a:pathLst>
              <a:path w="49" h="12" extrusionOk="0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3698875" y="2265363"/>
            <a:ext cx="136525" cy="115886"/>
          </a:xfrm>
          <a:custGeom>
            <a:avLst/>
            <a:gdLst/>
            <a:ahLst/>
            <a:cxnLst/>
            <a:rect l="0" t="0" r="0" b="0"/>
            <a:pathLst>
              <a:path w="86" h="73" extrusionOk="0">
                <a:moveTo>
                  <a:pt x="49" y="0"/>
                </a:moveTo>
                <a:lnTo>
                  <a:pt x="86" y="0"/>
                </a:lnTo>
                <a:lnTo>
                  <a:pt x="49" y="73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3757612" y="1471612"/>
            <a:ext cx="38099" cy="773111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3602037" y="2051050"/>
            <a:ext cx="39686" cy="39688"/>
          </a:xfrm>
          <a:custGeom>
            <a:avLst/>
            <a:gdLst/>
            <a:ahLst/>
            <a:cxnLst/>
            <a:rect l="0" t="0" r="0" b="0"/>
            <a:pathLst>
              <a:path w="25" h="25" extrusionOk="0">
                <a:moveTo>
                  <a:pt x="25" y="13"/>
                </a:moveTo>
                <a:lnTo>
                  <a:pt x="25" y="0"/>
                </a:lnTo>
                <a:lnTo>
                  <a:pt x="12" y="0"/>
                </a:lnTo>
                <a:lnTo>
                  <a:pt x="0" y="0"/>
                </a:lnTo>
                <a:lnTo>
                  <a:pt x="0" y="13"/>
                </a:lnTo>
                <a:lnTo>
                  <a:pt x="0" y="13"/>
                </a:lnTo>
                <a:lnTo>
                  <a:pt x="12" y="25"/>
                </a:lnTo>
                <a:lnTo>
                  <a:pt x="25" y="13"/>
                </a:lnTo>
                <a:lnTo>
                  <a:pt x="25" y="13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3621087" y="1993900"/>
            <a:ext cx="136525" cy="153987"/>
          </a:xfrm>
          <a:custGeom>
            <a:avLst/>
            <a:gdLst/>
            <a:ahLst/>
            <a:cxnLst/>
            <a:rect l="0" t="0" r="0" b="0"/>
            <a:pathLst>
              <a:path w="86" h="97" extrusionOk="0">
                <a:moveTo>
                  <a:pt x="0" y="4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6" y="49"/>
                </a:lnTo>
                <a:lnTo>
                  <a:pt x="86" y="61"/>
                </a:lnTo>
                <a:lnTo>
                  <a:pt x="86" y="61"/>
                </a:lnTo>
                <a:lnTo>
                  <a:pt x="0" y="97"/>
                </a:lnTo>
                <a:lnTo>
                  <a:pt x="0" y="97"/>
                </a:lnTo>
                <a:lnTo>
                  <a:pt x="0" y="85"/>
                </a:lnTo>
                <a:lnTo>
                  <a:pt x="0" y="85"/>
                </a:lnTo>
                <a:lnTo>
                  <a:pt x="86" y="49"/>
                </a:lnTo>
                <a:lnTo>
                  <a:pt x="86" y="61"/>
                </a:lnTo>
                <a:lnTo>
                  <a:pt x="86" y="61"/>
                </a:lnTo>
                <a:lnTo>
                  <a:pt x="0" y="12"/>
                </a:lnTo>
                <a:lnTo>
                  <a:pt x="0" y="0"/>
                </a:lnTo>
                <a:lnTo>
                  <a:pt x="13" y="0"/>
                </a:lnTo>
                <a:lnTo>
                  <a:pt x="13" y="49"/>
                </a:lnTo>
                <a:lnTo>
                  <a:pt x="0" y="49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3621087" y="2071688"/>
            <a:ext cx="20637" cy="57150"/>
          </a:xfrm>
          <a:custGeom>
            <a:avLst/>
            <a:gdLst/>
            <a:ahLst/>
            <a:cxnLst/>
            <a:rect l="0" t="0" r="0" b="0"/>
            <a:pathLst>
              <a:path w="13" h="36" extrusionOk="0">
                <a:moveTo>
                  <a:pt x="0" y="36"/>
                </a:move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13" y="0"/>
                </a:lnTo>
                <a:lnTo>
                  <a:pt x="13" y="36"/>
                </a:lnTo>
                <a:lnTo>
                  <a:pt x="0" y="36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3621087" y="1993900"/>
            <a:ext cx="136525" cy="134938"/>
          </a:xfrm>
          <a:custGeom>
            <a:avLst/>
            <a:gdLst/>
            <a:ahLst/>
            <a:cxnLst/>
            <a:rect l="0" t="0" r="0" b="0"/>
            <a:pathLst>
              <a:path w="86" h="85" extrusionOk="0">
                <a:moveTo>
                  <a:pt x="0" y="49"/>
                </a:moveTo>
                <a:lnTo>
                  <a:pt x="0" y="0"/>
                </a:lnTo>
                <a:lnTo>
                  <a:pt x="86" y="49"/>
                </a:lnTo>
                <a:lnTo>
                  <a:pt x="0" y="85"/>
                </a:lnTo>
                <a:lnTo>
                  <a:pt x="0" y="49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3757612" y="3910012"/>
            <a:ext cx="38099" cy="174625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632075" y="4046537"/>
            <a:ext cx="1144587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2632075" y="2051050"/>
            <a:ext cx="39688" cy="201453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2651125" y="2051050"/>
            <a:ext cx="969963" cy="396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3757612" y="4549775"/>
            <a:ext cx="38100" cy="38100"/>
          </a:xfrm>
          <a:custGeom>
            <a:avLst/>
            <a:gdLst/>
            <a:ahLst/>
            <a:cxnLst/>
            <a:rect l="0" t="0" r="0" b="0"/>
            <a:pathLst>
              <a:path w="24" h="24" extrusionOk="0">
                <a:moveTo>
                  <a:pt x="12" y="24"/>
                </a:moveTo>
                <a:lnTo>
                  <a:pt x="24" y="24"/>
                </a:lnTo>
                <a:lnTo>
                  <a:pt x="24" y="12"/>
                </a:lnTo>
                <a:lnTo>
                  <a:pt x="24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3679825" y="4568825"/>
            <a:ext cx="174625" cy="174625"/>
          </a:xfrm>
          <a:custGeom>
            <a:avLst/>
            <a:gdLst/>
            <a:ahLst/>
            <a:cxnLst/>
            <a:rect l="0" t="0" r="0" b="0"/>
            <a:pathLst>
              <a:path w="110" h="110" extrusionOk="0">
                <a:moveTo>
                  <a:pt x="61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61" y="85"/>
                </a:lnTo>
                <a:lnTo>
                  <a:pt x="61" y="110"/>
                </a:lnTo>
                <a:lnTo>
                  <a:pt x="49" y="85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5"/>
                </a:lnTo>
                <a:lnTo>
                  <a:pt x="49" y="85"/>
                </a:lnTo>
                <a:lnTo>
                  <a:pt x="49" y="85"/>
                </a:lnTo>
                <a:lnTo>
                  <a:pt x="98" y="0"/>
                </a:lnTo>
                <a:lnTo>
                  <a:pt x="110" y="0"/>
                </a:lnTo>
                <a:lnTo>
                  <a:pt x="110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3698875" y="4568825"/>
            <a:ext cx="77788" cy="19050"/>
          </a:xfrm>
          <a:custGeom>
            <a:avLst/>
            <a:gdLst/>
            <a:ahLst/>
            <a:cxnLst/>
            <a:rect l="0" t="0" r="0" b="0"/>
            <a:pathLst>
              <a:path w="49" h="12" extrusionOk="0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3698875" y="4568825"/>
            <a:ext cx="155575" cy="134938"/>
          </a:xfrm>
          <a:custGeom>
            <a:avLst/>
            <a:gdLst/>
            <a:ahLst/>
            <a:cxnLst/>
            <a:rect l="0" t="0" r="0" b="0"/>
            <a:pathLst>
              <a:path w="98" h="85" extrusionOk="0">
                <a:moveTo>
                  <a:pt x="49" y="0"/>
                </a:moveTo>
                <a:lnTo>
                  <a:pt x="98" y="0"/>
                </a:lnTo>
                <a:lnTo>
                  <a:pt x="49" y="85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4222750" y="2709863"/>
            <a:ext cx="833437" cy="3968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5018087" y="2728913"/>
            <a:ext cx="38099" cy="15494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3757612" y="4240212"/>
            <a:ext cx="12795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3757612" y="4259262"/>
            <a:ext cx="38099" cy="309561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3776662" y="2709863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0" y="208"/>
                </a:moveTo>
                <a:lnTo>
                  <a:pt x="12" y="232"/>
                </a:lnTo>
                <a:lnTo>
                  <a:pt x="306" y="25"/>
                </a:lnTo>
                <a:lnTo>
                  <a:pt x="293" y="0"/>
                </a:lnTo>
                <a:lnTo>
                  <a:pt x="0" y="208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3776662" y="2381250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293" y="232"/>
                </a:moveTo>
                <a:lnTo>
                  <a:pt x="306" y="207"/>
                </a:lnTo>
                <a:lnTo>
                  <a:pt x="12" y="0"/>
                </a:lnTo>
                <a:lnTo>
                  <a:pt x="0" y="24"/>
                </a:lnTo>
                <a:lnTo>
                  <a:pt x="293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3311525" y="2709863"/>
            <a:ext cx="484187" cy="368300"/>
          </a:xfrm>
          <a:custGeom>
            <a:avLst/>
            <a:gdLst/>
            <a:ahLst/>
            <a:cxnLst/>
            <a:rect l="0" t="0" r="0" b="0"/>
            <a:pathLst>
              <a:path w="305" h="232" extrusionOk="0">
                <a:moveTo>
                  <a:pt x="293" y="232"/>
                </a:moveTo>
                <a:lnTo>
                  <a:pt x="305" y="208"/>
                </a:lnTo>
                <a:lnTo>
                  <a:pt x="12" y="0"/>
                </a:lnTo>
                <a:lnTo>
                  <a:pt x="0" y="25"/>
                </a:lnTo>
                <a:lnTo>
                  <a:pt x="293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3311525" y="2381250"/>
            <a:ext cx="484187" cy="368300"/>
          </a:xfrm>
          <a:custGeom>
            <a:avLst/>
            <a:gdLst/>
            <a:ahLst/>
            <a:cxnLst/>
            <a:rect l="0" t="0" r="0" b="0"/>
            <a:pathLst>
              <a:path w="305" h="232" extrusionOk="0">
                <a:moveTo>
                  <a:pt x="0" y="207"/>
                </a:moveTo>
                <a:lnTo>
                  <a:pt x="12" y="232"/>
                </a:lnTo>
                <a:lnTo>
                  <a:pt x="305" y="24"/>
                </a:lnTo>
                <a:lnTo>
                  <a:pt x="293" y="0"/>
                </a:lnTo>
                <a:lnTo>
                  <a:pt x="0" y="207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7694613" y="2865438"/>
            <a:ext cx="892174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8548688" y="2884488"/>
            <a:ext cx="38099" cy="444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7675563" y="3290887"/>
            <a:ext cx="892174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7675563" y="2865438"/>
            <a:ext cx="38099" cy="444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73900" y="1665288"/>
            <a:ext cx="39688" cy="38100"/>
          </a:xfrm>
          <a:custGeom>
            <a:avLst/>
            <a:gdLst/>
            <a:ahLst/>
            <a:cxnLst/>
            <a:rect l="0" t="0" r="0" b="0"/>
            <a:pathLst>
              <a:path w="25" h="24" extrusionOk="0">
                <a:moveTo>
                  <a:pt x="12" y="24"/>
                </a:moveTo>
                <a:lnTo>
                  <a:pt x="12" y="24"/>
                </a:lnTo>
                <a:lnTo>
                  <a:pt x="25" y="12"/>
                </a:lnTo>
                <a:lnTo>
                  <a:pt x="12" y="12"/>
                </a:lnTo>
                <a:lnTo>
                  <a:pt x="12" y="0"/>
                </a:lnTo>
                <a:lnTo>
                  <a:pt x="0" y="12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977063" y="1703388"/>
            <a:ext cx="174625" cy="134936"/>
          </a:xfrm>
          <a:custGeom>
            <a:avLst/>
            <a:gdLst/>
            <a:ahLst/>
            <a:cxnLst/>
            <a:rect l="0" t="0" r="0" b="0"/>
            <a:pathLst>
              <a:path w="110" h="85" extrusionOk="0">
                <a:moveTo>
                  <a:pt x="73" y="0"/>
                </a:moveTo>
                <a:lnTo>
                  <a:pt x="110" y="0"/>
                </a:lnTo>
                <a:lnTo>
                  <a:pt x="110" y="0"/>
                </a:lnTo>
                <a:lnTo>
                  <a:pt x="110" y="0"/>
                </a:lnTo>
                <a:lnTo>
                  <a:pt x="73" y="73"/>
                </a:lnTo>
                <a:lnTo>
                  <a:pt x="61" y="85"/>
                </a:lnTo>
                <a:lnTo>
                  <a:pt x="61" y="85"/>
                </a:lnTo>
                <a:lnTo>
                  <a:pt x="12" y="12"/>
                </a:lnTo>
                <a:lnTo>
                  <a:pt x="0" y="0"/>
                </a:lnTo>
                <a:lnTo>
                  <a:pt x="24" y="0"/>
                </a:lnTo>
                <a:lnTo>
                  <a:pt x="24" y="0"/>
                </a:lnTo>
                <a:lnTo>
                  <a:pt x="73" y="73"/>
                </a:lnTo>
                <a:lnTo>
                  <a:pt x="61" y="85"/>
                </a:lnTo>
                <a:lnTo>
                  <a:pt x="61" y="73"/>
                </a:lnTo>
                <a:lnTo>
                  <a:pt x="98" y="0"/>
                </a:lnTo>
                <a:lnTo>
                  <a:pt x="110" y="0"/>
                </a:lnTo>
                <a:lnTo>
                  <a:pt x="110" y="12"/>
                </a:lnTo>
                <a:lnTo>
                  <a:pt x="73" y="12"/>
                </a:lnTo>
                <a:lnTo>
                  <a:pt x="7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015163" y="1703388"/>
            <a:ext cx="77786" cy="19050"/>
          </a:xfrm>
          <a:custGeom>
            <a:avLst/>
            <a:gdLst/>
            <a:ahLst/>
            <a:cxnLst/>
            <a:rect l="0" t="0" r="0" b="0"/>
            <a:pathLst>
              <a:path w="49" h="12" extrusionOk="0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7015163" y="1703388"/>
            <a:ext cx="136525" cy="115886"/>
          </a:xfrm>
          <a:custGeom>
            <a:avLst/>
            <a:gdLst/>
            <a:ahLst/>
            <a:cxnLst/>
            <a:rect l="0" t="0" r="0" b="0"/>
            <a:pathLst>
              <a:path w="86" h="73" extrusionOk="0">
                <a:moveTo>
                  <a:pt x="49" y="0"/>
                </a:moveTo>
                <a:lnTo>
                  <a:pt x="86" y="0"/>
                </a:lnTo>
                <a:lnTo>
                  <a:pt x="49" y="73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7073900" y="1335087"/>
            <a:ext cx="39688" cy="34925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7092950" y="2147888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0" y="208"/>
                </a:moveTo>
                <a:lnTo>
                  <a:pt x="13" y="232"/>
                </a:lnTo>
                <a:lnTo>
                  <a:pt x="306" y="25"/>
                </a:lnTo>
                <a:lnTo>
                  <a:pt x="294" y="0"/>
                </a:lnTo>
                <a:lnTo>
                  <a:pt x="0" y="208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7092950" y="1819275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294" y="232"/>
                </a:moveTo>
                <a:lnTo>
                  <a:pt x="306" y="207"/>
                </a:lnTo>
                <a:lnTo>
                  <a:pt x="13" y="0"/>
                </a:lnTo>
                <a:lnTo>
                  <a:pt x="0" y="25"/>
                </a:lnTo>
                <a:lnTo>
                  <a:pt x="294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6627813" y="2147888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293" y="232"/>
                </a:moveTo>
                <a:lnTo>
                  <a:pt x="306" y="208"/>
                </a:lnTo>
                <a:lnTo>
                  <a:pt x="12" y="0"/>
                </a:lnTo>
                <a:lnTo>
                  <a:pt x="0" y="25"/>
                </a:lnTo>
                <a:lnTo>
                  <a:pt x="293" y="23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627813" y="1819275"/>
            <a:ext cx="485775" cy="368300"/>
          </a:xfrm>
          <a:custGeom>
            <a:avLst/>
            <a:gdLst/>
            <a:ahLst/>
            <a:cxnLst/>
            <a:rect l="0" t="0" r="0" b="0"/>
            <a:pathLst>
              <a:path w="306" h="232" extrusionOk="0">
                <a:moveTo>
                  <a:pt x="0" y="207"/>
                </a:moveTo>
                <a:lnTo>
                  <a:pt x="12" y="232"/>
                </a:lnTo>
                <a:lnTo>
                  <a:pt x="306" y="25"/>
                </a:lnTo>
                <a:lnTo>
                  <a:pt x="293" y="0"/>
                </a:lnTo>
                <a:lnTo>
                  <a:pt x="0" y="207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8121650" y="2690813"/>
            <a:ext cx="38100" cy="38100"/>
          </a:xfrm>
          <a:custGeom>
            <a:avLst/>
            <a:gdLst/>
            <a:ahLst/>
            <a:cxnLst/>
            <a:rect l="0" t="0" r="0" b="0"/>
            <a:pathLst>
              <a:path w="24" h="24" extrusionOk="0">
                <a:moveTo>
                  <a:pt x="12" y="24"/>
                </a:moveTo>
                <a:lnTo>
                  <a:pt x="12" y="24"/>
                </a:lnTo>
                <a:lnTo>
                  <a:pt x="24" y="12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12"/>
                </a:lnTo>
                <a:lnTo>
                  <a:pt x="0" y="24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8043863" y="2709863"/>
            <a:ext cx="155575" cy="174625"/>
          </a:xfrm>
          <a:custGeom>
            <a:avLst/>
            <a:gdLst/>
            <a:ahLst/>
            <a:cxnLst/>
            <a:rect l="0" t="0" r="0" b="0"/>
            <a:pathLst>
              <a:path w="98" h="110" extrusionOk="0">
                <a:moveTo>
                  <a:pt x="61" y="0"/>
                </a:moveTo>
                <a:lnTo>
                  <a:pt x="98" y="0"/>
                </a:lnTo>
                <a:lnTo>
                  <a:pt x="98" y="0"/>
                </a:lnTo>
                <a:lnTo>
                  <a:pt x="98" y="0"/>
                </a:lnTo>
                <a:lnTo>
                  <a:pt x="61" y="86"/>
                </a:lnTo>
                <a:lnTo>
                  <a:pt x="61" y="110"/>
                </a:lnTo>
                <a:lnTo>
                  <a:pt x="49" y="86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61" y="86"/>
                </a:lnTo>
                <a:lnTo>
                  <a:pt x="49" y="86"/>
                </a:lnTo>
                <a:lnTo>
                  <a:pt x="49" y="86"/>
                </a:lnTo>
                <a:lnTo>
                  <a:pt x="86" y="0"/>
                </a:lnTo>
                <a:lnTo>
                  <a:pt x="98" y="0"/>
                </a:lnTo>
                <a:lnTo>
                  <a:pt x="98" y="12"/>
                </a:lnTo>
                <a:lnTo>
                  <a:pt x="61" y="12"/>
                </a:lnTo>
                <a:lnTo>
                  <a:pt x="6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8062913" y="2709863"/>
            <a:ext cx="77786" cy="19050"/>
          </a:xfrm>
          <a:custGeom>
            <a:avLst/>
            <a:gdLst/>
            <a:ahLst/>
            <a:cxnLst/>
            <a:rect l="0" t="0" r="0" b="0"/>
            <a:pathLst>
              <a:path w="49" h="12" extrusionOk="0">
                <a:moveTo>
                  <a:pt x="0" y="0"/>
                </a:moveTo>
                <a:lnTo>
                  <a:pt x="49" y="0"/>
                </a:lnTo>
                <a:lnTo>
                  <a:pt x="49" y="12"/>
                </a:lnTo>
                <a:lnTo>
                  <a:pt x="49" y="12"/>
                </a:lnTo>
                <a:lnTo>
                  <a:pt x="4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8062913" y="2709863"/>
            <a:ext cx="136525" cy="136525"/>
          </a:xfrm>
          <a:custGeom>
            <a:avLst/>
            <a:gdLst/>
            <a:ahLst/>
            <a:cxnLst/>
            <a:rect l="0" t="0" r="0" b="0"/>
            <a:pathLst>
              <a:path w="86" h="86" extrusionOk="0">
                <a:moveTo>
                  <a:pt x="49" y="0"/>
                </a:moveTo>
                <a:lnTo>
                  <a:pt x="86" y="0"/>
                </a:lnTo>
                <a:lnTo>
                  <a:pt x="49" y="86"/>
                </a:lnTo>
                <a:lnTo>
                  <a:pt x="0" y="0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7539038" y="2147888"/>
            <a:ext cx="620711" cy="3968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8121650" y="2168525"/>
            <a:ext cx="38099" cy="54133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5580062" y="2865438"/>
            <a:ext cx="8731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415087" y="2884488"/>
            <a:ext cx="38099" cy="444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5561012" y="3290887"/>
            <a:ext cx="8731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5561012" y="2865438"/>
            <a:ext cx="39687" cy="4445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6026150" y="2690813"/>
            <a:ext cx="39688" cy="38100"/>
          </a:xfrm>
          <a:custGeom>
            <a:avLst/>
            <a:gdLst/>
            <a:ahLst/>
            <a:cxnLst/>
            <a:rect l="0" t="0" r="0" b="0"/>
            <a:pathLst>
              <a:path w="25" h="24" extrusionOk="0">
                <a:moveTo>
                  <a:pt x="13" y="24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3" y="0"/>
                </a:lnTo>
                <a:lnTo>
                  <a:pt x="13" y="0"/>
                </a:lnTo>
                <a:lnTo>
                  <a:pt x="0" y="12"/>
                </a:lnTo>
                <a:lnTo>
                  <a:pt x="13" y="12"/>
                </a:lnTo>
                <a:lnTo>
                  <a:pt x="13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969000" y="2709863"/>
            <a:ext cx="174625" cy="155575"/>
          </a:xfrm>
          <a:custGeom>
            <a:avLst/>
            <a:gdLst/>
            <a:ahLst/>
            <a:cxnLst/>
            <a:rect l="0" t="0" r="0" b="0"/>
            <a:pathLst>
              <a:path w="110" h="98" extrusionOk="0">
                <a:moveTo>
                  <a:pt x="49" y="0"/>
                </a:moveTo>
                <a:lnTo>
                  <a:pt x="97" y="0"/>
                </a:lnTo>
                <a:lnTo>
                  <a:pt x="110" y="0"/>
                </a:lnTo>
                <a:lnTo>
                  <a:pt x="97" y="12"/>
                </a:lnTo>
                <a:lnTo>
                  <a:pt x="49" y="86"/>
                </a:lnTo>
                <a:lnTo>
                  <a:pt x="49" y="98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9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9" y="12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5988050" y="2709863"/>
            <a:ext cx="58738" cy="19050"/>
          </a:xfrm>
          <a:custGeom>
            <a:avLst/>
            <a:gdLst/>
            <a:ahLst/>
            <a:cxnLst/>
            <a:rect l="0" t="0" r="0" b="0"/>
            <a:pathLst>
              <a:path w="37" h="12" extrusionOk="0">
                <a:moveTo>
                  <a:pt x="0" y="0"/>
                </a:moveTo>
                <a:lnTo>
                  <a:pt x="37" y="0"/>
                </a:lnTo>
                <a:lnTo>
                  <a:pt x="37" y="12"/>
                </a:lnTo>
                <a:lnTo>
                  <a:pt x="37" y="12"/>
                </a:lnTo>
                <a:lnTo>
                  <a:pt x="37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5988050" y="2709863"/>
            <a:ext cx="134938" cy="115886"/>
          </a:xfrm>
          <a:custGeom>
            <a:avLst/>
            <a:gdLst/>
            <a:ahLst/>
            <a:cxnLst/>
            <a:rect l="0" t="0" r="0" b="0"/>
            <a:pathLst>
              <a:path w="85" h="73" extrusionOk="0">
                <a:moveTo>
                  <a:pt x="37" y="0"/>
                </a:moveTo>
                <a:lnTo>
                  <a:pt x="85" y="0"/>
                </a:lnTo>
                <a:lnTo>
                  <a:pt x="37" y="73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026150" y="2147888"/>
            <a:ext cx="620713" cy="3968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6026150" y="2168525"/>
            <a:ext cx="39688" cy="54133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6007100" y="3981450"/>
            <a:ext cx="1163638" cy="4603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6007100" y="3309937"/>
            <a:ext cx="39688" cy="69691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7035800" y="3987800"/>
            <a:ext cx="1104899" cy="396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8102600" y="3328987"/>
            <a:ext cx="38099" cy="677861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7073900" y="4491037"/>
            <a:ext cx="39688" cy="39686"/>
          </a:xfrm>
          <a:custGeom>
            <a:avLst/>
            <a:gdLst/>
            <a:ahLst/>
            <a:cxnLst/>
            <a:rect l="0" t="0" r="0" b="0"/>
            <a:pathLst>
              <a:path w="25" h="25" extrusionOk="0">
                <a:moveTo>
                  <a:pt x="12" y="25"/>
                </a:moveTo>
                <a:lnTo>
                  <a:pt x="25" y="13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3"/>
                </a:lnTo>
                <a:lnTo>
                  <a:pt x="12" y="13"/>
                </a:lnTo>
                <a:lnTo>
                  <a:pt x="12" y="25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7015163" y="4511675"/>
            <a:ext cx="174625" cy="153987"/>
          </a:xfrm>
          <a:custGeom>
            <a:avLst/>
            <a:gdLst/>
            <a:ahLst/>
            <a:cxnLst/>
            <a:rect l="0" t="0" r="0" b="0"/>
            <a:pathLst>
              <a:path w="110" h="97" extrusionOk="0">
                <a:moveTo>
                  <a:pt x="49" y="0"/>
                </a:moveTo>
                <a:lnTo>
                  <a:pt x="98" y="0"/>
                </a:lnTo>
                <a:lnTo>
                  <a:pt x="110" y="0"/>
                </a:lnTo>
                <a:lnTo>
                  <a:pt x="98" y="12"/>
                </a:lnTo>
                <a:lnTo>
                  <a:pt x="49" y="85"/>
                </a:lnTo>
                <a:lnTo>
                  <a:pt x="49" y="97"/>
                </a:lnTo>
                <a:lnTo>
                  <a:pt x="37" y="73"/>
                </a:lnTo>
                <a:lnTo>
                  <a:pt x="0" y="0"/>
                </a:lnTo>
                <a:lnTo>
                  <a:pt x="0" y="0"/>
                </a:lnTo>
                <a:lnTo>
                  <a:pt x="13" y="0"/>
                </a:lnTo>
                <a:lnTo>
                  <a:pt x="13" y="0"/>
                </a:lnTo>
                <a:lnTo>
                  <a:pt x="49" y="73"/>
                </a:lnTo>
                <a:lnTo>
                  <a:pt x="37" y="73"/>
                </a:lnTo>
                <a:lnTo>
                  <a:pt x="37" y="73"/>
                </a:lnTo>
                <a:lnTo>
                  <a:pt x="86" y="0"/>
                </a:lnTo>
                <a:lnTo>
                  <a:pt x="98" y="12"/>
                </a:lnTo>
                <a:lnTo>
                  <a:pt x="98" y="12"/>
                </a:lnTo>
                <a:lnTo>
                  <a:pt x="49" y="12"/>
                </a:lnTo>
                <a:lnTo>
                  <a:pt x="4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7035800" y="4511675"/>
            <a:ext cx="57150" cy="19050"/>
          </a:xfrm>
          <a:custGeom>
            <a:avLst/>
            <a:gdLst/>
            <a:ahLst/>
            <a:cxnLst/>
            <a:rect l="0" t="0" r="0" b="0"/>
            <a:pathLst>
              <a:path w="36" h="12" extrusionOk="0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7035800" y="4511675"/>
            <a:ext cx="134938" cy="115888"/>
          </a:xfrm>
          <a:custGeom>
            <a:avLst/>
            <a:gdLst/>
            <a:ahLst/>
            <a:cxnLst/>
            <a:rect l="0" t="0" r="0" b="0"/>
            <a:pathLst>
              <a:path w="85" h="73" extrusionOk="0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7073900" y="4006850"/>
            <a:ext cx="39688" cy="50482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1119187" y="1741488"/>
            <a:ext cx="39686" cy="39686"/>
          </a:xfrm>
          <a:custGeom>
            <a:avLst/>
            <a:gdLst/>
            <a:ahLst/>
            <a:cxnLst/>
            <a:rect l="0" t="0" r="0" b="0"/>
            <a:pathLst>
              <a:path w="25" h="25" extrusionOk="0">
                <a:moveTo>
                  <a:pt x="12" y="25"/>
                </a:moveTo>
                <a:lnTo>
                  <a:pt x="25" y="13"/>
                </a:lnTo>
                <a:lnTo>
                  <a:pt x="25" y="13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3"/>
                </a:lnTo>
                <a:lnTo>
                  <a:pt x="12" y="13"/>
                </a:lnTo>
                <a:lnTo>
                  <a:pt x="12" y="25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1062037" y="1762125"/>
            <a:ext cx="173037" cy="153987"/>
          </a:xfrm>
          <a:custGeom>
            <a:avLst/>
            <a:gdLst/>
            <a:ahLst/>
            <a:cxnLst/>
            <a:rect l="0" t="0" r="0" b="0"/>
            <a:pathLst>
              <a:path w="109" h="97" extrusionOk="0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7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1081087" y="1762125"/>
            <a:ext cx="57150" cy="19050"/>
          </a:xfrm>
          <a:custGeom>
            <a:avLst/>
            <a:gdLst/>
            <a:ahLst/>
            <a:cxnLst/>
            <a:rect l="0" t="0" r="0" b="0"/>
            <a:pathLst>
              <a:path w="36" h="12" extrusionOk="0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1081087" y="1762125"/>
            <a:ext cx="134936" cy="115888"/>
          </a:xfrm>
          <a:custGeom>
            <a:avLst/>
            <a:gdLst/>
            <a:ahLst/>
            <a:cxnLst/>
            <a:rect l="0" t="0" r="0" b="0"/>
            <a:pathLst>
              <a:path w="85" h="73" extrusionOk="0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1119187" y="1471612"/>
            <a:ext cx="39687" cy="29051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712787" y="1878013"/>
            <a:ext cx="871536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1546225" y="1897063"/>
            <a:ext cx="38099" cy="522286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692150" y="2381250"/>
            <a:ext cx="8731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692150" y="1878013"/>
            <a:ext cx="39688" cy="522286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712787" y="2806700"/>
            <a:ext cx="871536" cy="396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1546225" y="2825750"/>
            <a:ext cx="38099" cy="523874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0" name="Shape 960"/>
          <p:cNvSpPr/>
          <p:nvPr/>
        </p:nvSpPr>
        <p:spPr>
          <a:xfrm>
            <a:off x="692150" y="3309937"/>
            <a:ext cx="873125" cy="3968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692150" y="2806700"/>
            <a:ext cx="39688" cy="5222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712787" y="3736975"/>
            <a:ext cx="871536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1546225" y="3756025"/>
            <a:ext cx="38099" cy="5222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692150" y="4240212"/>
            <a:ext cx="873125" cy="38099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692150" y="3736975"/>
            <a:ext cx="39688" cy="522288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1119187" y="2671763"/>
            <a:ext cx="39686" cy="38100"/>
          </a:xfrm>
          <a:custGeom>
            <a:avLst/>
            <a:gdLst/>
            <a:ahLst/>
            <a:cxnLst/>
            <a:rect l="0" t="0" r="0" b="0"/>
            <a:pathLst>
              <a:path w="25" h="24" extrusionOk="0">
                <a:moveTo>
                  <a:pt x="12" y="24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2"/>
                </a:lnTo>
                <a:lnTo>
                  <a:pt x="12" y="12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1062037" y="2690813"/>
            <a:ext cx="173037" cy="155575"/>
          </a:xfrm>
          <a:custGeom>
            <a:avLst/>
            <a:gdLst/>
            <a:ahLst/>
            <a:cxnLst/>
            <a:rect l="0" t="0" r="0" b="0"/>
            <a:pathLst>
              <a:path w="109" h="98" extrusionOk="0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8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1081087" y="2690813"/>
            <a:ext cx="57150" cy="19050"/>
          </a:xfrm>
          <a:custGeom>
            <a:avLst/>
            <a:gdLst/>
            <a:ahLst/>
            <a:cxnLst/>
            <a:rect l="0" t="0" r="0" b="0"/>
            <a:pathLst>
              <a:path w="36" h="12" extrusionOk="0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1081087" y="2690813"/>
            <a:ext cx="134936" cy="115886"/>
          </a:xfrm>
          <a:custGeom>
            <a:avLst/>
            <a:gdLst/>
            <a:ahLst/>
            <a:cxnLst/>
            <a:rect l="0" t="0" r="0" b="0"/>
            <a:pathLst>
              <a:path w="85" h="73" extrusionOk="0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1119187" y="2400300"/>
            <a:ext cx="39687" cy="290513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1119187" y="3600450"/>
            <a:ext cx="39686" cy="39688"/>
          </a:xfrm>
          <a:custGeom>
            <a:avLst/>
            <a:gdLst/>
            <a:ahLst/>
            <a:cxnLst/>
            <a:rect l="0" t="0" r="0" b="0"/>
            <a:pathLst>
              <a:path w="25" h="25" extrusionOk="0">
                <a:moveTo>
                  <a:pt x="12" y="25"/>
                </a:moveTo>
                <a:lnTo>
                  <a:pt x="25" y="12"/>
                </a:lnTo>
                <a:lnTo>
                  <a:pt x="25" y="12"/>
                </a:lnTo>
                <a:lnTo>
                  <a:pt x="25" y="0"/>
                </a:lnTo>
                <a:lnTo>
                  <a:pt x="12" y="0"/>
                </a:lnTo>
                <a:lnTo>
                  <a:pt x="12" y="0"/>
                </a:lnTo>
                <a:lnTo>
                  <a:pt x="0" y="12"/>
                </a:lnTo>
                <a:lnTo>
                  <a:pt x="12" y="12"/>
                </a:lnTo>
                <a:lnTo>
                  <a:pt x="12" y="25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1062037" y="3619500"/>
            <a:ext cx="173037" cy="155575"/>
          </a:xfrm>
          <a:custGeom>
            <a:avLst/>
            <a:gdLst/>
            <a:ahLst/>
            <a:cxnLst/>
            <a:rect l="0" t="0" r="0" b="0"/>
            <a:pathLst>
              <a:path w="109" h="98" extrusionOk="0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3"/>
                </a:lnTo>
                <a:lnTo>
                  <a:pt x="48" y="86"/>
                </a:lnTo>
                <a:lnTo>
                  <a:pt x="48" y="98"/>
                </a:lnTo>
                <a:lnTo>
                  <a:pt x="36" y="74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4"/>
                </a:lnTo>
                <a:lnTo>
                  <a:pt x="36" y="74"/>
                </a:lnTo>
                <a:lnTo>
                  <a:pt x="36" y="74"/>
                </a:lnTo>
                <a:lnTo>
                  <a:pt x="85" y="0"/>
                </a:lnTo>
                <a:lnTo>
                  <a:pt x="97" y="13"/>
                </a:lnTo>
                <a:lnTo>
                  <a:pt x="97" y="13"/>
                </a:lnTo>
                <a:lnTo>
                  <a:pt x="48" y="13"/>
                </a:lnTo>
                <a:lnTo>
                  <a:pt x="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1081087" y="3619500"/>
            <a:ext cx="57150" cy="20637"/>
          </a:xfrm>
          <a:custGeom>
            <a:avLst/>
            <a:gdLst/>
            <a:ahLst/>
            <a:cxnLst/>
            <a:rect l="0" t="0" r="0" b="0"/>
            <a:pathLst>
              <a:path w="36" h="13" extrusionOk="0">
                <a:moveTo>
                  <a:pt x="0" y="0"/>
                </a:moveTo>
                <a:lnTo>
                  <a:pt x="36" y="0"/>
                </a:lnTo>
                <a:lnTo>
                  <a:pt x="36" y="13"/>
                </a:lnTo>
                <a:lnTo>
                  <a:pt x="36" y="13"/>
                </a:lnTo>
                <a:lnTo>
                  <a:pt x="36" y="13"/>
                </a:lnTo>
                <a:lnTo>
                  <a:pt x="0" y="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4" name="Shape 974"/>
          <p:cNvSpPr/>
          <p:nvPr/>
        </p:nvSpPr>
        <p:spPr>
          <a:xfrm>
            <a:off x="1081087" y="3619500"/>
            <a:ext cx="134936" cy="117475"/>
          </a:xfrm>
          <a:custGeom>
            <a:avLst/>
            <a:gdLst/>
            <a:ahLst/>
            <a:cxnLst/>
            <a:rect l="0" t="0" r="0" b="0"/>
            <a:pathLst>
              <a:path w="85" h="74" extrusionOk="0">
                <a:moveTo>
                  <a:pt x="36" y="0"/>
                </a:moveTo>
                <a:lnTo>
                  <a:pt x="85" y="0"/>
                </a:lnTo>
                <a:lnTo>
                  <a:pt x="36" y="74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1119187" y="3328987"/>
            <a:ext cx="39687" cy="290512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1119187" y="4511675"/>
            <a:ext cx="39686" cy="38100"/>
          </a:xfrm>
          <a:custGeom>
            <a:avLst/>
            <a:gdLst/>
            <a:ahLst/>
            <a:cxnLst/>
            <a:rect l="0" t="0" r="0" b="0"/>
            <a:pathLst>
              <a:path w="25" h="24" extrusionOk="0">
                <a:moveTo>
                  <a:pt x="12" y="24"/>
                </a:moveTo>
                <a:lnTo>
                  <a:pt x="25" y="24"/>
                </a:lnTo>
                <a:lnTo>
                  <a:pt x="25" y="12"/>
                </a:lnTo>
                <a:lnTo>
                  <a:pt x="25" y="12"/>
                </a:lnTo>
                <a:lnTo>
                  <a:pt x="12" y="0"/>
                </a:lnTo>
                <a:lnTo>
                  <a:pt x="12" y="12"/>
                </a:lnTo>
                <a:lnTo>
                  <a:pt x="0" y="12"/>
                </a:lnTo>
                <a:lnTo>
                  <a:pt x="12" y="24"/>
                </a:lnTo>
                <a:lnTo>
                  <a:pt x="12" y="2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1062037" y="4549775"/>
            <a:ext cx="173037" cy="153987"/>
          </a:xfrm>
          <a:custGeom>
            <a:avLst/>
            <a:gdLst/>
            <a:ahLst/>
            <a:cxnLst/>
            <a:rect l="0" t="0" r="0" b="0"/>
            <a:pathLst>
              <a:path w="109" h="97" extrusionOk="0">
                <a:moveTo>
                  <a:pt x="48" y="0"/>
                </a:moveTo>
                <a:lnTo>
                  <a:pt x="97" y="0"/>
                </a:lnTo>
                <a:lnTo>
                  <a:pt x="109" y="0"/>
                </a:lnTo>
                <a:lnTo>
                  <a:pt x="97" y="12"/>
                </a:lnTo>
                <a:lnTo>
                  <a:pt x="48" y="85"/>
                </a:lnTo>
                <a:lnTo>
                  <a:pt x="48" y="97"/>
                </a:lnTo>
                <a:lnTo>
                  <a:pt x="36" y="73"/>
                </a:lnTo>
                <a:lnTo>
                  <a:pt x="0" y="0"/>
                </a:lnTo>
                <a:lnTo>
                  <a:pt x="0" y="0"/>
                </a:lnTo>
                <a:lnTo>
                  <a:pt x="12" y="0"/>
                </a:lnTo>
                <a:lnTo>
                  <a:pt x="12" y="0"/>
                </a:lnTo>
                <a:lnTo>
                  <a:pt x="48" y="73"/>
                </a:lnTo>
                <a:lnTo>
                  <a:pt x="36" y="73"/>
                </a:lnTo>
                <a:lnTo>
                  <a:pt x="36" y="73"/>
                </a:lnTo>
                <a:lnTo>
                  <a:pt x="85" y="0"/>
                </a:lnTo>
                <a:lnTo>
                  <a:pt x="97" y="12"/>
                </a:lnTo>
                <a:lnTo>
                  <a:pt x="97" y="12"/>
                </a:lnTo>
                <a:lnTo>
                  <a:pt x="48" y="12"/>
                </a:lnTo>
                <a:lnTo>
                  <a:pt x="4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1081087" y="4549775"/>
            <a:ext cx="57150" cy="19050"/>
          </a:xfrm>
          <a:custGeom>
            <a:avLst/>
            <a:gdLst/>
            <a:ahLst/>
            <a:cxnLst/>
            <a:rect l="0" t="0" r="0" b="0"/>
            <a:pathLst>
              <a:path w="36" h="12" extrusionOk="0">
                <a:moveTo>
                  <a:pt x="0" y="0"/>
                </a:moveTo>
                <a:lnTo>
                  <a:pt x="36" y="0"/>
                </a:lnTo>
                <a:lnTo>
                  <a:pt x="36" y="12"/>
                </a:lnTo>
                <a:lnTo>
                  <a:pt x="36" y="12"/>
                </a:lnTo>
                <a:lnTo>
                  <a:pt x="36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1081087" y="4549775"/>
            <a:ext cx="134936" cy="115888"/>
          </a:xfrm>
          <a:custGeom>
            <a:avLst/>
            <a:gdLst/>
            <a:ahLst/>
            <a:cxnLst/>
            <a:rect l="0" t="0" r="0" b="0"/>
            <a:pathLst>
              <a:path w="85" h="73" extrusionOk="0">
                <a:moveTo>
                  <a:pt x="36" y="0"/>
                </a:moveTo>
                <a:lnTo>
                  <a:pt x="85" y="0"/>
                </a:lnTo>
                <a:lnTo>
                  <a:pt x="36" y="7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1119187" y="4259262"/>
            <a:ext cx="39687" cy="271461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328629" y="4840300"/>
            <a:ext cx="1784399" cy="27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(Compound)</a:t>
            </a:r>
          </a:p>
        </p:txBody>
      </p:sp>
      <p:sp>
        <p:nvSpPr>
          <p:cNvPr id="982" name="Shape 982"/>
          <p:cNvSpPr/>
          <p:nvPr/>
        </p:nvSpPr>
        <p:spPr>
          <a:xfrm>
            <a:off x="3427432" y="4840300"/>
            <a:ext cx="1104899" cy="27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(Loop)</a:t>
            </a:r>
          </a:p>
        </p:txBody>
      </p:sp>
      <p:sp>
        <p:nvSpPr>
          <p:cNvPr id="983" name="Shape 983"/>
          <p:cNvSpPr/>
          <p:nvPr/>
        </p:nvSpPr>
        <p:spPr>
          <a:xfrm>
            <a:off x="6396055" y="4840300"/>
            <a:ext cx="1867500" cy="27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(Conditional)</a:t>
            </a:r>
          </a:p>
        </p:txBody>
      </p:sp>
      <p:sp>
        <p:nvSpPr>
          <p:cNvPr id="984" name="Shape 984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249237" y="115888"/>
            <a:ext cx="7942261" cy="4356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 baseline="0">
                <a:solidFill>
                  <a:srgbClr val="006699"/>
                </a:solidFill>
                <a:latin typeface="Nunito"/>
                <a:ea typeface="Nunito"/>
                <a:cs typeface="Nunito"/>
                <a:sym typeface="Nunito"/>
              </a:rPr>
              <a:t>What we have seen</a:t>
            </a:r>
          </a:p>
        </p:txBody>
      </p:sp>
      <p:graphicFrame>
        <p:nvGraphicFramePr>
          <p:cNvPr id="991" name="Shape 991"/>
          <p:cNvGraphicFramePr/>
          <p:nvPr>
            <p:extLst>
              <p:ext uri="{D42A27DB-BD31-4B8C-83A1-F6EECF244321}">
                <p14:modId xmlns:p14="http://schemas.microsoft.com/office/powerpoint/2010/main" val="2264959163"/>
              </p:ext>
            </p:extLst>
          </p:nvPr>
        </p:nvGraphicFramePr>
        <p:xfrm>
          <a:off x="207962" y="1114426"/>
          <a:ext cx="8406025" cy="4241810"/>
        </p:xfrm>
        <a:graphic>
          <a:graphicData uri="http://schemas.openxmlformats.org/drawingml/2006/table">
            <a:tbl>
              <a:tblPr>
                <a:noFill/>
                <a:tableStyleId>{B0B1272A-D913-4461-8388-A6DDCBBC7E03}</a:tableStyleId>
              </a:tblPr>
              <a:tblGrid>
                <a:gridCol w="8406025"/>
              </a:tblGrid>
              <a:tr h="3818675">
                <a:tc>
                  <a:txBody>
                    <a:bodyPr/>
                    <a:lstStyle/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The notion of algorithm</a:t>
                      </a: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80000"/>
                        <a:buFont typeface="Noto Symbol"/>
                        <a:buChar char="➢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Basic properties</a:t>
                      </a: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ct val="80000"/>
                        <a:buFont typeface="Noto Symbol"/>
                        <a:buChar char="➢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Difference with “program”</a:t>
                      </a: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Font typeface="Noto Symbol"/>
                        <a:buNone/>
                      </a:pPr>
                      <a:endParaRPr sz="2400" b="0" i="0" u="none" strike="noStrike" cap="none" baseline="0" dirty="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  <a:rtl val="0"/>
                      </a:endParaRP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The notion of control  structure</a:t>
                      </a: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Correctness of an instruction</a:t>
                      </a:r>
                    </a:p>
                    <a:p>
                      <a:pPr marL="0" marR="0" lvl="0" indent="3302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Noto Symbol"/>
                        <a:buNone/>
                      </a:pPr>
                      <a:endParaRPr sz="2400" b="0" i="0" u="none" strike="noStrike" cap="none" baseline="0" dirty="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  <a:rtl val="0"/>
                      </a:endParaRP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Control structure: sequence</a:t>
                      </a: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Control structure: conditional</a:t>
                      </a: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Noto Symbol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Nesting, and how to avoid it</a:t>
                      </a:r>
                    </a:p>
                    <a:p>
                      <a:pPr marL="0" marR="0" lvl="0" indent="177800" algn="l" rtl="0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omic Sans MS"/>
                        <a:buChar char="▪"/>
                      </a:pPr>
                      <a:r>
                        <a:rPr lang="en-US" sz="2400" b="0" i="0" u="none" strike="noStrike" cap="none" baseline="0" dirty="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  <a:rtl val="0"/>
                        </a:rPr>
                        <a:t>Correctness of loops: invariants and variants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92" name="Shape 99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56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Results of the Survey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  <a:hlinkClick r:id="rId2"/>
              </a:rPr>
              <a:t>https://</a:t>
            </a:r>
            <a:r>
              <a:rPr lang="it-IT" sz="2400" dirty="0" smtClean="0">
                <a:latin typeface="Comic Sans MS"/>
                <a:ea typeface="Comic Sans MS"/>
                <a:cs typeface="Comic Sans MS"/>
                <a:hlinkClick r:id="rId2"/>
              </a:rPr>
              <a:t>docs.google.com/forms/d/1G7lQgg_NsnjPWXh_r0NMMecZkFJKhHgoPqhDprNIl3M/viewanalytics</a:t>
            </a:r>
            <a:endParaRPr lang="it-IT" sz="2400" dirty="0" smtClean="0">
              <a:latin typeface="Comic Sans MS"/>
              <a:ea typeface="Comic Sans MS"/>
              <a:cs typeface="Comic Sans MS"/>
            </a:endParaRPr>
          </a:p>
          <a:p>
            <a:endParaRPr lang="en-US" sz="2400" dirty="0">
              <a:latin typeface="Comic Sans MS"/>
              <a:ea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ea typeface="Comic Sans MS"/>
                <a:cs typeface="Comic Sans MS"/>
              </a:rPr>
              <a:t>193 answers so far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50" y="3501007"/>
            <a:ext cx="6795499" cy="2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We teach principles and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>
                <a:latin typeface="Comic Sans MS"/>
                <a:ea typeface="Comic Sans MS"/>
                <a:cs typeface="Comic Sans MS"/>
              </a:rPr>
              <a:t>… not technology</a:t>
            </a:r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!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Do not be afraid of the specific technologies we take as examples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You will learn more and more languages and technologies in your life</a:t>
            </a:r>
          </a:p>
          <a:p>
            <a:endParaRPr lang="it-IT" sz="2400" dirty="0">
              <a:latin typeface="Comic Sans MS"/>
              <a:ea typeface="Comic Sans MS"/>
              <a:cs typeface="Comic Sans MS"/>
            </a:endParaRPr>
          </a:p>
          <a:p>
            <a:r>
              <a:rPr lang="it-IT" sz="2400" dirty="0" smtClean="0">
                <a:latin typeface="Comic Sans MS"/>
                <a:ea typeface="Comic Sans MS"/>
                <a:cs typeface="Comic Sans MS"/>
              </a:rPr>
              <a:t>Focus on the concepts and this will stay with you for all your professional life!</a:t>
            </a:r>
            <a:endParaRPr lang="it-IT" sz="24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99654" y="1700933"/>
            <a:ext cx="7772400" cy="23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990000"/>
              </a:buClr>
              <a:buSzPct val="25000"/>
            </a:pP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Object </a:t>
            </a:r>
            <a: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Oriented Programming</a:t>
            </a:r>
            <a:br>
              <a:rPr lang="en-US" sz="325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</a:b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</a:rPr>
              <a:t>(Introduction to Programming)</a:t>
            </a:r>
            <a: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dirty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3250" b="0" dirty="0" smtClean="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250" b="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Manuel Mazzara</a:t>
            </a:r>
            <a:endParaRPr lang="en-US" sz="2500" b="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935182" y="4961993"/>
            <a:ext cx="7301344" cy="606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fontAlgn="base"/>
            <a:r>
              <a:rPr lang="it-IT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Lecture </a:t>
            </a:r>
            <a:r>
              <a:rPr lang="it-IT" sz="2950" dirty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5</a:t>
            </a:r>
            <a:r>
              <a:rPr lang="it-IT" sz="2950" dirty="0" smtClean="0">
                <a:solidFill>
                  <a:srgbClr val="3E609E"/>
                </a:solidFill>
                <a:latin typeface="Verdana"/>
                <a:ea typeface="Verdana"/>
                <a:cs typeface="Verdana"/>
              </a:rPr>
              <a:t>: </a:t>
            </a:r>
            <a:r>
              <a:rPr lang="en-US" sz="2950" dirty="0">
                <a:solidFill>
                  <a:srgbClr val="3E609E"/>
                </a:solidFill>
                <a:latin typeface="Verdana"/>
                <a:ea typeface="Verdana"/>
                <a:cs typeface="Verdana"/>
                <a:sym typeface="Verdana"/>
              </a:rPr>
              <a:t>Control Structures</a:t>
            </a:r>
          </a:p>
          <a:p>
            <a:pPr fontAlgn="base"/>
            <a:endParaRPr lang="it-IT" sz="2950" dirty="0">
              <a:solidFill>
                <a:srgbClr val="3E609E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64675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>
                <a:solidFill>
                  <a:srgbClr val="006699"/>
                </a:solidFill>
                <a:latin typeface="Nunito"/>
                <a:ea typeface="Nunito"/>
                <a:cs typeface="Nunito"/>
              </a:rPr>
              <a:t>Reading Assignment</a:t>
            </a:r>
            <a:endParaRPr lang="it-IT" sz="2800" dirty="0">
              <a:solidFill>
                <a:srgbClr val="006699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sz="3200" dirty="0">
                <a:latin typeface="Comic Sans MS"/>
                <a:ea typeface="Comic Sans MS"/>
                <a:cs typeface="Comic Sans MS"/>
              </a:rPr>
              <a:t>For the next three lectures we will mostly cover </a:t>
            </a:r>
            <a:r>
              <a:rPr lang="it-IT" sz="3200" dirty="0" smtClean="0">
                <a:latin typeface="Comic Sans MS"/>
                <a:ea typeface="Comic Sans MS"/>
                <a:cs typeface="Comic Sans MS"/>
              </a:rPr>
              <a:t>chapter </a:t>
            </a:r>
            <a:r>
              <a:rPr lang="it-IT" sz="3200" dirty="0">
                <a:latin typeface="Comic Sans MS"/>
                <a:ea typeface="Comic Sans MS"/>
                <a:cs typeface="Comic Sans MS"/>
              </a:rPr>
              <a:t>5 and 7 of the </a:t>
            </a:r>
            <a:r>
              <a:rPr lang="it-IT" sz="3200" dirty="0" smtClean="0">
                <a:latin typeface="Comic Sans MS"/>
                <a:ea typeface="Comic Sans MS"/>
                <a:cs typeface="Comic Sans MS"/>
              </a:rPr>
              <a:t>textbook</a:t>
            </a:r>
          </a:p>
          <a:p>
            <a:pPr algn="just"/>
            <a:endParaRPr lang="it-IT" sz="3200" dirty="0">
              <a:latin typeface="Comic Sans MS"/>
              <a:ea typeface="Comic Sans MS"/>
              <a:cs typeface="Comic Sans MS"/>
            </a:endParaRPr>
          </a:p>
          <a:p>
            <a:pPr algn="just"/>
            <a:r>
              <a:rPr lang="it-IT" sz="3200" dirty="0" smtClean="0">
                <a:latin typeface="Comic Sans MS"/>
                <a:ea typeface="Comic Sans MS"/>
                <a:cs typeface="Comic Sans MS"/>
              </a:rPr>
              <a:t>Please have a look at the slides afterwards, not always we have time to cover all the material</a:t>
            </a:r>
          </a:p>
          <a:p>
            <a:pPr algn="just"/>
            <a:endParaRPr lang="it-IT" sz="3200" dirty="0">
              <a:latin typeface="Comic Sans MS"/>
              <a:ea typeface="Comic Sans MS"/>
              <a:cs typeface="Comic Sans MS"/>
            </a:endParaRPr>
          </a:p>
          <a:p>
            <a:pPr algn="just"/>
            <a:r>
              <a:rPr lang="it-IT" sz="3200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</a:rPr>
              <a:t>Independent study is necessary </a:t>
            </a:r>
            <a:r>
              <a:rPr lang="it-IT" sz="3200" dirty="0" smtClean="0">
                <a:latin typeface="Comic Sans MS"/>
                <a:ea typeface="Comic Sans MS"/>
                <a:cs typeface="Comic Sans MS"/>
              </a:rPr>
              <a:t>and is accounted for at least 50% of you effort</a:t>
            </a:r>
            <a:endParaRPr lang="it-IT" sz="3200" dirty="0">
              <a:latin typeface="Comic Sans MS"/>
              <a:ea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4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1732</Words>
  <Application>Microsoft Office PowerPoint</Application>
  <PresentationFormat>On-screen Show (4:3)</PresentationFormat>
  <Paragraphs>611</Paragraphs>
  <Slides>56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Comic Sans MS</vt:lpstr>
      <vt:lpstr>Arial</vt:lpstr>
      <vt:lpstr>Noto Symbol</vt:lpstr>
      <vt:lpstr>Verdana</vt:lpstr>
      <vt:lpstr>Nunito</vt:lpstr>
      <vt:lpstr>Times New Roman</vt:lpstr>
      <vt:lpstr>simple-light</vt:lpstr>
      <vt:lpstr>Object Oriented Programming (Introduction to Programming)  Manuel Mazzara</vt:lpstr>
      <vt:lpstr>Mid-term Exam</vt:lpstr>
      <vt:lpstr>Textbook </vt:lpstr>
      <vt:lpstr>PowerPoint Presentation</vt:lpstr>
      <vt:lpstr>Survey</vt:lpstr>
      <vt:lpstr>Results of the Survey</vt:lpstr>
      <vt:lpstr>We teach principles and concepts</vt:lpstr>
      <vt:lpstr>Object Oriented Programming (Introduction to Programming)  Manuel Mazzara</vt:lpstr>
      <vt:lpstr>Reading Assignment</vt:lpstr>
      <vt:lpstr>In this lecture</vt:lpstr>
      <vt:lpstr>The notion of algorithm</vt:lpstr>
      <vt:lpstr>Not quite an algorithm</vt:lpstr>
      <vt:lpstr>Properties of an algorithm</vt:lpstr>
      <vt:lpstr>Algorithm vs program</vt:lpstr>
      <vt:lpstr>What makes up an algorithm</vt:lpstr>
      <vt:lpstr>Control structures</vt:lpstr>
      <vt:lpstr>Control structures as problem-solving techniques</vt:lpstr>
      <vt:lpstr>The sequence (or Compound)</vt:lpstr>
      <vt:lpstr>Semicolon as optional separator</vt:lpstr>
      <vt:lpstr>Correctness of a Compound</vt:lpstr>
      <vt:lpstr>Conditional instruction</vt:lpstr>
      <vt:lpstr>Computing the greater of two numbers</vt:lpstr>
      <vt:lpstr>As a query</vt:lpstr>
      <vt:lpstr>Example</vt:lpstr>
      <vt:lpstr>The conditional as problem-solving technique</vt:lpstr>
      <vt:lpstr>Basic form</vt:lpstr>
      <vt:lpstr>A variant of the conditional</vt:lpstr>
      <vt:lpstr>Example of a then without else clause</vt:lpstr>
      <vt:lpstr>Nesting</vt:lpstr>
      <vt:lpstr>Nested structure</vt:lpstr>
      <vt:lpstr>Comb-like structure</vt:lpstr>
      <vt:lpstr>Comb-like conditional</vt:lpstr>
      <vt:lpstr>Comb-like structure</vt:lpstr>
      <vt:lpstr>The most general form</vt:lpstr>
      <vt:lpstr>More control structure topics</vt:lpstr>
      <vt:lpstr>Loop</vt:lpstr>
      <vt:lpstr>Loop: example</vt:lpstr>
      <vt:lpstr>Loop, full form</vt:lpstr>
      <vt:lpstr>What is that?</vt:lpstr>
      <vt:lpstr>Loop, full form: example</vt:lpstr>
      <vt:lpstr>Another loop syntax</vt:lpstr>
      <vt:lpstr>Loops in different languages</vt:lpstr>
      <vt:lpstr>Loop, full form</vt:lpstr>
      <vt:lpstr>The loop invariant</vt:lpstr>
      <vt:lpstr>The solution</vt:lpstr>
      <vt:lpstr>Loop invariant</vt:lpstr>
      <vt:lpstr>Loop invariants - Summary</vt:lpstr>
      <vt:lpstr>Loop, full form</vt:lpstr>
      <vt:lpstr>Computing a sum of numbers</vt:lpstr>
      <vt:lpstr>Loop variant</vt:lpstr>
      <vt:lpstr>Computing a sum of numbers</vt:lpstr>
      <vt:lpstr>What is the loop variant?</vt:lpstr>
      <vt:lpstr>What is the loop invariant?</vt:lpstr>
      <vt:lpstr>Loop variant - Summary</vt:lpstr>
      <vt:lpstr>One-entry, one-exit</vt:lpstr>
      <vt:lpstr>What we have seen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(Introduction to Programming)  Manuel Mazzara</dc:title>
  <cp:lastModifiedBy>Innopolis University35</cp:lastModifiedBy>
  <cp:revision>33</cp:revision>
  <dcterms:modified xsi:type="dcterms:W3CDTF">2015-09-15T18:06:10Z</dcterms:modified>
</cp:coreProperties>
</file>