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45"/>
  </p:notesMasterIdLst>
  <p:sldIdLst>
    <p:sldId id="30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1" r:id="rId43"/>
    <p:sldId id="299" r:id="rId44"/>
  </p:sldIdLst>
  <p:sldSz cx="9144000" cy="6858000" type="screen4x3"/>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6AB723-7A29-4434-A612-4A157DB7B2D2}">
  <a:tblStyle styleId="{106AB723-7A29-4434-A612-4A157DB7B2D2}" styleName="Table_0"/>
  <a:tblStyle styleId="{8B761852-44F7-44DA-A53A-37E4F1B543A6}" styleName="Table_1"/>
  <a:tblStyle styleId="{D454ED3E-D0E7-4C00-8AFC-3F9792FBF0A8}" styleName="Table_2"/>
  <a:tblStyle styleId="{1170535D-3033-44DB-B4AB-40E2C5065F31}" styleName="Table_3"/>
  <a:tblStyle styleId="{E5C8DCEE-EF70-414C-B60A-BBC06562A8E9}" styleName="Table_4"/>
  <a:tblStyle styleId="{283A569B-D36A-42F2-AE43-F4B21A54416D}" styleName="Table_5"/>
  <a:tblStyle styleId="{1A07154B-6678-4605-93AD-EC759205CB77}" styleName="Table_6"/>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444"/>
  </p:normalViewPr>
  <p:slideViewPr>
    <p:cSldViewPr snapToGrid="0">
      <p:cViewPr varScale="1">
        <p:scale>
          <a:sx n="77" d="100"/>
          <a:sy n="77" d="100"/>
        </p:scale>
        <p:origin x="1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170238" cy="479425"/>
          </a:xfrm>
          <a:prstGeom prst="rect">
            <a:avLst/>
          </a:prstGeom>
          <a:noFill/>
          <a:ln>
            <a:noFill/>
          </a:ln>
        </p:spPr>
        <p:txBody>
          <a:bodyPr lIns="91425" tIns="91425" rIns="91425" bIns="91425" anchor="t" anchorCtr="0"/>
          <a:lstStyle>
            <a:lvl1pPr marL="0" marR="0" indent="0" algn="l" rtl="0">
              <a:spcBef>
                <a:spcPts val="0"/>
              </a:spcBef>
              <a:spcAft>
                <a:spcPts val="0"/>
              </a:spcAft>
              <a:defRPr/>
            </a:lvl1pPr>
            <a:lvl2pPr marL="457200" marR="0" indent="0" algn="l" rtl="0">
              <a:spcBef>
                <a:spcPts val="1200"/>
              </a:spcBef>
              <a:spcAft>
                <a:spcPts val="0"/>
              </a:spcAft>
              <a:defRPr/>
            </a:lvl2pPr>
            <a:lvl3pPr marL="914400" marR="0" indent="0" algn="l" rtl="0">
              <a:spcBef>
                <a:spcPts val="1200"/>
              </a:spcBef>
              <a:spcAft>
                <a:spcPts val="0"/>
              </a:spcAft>
              <a:defRPr/>
            </a:lvl3pPr>
            <a:lvl4pPr marL="1371600" marR="0" indent="0" algn="l" rtl="0">
              <a:spcBef>
                <a:spcPts val="1200"/>
              </a:spcBef>
              <a:spcAft>
                <a:spcPts val="0"/>
              </a:spcAft>
              <a:defRPr/>
            </a:lvl4pPr>
            <a:lvl5pPr marL="1828800" marR="0" indent="0" algn="l" rtl="0">
              <a:spcBef>
                <a:spcPts val="120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4143375" y="0"/>
            <a:ext cx="3170238" cy="479425"/>
          </a:xfrm>
          <a:prstGeom prst="rect">
            <a:avLst/>
          </a:prstGeom>
          <a:noFill/>
          <a:ln>
            <a:noFill/>
          </a:ln>
        </p:spPr>
        <p:txBody>
          <a:bodyPr lIns="91425" tIns="91425" rIns="91425" bIns="91425" anchor="t" anchorCtr="0"/>
          <a:lstStyle>
            <a:lvl1pPr marL="0" marR="0" indent="0" algn="r" rtl="0">
              <a:spcBef>
                <a:spcPts val="0"/>
              </a:spcBef>
              <a:spcAft>
                <a:spcPts val="0"/>
              </a:spcAft>
              <a:defRPr/>
            </a:lvl1pPr>
            <a:lvl2pPr marL="457200" marR="0" indent="0" algn="l" rtl="0">
              <a:spcBef>
                <a:spcPts val="1200"/>
              </a:spcBef>
              <a:spcAft>
                <a:spcPts val="0"/>
              </a:spcAft>
              <a:defRPr/>
            </a:lvl2pPr>
            <a:lvl3pPr marL="914400" marR="0" indent="0" algn="l" rtl="0">
              <a:spcBef>
                <a:spcPts val="1200"/>
              </a:spcBef>
              <a:spcAft>
                <a:spcPts val="0"/>
              </a:spcAft>
              <a:defRPr/>
            </a:lvl3pPr>
            <a:lvl4pPr marL="1371600" marR="0" indent="0" algn="l" rtl="0">
              <a:spcBef>
                <a:spcPts val="1200"/>
              </a:spcBef>
              <a:spcAft>
                <a:spcPts val="0"/>
              </a:spcAft>
              <a:defRPr/>
            </a:lvl4pPr>
            <a:lvl5pPr marL="1828800" marR="0" indent="0" algn="l" rtl="0">
              <a:spcBef>
                <a:spcPts val="120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indent="0" algn="l" rtl="0">
              <a:spcBef>
                <a:spcPts val="360"/>
              </a:spcBef>
              <a:spcAft>
                <a:spcPts val="0"/>
              </a:spcAft>
              <a:defRPr/>
            </a:lvl1pPr>
            <a:lvl2pPr marL="457200" marR="0" indent="0" algn="l" rtl="0">
              <a:spcBef>
                <a:spcPts val="360"/>
              </a:spcBef>
              <a:spcAft>
                <a:spcPts val="0"/>
              </a:spcAft>
              <a:defRPr/>
            </a:lvl2pPr>
            <a:lvl3pPr marL="914400" marR="0" indent="0" algn="l" rtl="0">
              <a:spcBef>
                <a:spcPts val="360"/>
              </a:spcBef>
              <a:spcAft>
                <a:spcPts val="0"/>
              </a:spcAft>
              <a:defRPr/>
            </a:lvl3pPr>
            <a:lvl4pPr marL="1371600" marR="0" indent="0" algn="l" rtl="0">
              <a:spcBef>
                <a:spcPts val="360"/>
              </a:spcBef>
              <a:spcAft>
                <a:spcPts val="0"/>
              </a:spcAft>
              <a:defRPr/>
            </a:lvl4pPr>
            <a:lvl5pPr marL="1828800" marR="0" indent="0" algn="l" rtl="0">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9120188"/>
            <a:ext cx="3170238" cy="479425"/>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457200" marR="0" indent="0" algn="l" rtl="0">
              <a:spcBef>
                <a:spcPts val="1200"/>
              </a:spcBef>
              <a:spcAft>
                <a:spcPts val="0"/>
              </a:spcAft>
              <a:defRPr/>
            </a:lvl2pPr>
            <a:lvl3pPr marL="914400" marR="0" indent="0" algn="l" rtl="0">
              <a:spcBef>
                <a:spcPts val="1200"/>
              </a:spcBef>
              <a:spcAft>
                <a:spcPts val="0"/>
              </a:spcAft>
              <a:defRPr/>
            </a:lvl3pPr>
            <a:lvl4pPr marL="1371600" marR="0" indent="0" algn="l" rtl="0">
              <a:spcBef>
                <a:spcPts val="1200"/>
              </a:spcBef>
              <a:spcAft>
                <a:spcPts val="0"/>
              </a:spcAft>
              <a:defRPr/>
            </a:lvl4pPr>
            <a:lvl5pPr marL="1828800" marR="0" indent="0" algn="l" rtl="0">
              <a:spcBef>
                <a:spcPts val="120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3841432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a:spcBef>
                <a:spcPts val="0"/>
              </a:spcBef>
              <a:buNone/>
            </a:pPr>
            <a:endParaRPr/>
          </a:p>
        </p:txBody>
      </p:sp>
      <p:sp>
        <p:nvSpPr>
          <p:cNvPr id="65" name="Shape 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8528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10</a:t>
            </a:fld>
            <a:endParaRPr lang="en-US" sz="1300" b="0" i="0" u="none" strike="noStrike" cap="none" baseline="0">
              <a:solidFill>
                <a:schemeClr val="dk1"/>
              </a:solidFill>
              <a:latin typeface="Arial"/>
              <a:ea typeface="Arial"/>
              <a:cs typeface="Arial"/>
              <a:sym typeface="Arial"/>
            </a:endParaRPr>
          </a:p>
        </p:txBody>
      </p:sp>
      <p:sp>
        <p:nvSpPr>
          <p:cNvPr id="139" name="Shape 13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0" name="Shape 14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371217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11</a:t>
            </a:fld>
            <a:endParaRPr lang="en-US" sz="1300" b="0" i="0" u="none" strike="noStrike" cap="none" baseline="0">
              <a:solidFill>
                <a:schemeClr val="dk1"/>
              </a:solidFill>
              <a:latin typeface="Arial"/>
              <a:ea typeface="Arial"/>
              <a:cs typeface="Arial"/>
              <a:sym typeface="Arial"/>
            </a:endParaRPr>
          </a:p>
        </p:txBody>
      </p:sp>
      <p:sp>
        <p:nvSpPr>
          <p:cNvPr id="147" name="Shape 14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8" name="Shape 14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696432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12</a:t>
            </a:fld>
            <a:endParaRPr lang="en-US" sz="1300" b="0" i="0" u="none" strike="noStrike" cap="none" baseline="0">
              <a:solidFill>
                <a:schemeClr val="dk1"/>
              </a:solidFill>
              <a:latin typeface="Arial"/>
              <a:ea typeface="Arial"/>
              <a:cs typeface="Arial"/>
              <a:sym typeface="Arial"/>
            </a:endParaRPr>
          </a:p>
        </p:txBody>
      </p:sp>
      <p:sp>
        <p:nvSpPr>
          <p:cNvPr id="156" name="Shape 1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7" name="Shape 157"/>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620567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13</a:t>
            </a:fld>
            <a:endParaRPr lang="en-US" sz="1300" b="0" i="0" u="none" strike="noStrike" cap="none" baseline="0">
              <a:solidFill>
                <a:schemeClr val="dk1"/>
              </a:solidFill>
              <a:latin typeface="Arial"/>
              <a:ea typeface="Arial"/>
              <a:cs typeface="Arial"/>
              <a:sym typeface="Arial"/>
            </a:endParaRPr>
          </a:p>
        </p:txBody>
      </p:sp>
      <p:sp>
        <p:nvSpPr>
          <p:cNvPr id="165" name="Shape 1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6" name="Shape 16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023117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14</a:t>
            </a:fld>
            <a:endParaRPr lang="en-US" sz="1300" b="0" i="0" u="none" strike="noStrike" cap="none" baseline="0">
              <a:solidFill>
                <a:schemeClr val="dk1"/>
              </a:solidFill>
              <a:latin typeface="Arial"/>
              <a:ea typeface="Arial"/>
              <a:cs typeface="Arial"/>
              <a:sym typeface="Arial"/>
            </a:endParaRPr>
          </a:p>
        </p:txBody>
      </p:sp>
      <p:sp>
        <p:nvSpPr>
          <p:cNvPr id="174" name="Shape 17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5" name="Shape 175"/>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138661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15</a:t>
            </a:fld>
            <a:endParaRPr lang="en-US" sz="1300" b="0" i="0" u="none" strike="noStrike" cap="none" baseline="0">
              <a:solidFill>
                <a:schemeClr val="dk1"/>
              </a:solidFill>
              <a:latin typeface="Arial"/>
              <a:ea typeface="Arial"/>
              <a:cs typeface="Arial"/>
              <a:sym typeface="Arial"/>
            </a:endParaRPr>
          </a:p>
        </p:txBody>
      </p:sp>
      <p:sp>
        <p:nvSpPr>
          <p:cNvPr id="182" name="Shape 18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3" name="Shape 183"/>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33574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16</a:t>
            </a:fld>
            <a:endParaRPr lang="en-US" sz="1300" b="0" i="0" u="none" strike="noStrike" cap="none" baseline="0">
              <a:solidFill>
                <a:schemeClr val="dk1"/>
              </a:solidFill>
              <a:latin typeface="Arial"/>
              <a:ea typeface="Arial"/>
              <a:cs typeface="Arial"/>
              <a:sym typeface="Arial"/>
            </a:endParaRPr>
          </a:p>
        </p:txBody>
      </p:sp>
      <p:sp>
        <p:nvSpPr>
          <p:cNvPr id="190" name="Shape 19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1" name="Shape 191"/>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00322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17</a:t>
            </a:fld>
            <a:endParaRPr lang="en-US" sz="1300" b="0" i="0" u="none" strike="noStrike" cap="none" baseline="0">
              <a:solidFill>
                <a:schemeClr val="dk1"/>
              </a:solidFill>
              <a:latin typeface="Arial"/>
              <a:ea typeface="Arial"/>
              <a:cs typeface="Arial"/>
              <a:sym typeface="Arial"/>
            </a:endParaRPr>
          </a:p>
        </p:txBody>
      </p:sp>
      <p:sp>
        <p:nvSpPr>
          <p:cNvPr id="198" name="Shape 19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9" name="Shape 199"/>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193493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18</a:t>
            </a:fld>
            <a:endParaRPr lang="en-US" sz="1300" b="0" i="0" u="none" strike="noStrike" cap="none" baseline="0">
              <a:solidFill>
                <a:schemeClr val="dk1"/>
              </a:solidFill>
              <a:latin typeface="Arial"/>
              <a:ea typeface="Arial"/>
              <a:cs typeface="Arial"/>
              <a:sym typeface="Arial"/>
            </a:endParaRPr>
          </a:p>
        </p:txBody>
      </p:sp>
      <p:sp>
        <p:nvSpPr>
          <p:cNvPr id="206" name="Shape 2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7" name="Shape 207"/>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489982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19</a:t>
            </a:fld>
            <a:endParaRPr lang="en-US" sz="1300" b="0" i="0" u="none" strike="noStrike" cap="none" baseline="0">
              <a:solidFill>
                <a:schemeClr val="dk1"/>
              </a:solidFill>
              <a:latin typeface="Arial"/>
              <a:ea typeface="Arial"/>
              <a:cs typeface="Arial"/>
              <a:sym typeface="Arial"/>
            </a:endParaRPr>
          </a:p>
        </p:txBody>
      </p:sp>
      <p:sp>
        <p:nvSpPr>
          <p:cNvPr id="214" name="Shape 2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5" name="Shape 215"/>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10105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a:t>
            </a:fld>
            <a:endParaRPr lang="en-US" sz="1300" b="0" i="0" u="none" strike="noStrike" cap="none" baseline="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 name="Shape 7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853506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20</a:t>
            </a:fld>
            <a:endParaRPr lang="en-US" sz="1300" b="0" i="0" u="none" strike="noStrike" cap="none" baseline="0">
              <a:solidFill>
                <a:schemeClr val="dk1"/>
              </a:solidFill>
              <a:latin typeface="Arial"/>
              <a:ea typeface="Arial"/>
              <a:cs typeface="Arial"/>
              <a:sym typeface="Arial"/>
            </a:endParaRPr>
          </a:p>
        </p:txBody>
      </p:sp>
      <p:sp>
        <p:nvSpPr>
          <p:cNvPr id="223" name="Shape 2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4" name="Shape 22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554897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21</a:t>
            </a:fld>
            <a:endParaRPr lang="en-US" sz="1300" b="0" i="0" u="none" strike="noStrike" cap="none" baseline="0">
              <a:solidFill>
                <a:schemeClr val="dk1"/>
              </a:solidFill>
              <a:latin typeface="Arial"/>
              <a:ea typeface="Arial"/>
              <a:cs typeface="Arial"/>
              <a:sym typeface="Arial"/>
            </a:endParaRPr>
          </a:p>
        </p:txBody>
      </p:sp>
      <p:sp>
        <p:nvSpPr>
          <p:cNvPr id="231" name="Shape 23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2" name="Shape 23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557118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22</a:t>
            </a:fld>
            <a:endParaRPr lang="en-US" sz="1300" b="0" i="0" u="none" strike="noStrike" cap="none" baseline="0">
              <a:solidFill>
                <a:schemeClr val="dk1"/>
              </a:solidFill>
              <a:latin typeface="Arial"/>
              <a:ea typeface="Arial"/>
              <a:cs typeface="Arial"/>
              <a:sym typeface="Arial"/>
            </a:endParaRPr>
          </a:p>
        </p:txBody>
      </p:sp>
      <p:sp>
        <p:nvSpPr>
          <p:cNvPr id="240" name="Shape 24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1" name="Shape 241"/>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84580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23</a:t>
            </a:fld>
            <a:endParaRPr lang="en-US" sz="1300" b="0" i="0" u="none" strike="noStrike" cap="none" baseline="0">
              <a:solidFill>
                <a:schemeClr val="dk1"/>
              </a:solidFill>
              <a:latin typeface="Arial"/>
              <a:ea typeface="Arial"/>
              <a:cs typeface="Arial"/>
              <a:sym typeface="Arial"/>
            </a:endParaRPr>
          </a:p>
        </p:txBody>
      </p:sp>
      <p:sp>
        <p:nvSpPr>
          <p:cNvPr id="249" name="Shape 2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0" name="Shape 25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85239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24</a:t>
            </a:fld>
            <a:endParaRPr lang="en-US" sz="1300" b="0" i="0" u="none" strike="noStrike" cap="none" baseline="0">
              <a:solidFill>
                <a:schemeClr val="dk1"/>
              </a:solidFill>
              <a:latin typeface="Arial"/>
              <a:ea typeface="Arial"/>
              <a:cs typeface="Arial"/>
              <a:sym typeface="Arial"/>
            </a:endParaRPr>
          </a:p>
        </p:txBody>
      </p:sp>
      <p:sp>
        <p:nvSpPr>
          <p:cNvPr id="257" name="Shape 25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8" name="Shape 25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12464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25</a:t>
            </a:fld>
            <a:endParaRPr lang="en-US" sz="1300" b="0" i="0" u="none" strike="noStrike" cap="none" baseline="0">
              <a:solidFill>
                <a:schemeClr val="dk1"/>
              </a:solidFill>
              <a:latin typeface="Arial"/>
              <a:ea typeface="Arial"/>
              <a:cs typeface="Arial"/>
              <a:sym typeface="Arial"/>
            </a:endParaRPr>
          </a:p>
        </p:txBody>
      </p:sp>
      <p:sp>
        <p:nvSpPr>
          <p:cNvPr id="265" name="Shape 2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6" name="Shape 26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33423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26</a:t>
            </a:fld>
            <a:endParaRPr lang="en-US" sz="1300" b="0" i="0" u="none" strike="noStrike" cap="none" baseline="0">
              <a:solidFill>
                <a:schemeClr val="dk1"/>
              </a:solidFill>
              <a:latin typeface="Arial"/>
              <a:ea typeface="Arial"/>
              <a:cs typeface="Arial"/>
              <a:sym typeface="Arial"/>
            </a:endParaRPr>
          </a:p>
        </p:txBody>
      </p:sp>
      <p:sp>
        <p:nvSpPr>
          <p:cNvPr id="276" name="Shape 27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7" name="Shape 277"/>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85395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27</a:t>
            </a:fld>
            <a:endParaRPr lang="en-US" sz="1300" b="0" i="0" u="none" strike="noStrike" cap="none" baseline="0">
              <a:solidFill>
                <a:schemeClr val="dk1"/>
              </a:solidFill>
              <a:latin typeface="Arial"/>
              <a:ea typeface="Arial"/>
              <a:cs typeface="Arial"/>
              <a:sym typeface="Arial"/>
            </a:endParaRPr>
          </a:p>
        </p:txBody>
      </p:sp>
      <p:sp>
        <p:nvSpPr>
          <p:cNvPr id="284" name="Shape 28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5" name="Shape 285"/>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409144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28</a:t>
            </a:fld>
            <a:endParaRPr lang="en-US" sz="1300" b="0" i="0" u="none" strike="noStrike" cap="none" baseline="0">
              <a:solidFill>
                <a:schemeClr val="dk1"/>
              </a:solidFill>
              <a:latin typeface="Arial"/>
              <a:ea typeface="Arial"/>
              <a:cs typeface="Arial"/>
              <a:sym typeface="Arial"/>
            </a:endParaRPr>
          </a:p>
        </p:txBody>
      </p:sp>
      <p:sp>
        <p:nvSpPr>
          <p:cNvPr id="309" name="Shape 30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0" name="Shape 31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873709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29</a:t>
            </a:fld>
            <a:endParaRPr lang="en-US" sz="1300" b="0" i="0" u="none" strike="noStrike" cap="none" baseline="0">
              <a:solidFill>
                <a:schemeClr val="dk1"/>
              </a:solidFill>
              <a:latin typeface="Arial"/>
              <a:ea typeface="Arial"/>
              <a:cs typeface="Arial"/>
              <a:sym typeface="Arial"/>
            </a:endParaRPr>
          </a:p>
        </p:txBody>
      </p:sp>
      <p:sp>
        <p:nvSpPr>
          <p:cNvPr id="317" name="Shape 31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8" name="Shape 31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346286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a:t>
            </a:fld>
            <a:endParaRPr lang="en-US" sz="1300" b="0" i="0" u="none" strike="noStrike" cap="none" baseline="0">
              <a:solidFill>
                <a:schemeClr val="dk1"/>
              </a:solidFill>
              <a:latin typeface="Arial"/>
              <a:ea typeface="Arial"/>
              <a:cs typeface="Arial"/>
              <a:sym typeface="Arial"/>
            </a:endParaRPr>
          </a:p>
        </p:txBody>
      </p:sp>
      <p:sp>
        <p:nvSpPr>
          <p:cNvPr id="80" name="Shape 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 name="Shape 81"/>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278068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30</a:t>
            </a:fld>
            <a:endParaRPr lang="en-US" sz="1300" b="0" i="0" u="none" strike="noStrike" cap="none" baseline="0">
              <a:solidFill>
                <a:schemeClr val="dk1"/>
              </a:solidFill>
              <a:latin typeface="Arial"/>
              <a:ea typeface="Arial"/>
              <a:cs typeface="Arial"/>
              <a:sym typeface="Arial"/>
            </a:endParaRPr>
          </a:p>
        </p:txBody>
      </p:sp>
      <p:sp>
        <p:nvSpPr>
          <p:cNvPr id="325" name="Shape 32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6" name="Shape 32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This way of evaluating expressions is also known as “short-circuit evaluation” (e.g., &amp;&amp; and || in Java, C and C++)</a:t>
            </a:r>
          </a:p>
        </p:txBody>
      </p:sp>
    </p:spTree>
    <p:extLst>
      <p:ext uri="{BB962C8B-B14F-4D97-AF65-F5344CB8AC3E}">
        <p14:creationId xmlns:p14="http://schemas.microsoft.com/office/powerpoint/2010/main" val="3324351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31</a:t>
            </a:fld>
            <a:endParaRPr lang="en-US" sz="1300" b="0" i="0" u="none" strike="noStrike" cap="none" baseline="0">
              <a:solidFill>
                <a:schemeClr val="dk1"/>
              </a:solidFill>
              <a:latin typeface="Arial"/>
              <a:ea typeface="Arial"/>
              <a:cs typeface="Arial"/>
              <a:sym typeface="Arial"/>
            </a:endParaRPr>
          </a:p>
        </p:txBody>
      </p:sp>
      <p:sp>
        <p:nvSpPr>
          <p:cNvPr id="333" name="Shape 33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4" name="Shape 33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dirty="0">
                <a:solidFill>
                  <a:schemeClr val="dk1"/>
                </a:solidFill>
              </a:rPr>
              <a:t>An operator is “strict” (as in “my mum is strict about having everyone at the table before any of us starts eating”) if it insists, to produce its result, on having all operands values available (even those whose value may be not needed).</a:t>
            </a:r>
          </a:p>
          <a:p>
            <a:pPr marL="0" marR="0" lvl="0" indent="0" algn="l" rtl="0">
              <a:spcBef>
                <a:spcPts val="0"/>
              </a:spcBef>
              <a:spcAft>
                <a:spcPts val="0"/>
              </a:spcAft>
              <a:buSzPct val="25000"/>
              <a:buNone/>
            </a:pPr>
            <a:r>
              <a:rPr lang="en-US" sz="1200" dirty="0">
                <a:solidFill>
                  <a:schemeClr val="dk1"/>
                </a:solidFill>
              </a:rPr>
              <a:t>An operator is “</a:t>
            </a:r>
            <a:r>
              <a:rPr lang="en-US" sz="1200" dirty="0" err="1">
                <a:solidFill>
                  <a:schemeClr val="dk1"/>
                </a:solidFill>
              </a:rPr>
              <a:t>semistrict</a:t>
            </a:r>
            <a:r>
              <a:rPr lang="en-US" sz="1200" dirty="0">
                <a:solidFill>
                  <a:schemeClr val="dk1"/>
                </a:solidFill>
              </a:rPr>
              <a:t>” on an operand if it may, in some cases, yield a result even when that operand does not have a defined value.</a:t>
            </a:r>
          </a:p>
          <a:p>
            <a:pPr marL="0" marR="0" lvl="0" indent="0" algn="l" rtl="0">
              <a:spcBef>
                <a:spcPts val="0"/>
              </a:spcBef>
              <a:spcAft>
                <a:spcPts val="0"/>
              </a:spcAft>
              <a:buSzPct val="25000"/>
              <a:buNone/>
            </a:pPr>
            <a:r>
              <a:rPr lang="en-US" sz="1200" dirty="0">
                <a:solidFill>
                  <a:schemeClr val="dk1"/>
                </a:solidFill>
              </a:rPr>
              <a:t>“and then” and “or else” are </a:t>
            </a:r>
            <a:r>
              <a:rPr lang="en-US" sz="1200" dirty="0" err="1">
                <a:solidFill>
                  <a:schemeClr val="dk1"/>
                </a:solidFill>
              </a:rPr>
              <a:t>semistrict</a:t>
            </a:r>
            <a:r>
              <a:rPr lang="en-US" sz="1200" dirty="0">
                <a:solidFill>
                  <a:schemeClr val="dk1"/>
                </a:solidFill>
              </a:rPr>
              <a:t> because they are strict on their first operand and non-strict on the second.</a:t>
            </a:r>
          </a:p>
        </p:txBody>
      </p:sp>
    </p:spTree>
    <p:extLst>
      <p:ext uri="{BB962C8B-B14F-4D97-AF65-F5344CB8AC3E}">
        <p14:creationId xmlns:p14="http://schemas.microsoft.com/office/powerpoint/2010/main" val="993490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32</a:t>
            </a:fld>
            <a:endParaRPr lang="en-US" sz="1300" b="0" i="0" u="none" strike="noStrike" cap="none" baseline="0">
              <a:solidFill>
                <a:schemeClr val="dk1"/>
              </a:solidFill>
              <a:latin typeface="Arial"/>
              <a:ea typeface="Arial"/>
              <a:cs typeface="Arial"/>
              <a:sym typeface="Arial"/>
            </a:endParaRPr>
          </a:p>
        </p:txBody>
      </p:sp>
      <p:sp>
        <p:nvSpPr>
          <p:cNvPr id="341" name="Shape 34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608135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33</a:t>
            </a:fld>
            <a:endParaRPr lang="en-US" sz="1300" b="0" i="0" u="none" strike="noStrike" cap="none" baseline="0">
              <a:solidFill>
                <a:schemeClr val="dk1"/>
              </a:solidFill>
              <a:latin typeface="Arial"/>
              <a:ea typeface="Arial"/>
              <a:cs typeface="Arial"/>
              <a:sym typeface="Arial"/>
            </a:endParaRPr>
          </a:p>
        </p:txBody>
      </p:sp>
      <p:sp>
        <p:nvSpPr>
          <p:cNvPr id="349" name="Shape 3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0" name="Shape 35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857686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34</a:t>
            </a:fld>
            <a:endParaRPr lang="en-US" sz="1300" b="0" i="0" u="none" strike="noStrike" cap="none" baseline="0">
              <a:solidFill>
                <a:schemeClr val="dk1"/>
              </a:solidFill>
              <a:latin typeface="Arial"/>
              <a:ea typeface="Arial"/>
              <a:cs typeface="Arial"/>
              <a:sym typeface="Arial"/>
            </a:endParaRPr>
          </a:p>
        </p:txBody>
      </p:sp>
      <p:sp>
        <p:nvSpPr>
          <p:cNvPr id="357" name="Shape 35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8" name="Shape 35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0337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35</a:t>
            </a:fld>
            <a:endParaRPr lang="en-US" sz="1300" b="0" i="0" u="none" strike="noStrike" cap="none" baseline="0">
              <a:solidFill>
                <a:schemeClr val="dk1"/>
              </a:solidFill>
              <a:latin typeface="Arial"/>
              <a:ea typeface="Arial"/>
              <a:cs typeface="Arial"/>
              <a:sym typeface="Arial"/>
            </a:endParaRPr>
          </a:p>
        </p:txBody>
      </p:sp>
      <p:sp>
        <p:nvSpPr>
          <p:cNvPr id="365" name="Shape 3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66" name="Shape 36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b="1">
                <a:solidFill>
                  <a:schemeClr val="dk1"/>
                </a:solidFill>
              </a:rPr>
              <a:t>for_all</a:t>
            </a:r>
            <a:r>
              <a:rPr lang="en-US" sz="1200">
                <a:solidFill>
                  <a:schemeClr val="dk1"/>
                </a:solidFill>
              </a:rPr>
              <a:t> and </a:t>
            </a:r>
            <a:r>
              <a:rPr lang="en-US" sz="1200" b="1">
                <a:solidFill>
                  <a:schemeClr val="dk1"/>
                </a:solidFill>
              </a:rPr>
              <a:t>exists</a:t>
            </a:r>
          </a:p>
        </p:txBody>
      </p:sp>
    </p:spTree>
    <p:extLst>
      <p:ext uri="{BB962C8B-B14F-4D97-AF65-F5344CB8AC3E}">
        <p14:creationId xmlns:p14="http://schemas.microsoft.com/office/powerpoint/2010/main" val="396957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36</a:t>
            </a:fld>
            <a:endParaRPr lang="en-US" sz="1300" b="0" i="0" u="none" strike="noStrike" cap="none" baseline="0">
              <a:solidFill>
                <a:schemeClr val="dk1"/>
              </a:solidFill>
              <a:latin typeface="Arial"/>
              <a:ea typeface="Arial"/>
              <a:cs typeface="Arial"/>
              <a:sym typeface="Arial"/>
            </a:endParaRPr>
          </a:p>
        </p:txBody>
      </p:sp>
      <p:sp>
        <p:nvSpPr>
          <p:cNvPr id="373" name="Shape 37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4" name="Shape 37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84559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37</a:t>
            </a:fld>
            <a:endParaRPr lang="en-US" sz="1300" b="0" i="0" u="none" strike="noStrike" cap="none" baseline="0">
              <a:solidFill>
                <a:schemeClr val="dk1"/>
              </a:solidFill>
              <a:latin typeface="Arial"/>
              <a:ea typeface="Arial"/>
              <a:cs typeface="Arial"/>
              <a:sym typeface="Arial"/>
            </a:endParaRPr>
          </a:p>
        </p:txBody>
      </p:sp>
      <p:sp>
        <p:nvSpPr>
          <p:cNvPr id="381" name="Shape 38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2" name="Shape 38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284636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38</a:t>
            </a:fld>
            <a:endParaRPr lang="en-US" sz="1300" b="0" i="0" u="none" strike="noStrike" cap="none" baseline="0">
              <a:solidFill>
                <a:schemeClr val="dk1"/>
              </a:solidFill>
              <a:latin typeface="Arial"/>
              <a:ea typeface="Arial"/>
              <a:cs typeface="Arial"/>
              <a:sym typeface="Arial"/>
            </a:endParaRPr>
          </a:p>
        </p:txBody>
      </p:sp>
      <p:sp>
        <p:nvSpPr>
          <p:cNvPr id="389" name="Shape 38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0" name="Shape 39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93070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39</a:t>
            </a:fld>
            <a:endParaRPr lang="en-US" sz="1300" b="0" i="0" u="none" strike="noStrike" cap="none" baseline="0">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8" name="Shape 39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532177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9" name="Shape 89"/>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90" name="Shape 90"/>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21318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40</a:t>
            </a:fld>
            <a:endParaRPr lang="en-US" sz="1300" b="0" i="0" u="none" strike="noStrike" cap="none" baseline="0">
              <a:solidFill>
                <a:schemeClr val="dk1"/>
              </a:solidFill>
              <a:latin typeface="Arial"/>
              <a:ea typeface="Arial"/>
              <a:cs typeface="Arial"/>
              <a:sym typeface="Arial"/>
            </a:endParaRPr>
          </a:p>
        </p:txBody>
      </p:sp>
      <p:sp>
        <p:nvSpPr>
          <p:cNvPr id="405" name="Shape 40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6" name="Shape 40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1601825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41</a:t>
            </a:fld>
            <a:endParaRPr lang="en-US" sz="1300" b="0" i="0" u="none" strike="noStrike" cap="none" baseline="0">
              <a:solidFill>
                <a:schemeClr val="dk1"/>
              </a:solidFill>
              <a:latin typeface="Arial"/>
              <a:ea typeface="Arial"/>
              <a:cs typeface="Arial"/>
              <a:sym typeface="Arial"/>
            </a:endParaRPr>
          </a:p>
        </p:txBody>
      </p:sp>
      <p:sp>
        <p:nvSpPr>
          <p:cNvPr id="413" name="Shape 41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4" name="Shape 41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7497303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43</a:t>
            </a:fld>
            <a:endParaRPr lang="en-US" sz="1300" b="0" i="0" u="none" strike="noStrike" cap="none" baseline="0">
              <a:solidFill>
                <a:schemeClr val="dk1"/>
              </a:solidFill>
              <a:latin typeface="Arial"/>
              <a:ea typeface="Arial"/>
              <a:cs typeface="Arial"/>
              <a:sym typeface="Arial"/>
            </a:endParaRPr>
          </a:p>
        </p:txBody>
      </p:sp>
      <p:sp>
        <p:nvSpPr>
          <p:cNvPr id="429" name="Shape 4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0" name="Shape 43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53085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a:t>
            </a:fld>
            <a:endParaRPr lang="en-US" sz="1300" b="0" i="0" u="none" strike="noStrike" cap="none" baseline="0">
              <a:solidFill>
                <a:schemeClr val="dk1"/>
              </a:solidFill>
              <a:latin typeface="Arial"/>
              <a:ea typeface="Arial"/>
              <a:cs typeface="Arial"/>
              <a:sym typeface="Arial"/>
            </a:endParaRPr>
          </a:p>
        </p:txBody>
      </p:sp>
      <p:sp>
        <p:nvSpPr>
          <p:cNvPr id="98" name="Shape 9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9" name="Shape 99"/>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3054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06" name="Shape 10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107" name="Shape 107"/>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5468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4" name="Shape 11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115" name="Shape 115"/>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7</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91363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8</a:t>
            </a:fld>
            <a:endParaRPr lang="en-US" sz="1300" b="0" i="0" u="none" strike="noStrike" cap="none" baseline="0">
              <a:solidFill>
                <a:schemeClr val="dk1"/>
              </a:solidFill>
              <a:latin typeface="Arial"/>
              <a:ea typeface="Arial"/>
              <a:cs typeface="Arial"/>
              <a:sym typeface="Arial"/>
            </a:endParaRPr>
          </a:p>
        </p:txBody>
      </p:sp>
      <p:sp>
        <p:nvSpPr>
          <p:cNvPr id="122" name="Shape 12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3" name="Shape 123"/>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557651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9</a:t>
            </a:fld>
            <a:endParaRPr lang="en-US" sz="1300" b="0" i="0" u="none" strike="noStrike" cap="none" baseline="0">
              <a:solidFill>
                <a:schemeClr val="dk1"/>
              </a:solidFill>
              <a:latin typeface="Arial"/>
              <a:ea typeface="Arial"/>
              <a:cs typeface="Arial"/>
              <a:sym typeface="Arial"/>
            </a:endParaRPr>
          </a:p>
        </p:txBody>
      </p:sp>
      <p:sp>
        <p:nvSpPr>
          <p:cNvPr id="131" name="Shape 13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2" name="Shape 13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64808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4" name="Shape 14"/>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7693" y="124692"/>
            <a:ext cx="8201999" cy="4572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1" name="Shape 51"/>
          <p:cNvSpPr txBox="1">
            <a:spLocks noGrp="1"/>
          </p:cNvSpPr>
          <p:nvPr>
            <p:ph type="body" idx="1"/>
          </p:nvPr>
        </p:nvSpPr>
        <p:spPr>
          <a:xfrm>
            <a:off x="179388" y="1268412"/>
            <a:ext cx="8713799" cy="2479800"/>
          </a:xfrm>
          <a:prstGeom prst="rect">
            <a:avLst/>
          </a:prstGeom>
          <a:noFill/>
          <a:ln>
            <a:noFill/>
          </a:ln>
        </p:spPr>
        <p:txBody>
          <a:bodyPr lIns="91425" tIns="91425" rIns="91425" bIns="91425" anchor="t" anchorCtr="0"/>
          <a:lstStyle>
            <a:lvl1pPr algn="l" rtl="0">
              <a:spcBef>
                <a:spcPts val="480"/>
              </a:spcBef>
              <a:spcAft>
                <a:spcPts val="0"/>
              </a:spcAft>
              <a:defRPr/>
            </a:lvl1pPr>
            <a:lvl2pPr marL="896937" indent="-211137" algn="l" rtl="0">
              <a:spcBef>
                <a:spcPts val="480"/>
              </a:spcBef>
              <a:spcAft>
                <a:spcPts val="0"/>
              </a:spcAft>
              <a:buClr>
                <a:srgbClr val="8B0000"/>
              </a:buClr>
              <a:buFont typeface="Noto Symbol"/>
              <a:buChar char="➢"/>
              <a:defRPr/>
            </a:lvl2pPr>
            <a:lvl3pPr marL="1304925" indent="-85725" algn="l" rtl="0">
              <a:spcBef>
                <a:spcPts val="480"/>
              </a:spcBef>
              <a:spcAft>
                <a:spcPts val="0"/>
              </a:spcAft>
              <a:buClr>
                <a:schemeClr val="dk1"/>
              </a:buClr>
              <a:buFont typeface="Noto Symbol"/>
              <a:buChar char="▪"/>
              <a:defRPr/>
            </a:lvl3pPr>
            <a:lvl4pPr marL="1712912" indent="-87312" algn="l" rtl="0">
              <a:spcBef>
                <a:spcPts val="480"/>
              </a:spcBef>
              <a:spcAft>
                <a:spcPts val="0"/>
              </a:spcAft>
              <a:buClr>
                <a:schemeClr val="dk1"/>
              </a:buClr>
              <a:buFont typeface="Noto Symbol"/>
              <a:buChar char="▪"/>
              <a:defRPr/>
            </a:lvl4pPr>
            <a:lvl5pPr marL="2120900" indent="-76200" algn="l" rtl="0">
              <a:spcBef>
                <a:spcPts val="480"/>
              </a:spcBef>
              <a:spcAft>
                <a:spcPts val="0"/>
              </a:spcAft>
              <a:buClr>
                <a:schemeClr val="dk1"/>
              </a:buClr>
              <a:buFont typeface="Noto Symbol"/>
              <a:buChar char="▪"/>
              <a:defRPr/>
            </a:lvl5pPr>
            <a:lvl6pPr marL="2578100" indent="-228600" algn="l" rtl="0">
              <a:spcBef>
                <a:spcPts val="360"/>
              </a:spcBef>
              <a:spcAft>
                <a:spcPts val="0"/>
              </a:spcAft>
              <a:defRPr/>
            </a:lvl6pPr>
            <a:lvl7pPr marL="3035300" indent="-228600" algn="l" rtl="0">
              <a:spcBef>
                <a:spcPts val="360"/>
              </a:spcBef>
              <a:spcAft>
                <a:spcPts val="0"/>
              </a:spcAft>
              <a:defRPr/>
            </a:lvl7pPr>
            <a:lvl8pPr marL="3492500" indent="-228600" algn="l" rtl="0">
              <a:spcBef>
                <a:spcPts val="360"/>
              </a:spcBef>
              <a:spcAft>
                <a:spcPts val="0"/>
              </a:spcAft>
              <a:defRPr/>
            </a:lvl8pPr>
            <a:lvl9pPr marL="3949700" indent="-228600" algn="l" rtl="0">
              <a:spcBef>
                <a:spcPts val="360"/>
              </a:spcBef>
              <a:spcAft>
                <a:spcPts val="0"/>
              </a:spcAft>
              <a:defRPr/>
            </a:lvl9pPr>
          </a:lstStyle>
          <a:p>
            <a:endParaRPr/>
          </a:p>
        </p:txBody>
      </p:sp>
      <p:sp>
        <p:nvSpPr>
          <p:cNvPr id="52" name="Shape 52"/>
          <p:cNvSpPr txBox="1">
            <a:spLocks noGrp="1"/>
          </p:cNvSpPr>
          <p:nvPr>
            <p:ph type="body" idx="2"/>
          </p:nvPr>
        </p:nvSpPr>
        <p:spPr>
          <a:xfrm>
            <a:off x="179388" y="3900487"/>
            <a:ext cx="8713799" cy="2481299"/>
          </a:xfrm>
          <a:prstGeom prst="rect">
            <a:avLst/>
          </a:prstGeom>
          <a:noFill/>
          <a:ln>
            <a:noFill/>
          </a:ln>
        </p:spPr>
        <p:txBody>
          <a:bodyPr lIns="91425" tIns="91425" rIns="91425" bIns="91425" anchor="t" anchorCtr="0"/>
          <a:lstStyle>
            <a:lvl1pPr algn="l" rtl="0">
              <a:spcBef>
                <a:spcPts val="480"/>
              </a:spcBef>
              <a:spcAft>
                <a:spcPts val="0"/>
              </a:spcAft>
              <a:defRPr/>
            </a:lvl1pPr>
            <a:lvl2pPr marL="896937" indent="-211137" algn="l" rtl="0">
              <a:spcBef>
                <a:spcPts val="480"/>
              </a:spcBef>
              <a:spcAft>
                <a:spcPts val="0"/>
              </a:spcAft>
              <a:buClr>
                <a:srgbClr val="8B0000"/>
              </a:buClr>
              <a:buFont typeface="Noto Symbol"/>
              <a:buChar char="➢"/>
              <a:defRPr/>
            </a:lvl2pPr>
            <a:lvl3pPr marL="1304925" indent="-85725" algn="l" rtl="0">
              <a:spcBef>
                <a:spcPts val="480"/>
              </a:spcBef>
              <a:spcAft>
                <a:spcPts val="0"/>
              </a:spcAft>
              <a:buClr>
                <a:schemeClr val="dk1"/>
              </a:buClr>
              <a:buFont typeface="Noto Symbol"/>
              <a:buChar char="▪"/>
              <a:defRPr/>
            </a:lvl3pPr>
            <a:lvl4pPr marL="1712912" indent="-87312" algn="l" rtl="0">
              <a:spcBef>
                <a:spcPts val="480"/>
              </a:spcBef>
              <a:spcAft>
                <a:spcPts val="0"/>
              </a:spcAft>
              <a:buClr>
                <a:schemeClr val="dk1"/>
              </a:buClr>
              <a:buFont typeface="Noto Symbol"/>
              <a:buChar char="▪"/>
              <a:defRPr/>
            </a:lvl4pPr>
            <a:lvl5pPr marL="2120900" indent="-76200" algn="l" rtl="0">
              <a:spcBef>
                <a:spcPts val="480"/>
              </a:spcBef>
              <a:spcAft>
                <a:spcPts val="0"/>
              </a:spcAft>
              <a:buClr>
                <a:schemeClr val="dk1"/>
              </a:buClr>
              <a:buFont typeface="Noto Symbol"/>
              <a:buChar char="▪"/>
              <a:defRPr/>
            </a:lvl5pPr>
            <a:lvl6pPr marL="2578100" indent="-228600" algn="l" rtl="0">
              <a:spcBef>
                <a:spcPts val="360"/>
              </a:spcBef>
              <a:spcAft>
                <a:spcPts val="0"/>
              </a:spcAft>
              <a:defRPr/>
            </a:lvl6pPr>
            <a:lvl7pPr marL="3035300" indent="-228600" algn="l" rtl="0">
              <a:spcBef>
                <a:spcPts val="360"/>
              </a:spcBef>
              <a:spcAft>
                <a:spcPts val="0"/>
              </a:spcAft>
              <a:defRPr/>
            </a:lvl7pPr>
            <a:lvl8pPr marL="3492500" indent="-228600" algn="l" rtl="0">
              <a:spcBef>
                <a:spcPts val="360"/>
              </a:spcBef>
              <a:spcAft>
                <a:spcPts val="0"/>
              </a:spcAft>
              <a:defRPr/>
            </a:lvl8pPr>
            <a:lvl9pPr marL="3949700" indent="-228600" algn="l" rtl="0">
              <a:spcBef>
                <a:spcPts val="360"/>
              </a:spcBef>
              <a:spcAft>
                <a:spcPts val="0"/>
              </a:spcAft>
              <a:defRPr/>
            </a:lvl9pPr>
          </a:lstStyle>
          <a:p>
            <a:endParaRPr/>
          </a:p>
        </p:txBody>
      </p:sp>
      <p:sp>
        <p:nvSpPr>
          <p:cNvPr id="53" name="Shape 53"/>
          <p:cNvSpPr txBox="1">
            <a:spLocks noGrp="1"/>
          </p:cNvSpPr>
          <p:nvPr>
            <p:ph type="ftr" idx="11"/>
          </p:nvPr>
        </p:nvSpPr>
        <p:spPr>
          <a:xfrm>
            <a:off x="4211637" y="6527800"/>
            <a:ext cx="4681500" cy="214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4" name="Shape 5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30" name="Shape 3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49237" y="115888"/>
            <a:ext cx="7942199" cy="435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1"/>
          </p:nvPr>
        </p:nvSpPr>
        <p:spPr>
          <a:xfrm>
            <a:off x="249237" y="878113"/>
            <a:ext cx="8594700" cy="5644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buFont typeface="Arial"/>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257693" y="124692"/>
            <a:ext cx="8201999" cy="4572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39" name="Shape 39"/>
          <p:cNvSpPr txBox="1">
            <a:spLocks noGrp="1"/>
          </p:cNvSpPr>
          <p:nvPr>
            <p:ph type="body" idx="1"/>
          </p:nvPr>
        </p:nvSpPr>
        <p:spPr>
          <a:xfrm>
            <a:off x="179388" y="1268412"/>
            <a:ext cx="4279799" cy="5113199"/>
          </a:xfrm>
          <a:prstGeom prst="rect">
            <a:avLst/>
          </a:prstGeom>
          <a:noFill/>
          <a:ln>
            <a:noFill/>
          </a:ln>
        </p:spPr>
        <p:txBody>
          <a:bodyPr lIns="91425" tIns="91425" rIns="91425" bIns="91425" anchor="t" anchorCtr="0"/>
          <a:lstStyle>
            <a:lvl1pPr algn="l" rtl="0">
              <a:spcBef>
                <a:spcPts val="480"/>
              </a:spcBef>
              <a:spcAft>
                <a:spcPts val="0"/>
              </a:spcAft>
              <a:defRPr/>
            </a:lvl1pPr>
            <a:lvl2pPr marL="896937" indent="-211137" algn="l" rtl="0">
              <a:spcBef>
                <a:spcPts val="480"/>
              </a:spcBef>
              <a:spcAft>
                <a:spcPts val="0"/>
              </a:spcAft>
              <a:buClr>
                <a:srgbClr val="8B0000"/>
              </a:buClr>
              <a:buFont typeface="Noto Symbol"/>
              <a:buChar char="➢"/>
              <a:defRPr/>
            </a:lvl2pPr>
            <a:lvl3pPr marL="1304925" indent="-85725" algn="l" rtl="0">
              <a:spcBef>
                <a:spcPts val="480"/>
              </a:spcBef>
              <a:spcAft>
                <a:spcPts val="0"/>
              </a:spcAft>
              <a:buClr>
                <a:schemeClr val="dk1"/>
              </a:buClr>
              <a:buFont typeface="Noto Symbol"/>
              <a:buChar char="▪"/>
              <a:defRPr/>
            </a:lvl3pPr>
            <a:lvl4pPr marL="1712912" indent="-87312" algn="l" rtl="0">
              <a:spcBef>
                <a:spcPts val="480"/>
              </a:spcBef>
              <a:spcAft>
                <a:spcPts val="0"/>
              </a:spcAft>
              <a:buClr>
                <a:schemeClr val="dk1"/>
              </a:buClr>
              <a:buFont typeface="Noto Symbol"/>
              <a:buChar char="▪"/>
              <a:defRPr/>
            </a:lvl4pPr>
            <a:lvl5pPr marL="2120900" indent="-76200" algn="l" rtl="0">
              <a:spcBef>
                <a:spcPts val="480"/>
              </a:spcBef>
              <a:spcAft>
                <a:spcPts val="0"/>
              </a:spcAft>
              <a:buClr>
                <a:schemeClr val="dk1"/>
              </a:buClr>
              <a:buFont typeface="Noto Symbol"/>
              <a:buChar char="▪"/>
              <a:defRPr/>
            </a:lvl5pPr>
            <a:lvl6pPr marL="2578100" indent="-228600" algn="l" rtl="0">
              <a:spcBef>
                <a:spcPts val="360"/>
              </a:spcBef>
              <a:spcAft>
                <a:spcPts val="0"/>
              </a:spcAft>
              <a:defRPr/>
            </a:lvl6pPr>
            <a:lvl7pPr marL="3035300" indent="-228600" algn="l" rtl="0">
              <a:spcBef>
                <a:spcPts val="360"/>
              </a:spcBef>
              <a:spcAft>
                <a:spcPts val="0"/>
              </a:spcAft>
              <a:defRPr/>
            </a:lvl7pPr>
            <a:lvl8pPr marL="3492500" indent="-228600" algn="l" rtl="0">
              <a:spcBef>
                <a:spcPts val="360"/>
              </a:spcBef>
              <a:spcAft>
                <a:spcPts val="0"/>
              </a:spcAft>
              <a:defRPr/>
            </a:lvl8pPr>
            <a:lvl9pPr marL="3949700" indent="-228600" algn="l" rtl="0">
              <a:spcBef>
                <a:spcPts val="360"/>
              </a:spcBef>
              <a:spcAft>
                <a:spcPts val="0"/>
              </a:spcAft>
              <a:defRPr/>
            </a:lvl9pPr>
          </a:lstStyle>
          <a:p>
            <a:endParaRPr/>
          </a:p>
        </p:txBody>
      </p:sp>
      <p:sp>
        <p:nvSpPr>
          <p:cNvPr id="40" name="Shape 40"/>
          <p:cNvSpPr txBox="1">
            <a:spLocks noGrp="1"/>
          </p:cNvSpPr>
          <p:nvPr>
            <p:ph type="body" idx="2"/>
          </p:nvPr>
        </p:nvSpPr>
        <p:spPr>
          <a:xfrm>
            <a:off x="4611687" y="1268412"/>
            <a:ext cx="4281599" cy="5113199"/>
          </a:xfrm>
          <a:prstGeom prst="rect">
            <a:avLst/>
          </a:prstGeom>
          <a:noFill/>
          <a:ln>
            <a:noFill/>
          </a:ln>
        </p:spPr>
        <p:txBody>
          <a:bodyPr lIns="91425" tIns="91425" rIns="91425" bIns="91425" anchor="t" anchorCtr="0"/>
          <a:lstStyle>
            <a:lvl1pPr algn="l" rtl="0">
              <a:spcBef>
                <a:spcPts val="480"/>
              </a:spcBef>
              <a:spcAft>
                <a:spcPts val="0"/>
              </a:spcAft>
              <a:defRPr/>
            </a:lvl1pPr>
            <a:lvl2pPr marL="896937" indent="-211137" algn="l" rtl="0">
              <a:spcBef>
                <a:spcPts val="480"/>
              </a:spcBef>
              <a:spcAft>
                <a:spcPts val="0"/>
              </a:spcAft>
              <a:buClr>
                <a:srgbClr val="8B0000"/>
              </a:buClr>
              <a:buFont typeface="Noto Symbol"/>
              <a:buChar char="➢"/>
              <a:defRPr/>
            </a:lvl2pPr>
            <a:lvl3pPr marL="1304925" indent="-85725" algn="l" rtl="0">
              <a:spcBef>
                <a:spcPts val="480"/>
              </a:spcBef>
              <a:spcAft>
                <a:spcPts val="0"/>
              </a:spcAft>
              <a:buClr>
                <a:schemeClr val="dk1"/>
              </a:buClr>
              <a:buFont typeface="Noto Symbol"/>
              <a:buChar char="▪"/>
              <a:defRPr/>
            </a:lvl3pPr>
            <a:lvl4pPr marL="1712912" indent="-87312" algn="l" rtl="0">
              <a:spcBef>
                <a:spcPts val="480"/>
              </a:spcBef>
              <a:spcAft>
                <a:spcPts val="0"/>
              </a:spcAft>
              <a:buClr>
                <a:schemeClr val="dk1"/>
              </a:buClr>
              <a:buFont typeface="Noto Symbol"/>
              <a:buChar char="▪"/>
              <a:defRPr/>
            </a:lvl4pPr>
            <a:lvl5pPr marL="2120900" indent="-76200" algn="l" rtl="0">
              <a:spcBef>
                <a:spcPts val="480"/>
              </a:spcBef>
              <a:spcAft>
                <a:spcPts val="0"/>
              </a:spcAft>
              <a:buClr>
                <a:schemeClr val="dk1"/>
              </a:buClr>
              <a:buFont typeface="Noto Symbol"/>
              <a:buChar char="▪"/>
              <a:defRPr/>
            </a:lvl5pPr>
            <a:lvl6pPr marL="2578100" indent="-228600" algn="l" rtl="0">
              <a:spcBef>
                <a:spcPts val="360"/>
              </a:spcBef>
              <a:spcAft>
                <a:spcPts val="0"/>
              </a:spcAft>
              <a:defRPr/>
            </a:lvl6pPr>
            <a:lvl7pPr marL="3035300" indent="-228600" algn="l" rtl="0">
              <a:spcBef>
                <a:spcPts val="360"/>
              </a:spcBef>
              <a:spcAft>
                <a:spcPts val="0"/>
              </a:spcAft>
              <a:defRPr/>
            </a:lvl7pPr>
            <a:lvl8pPr marL="3492500" indent="-228600" algn="l" rtl="0">
              <a:spcBef>
                <a:spcPts val="360"/>
              </a:spcBef>
              <a:spcAft>
                <a:spcPts val="0"/>
              </a:spcAft>
              <a:defRPr/>
            </a:lvl8pPr>
            <a:lvl9pPr marL="3949700" indent="-228600" algn="l" rtl="0">
              <a:spcBef>
                <a:spcPts val="360"/>
              </a:spcBef>
              <a:spcAft>
                <a:spcPts val="0"/>
              </a:spcAft>
              <a:defRPr/>
            </a:lvl9pPr>
          </a:lstStyle>
          <a:p>
            <a:endParaRPr/>
          </a:p>
        </p:txBody>
      </p:sp>
      <p:sp>
        <p:nvSpPr>
          <p:cNvPr id="41" name="Shape 41"/>
          <p:cNvSpPr txBox="1">
            <a:spLocks noGrp="1"/>
          </p:cNvSpPr>
          <p:nvPr>
            <p:ph type="ftr" idx="11"/>
          </p:nvPr>
        </p:nvSpPr>
        <p:spPr>
          <a:xfrm>
            <a:off x="4211637" y="6527800"/>
            <a:ext cx="4681500" cy="214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266007" y="116378"/>
            <a:ext cx="8193900" cy="4656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45" name="Shape 45"/>
          <p:cNvSpPr txBox="1">
            <a:spLocks noGrp="1"/>
          </p:cNvSpPr>
          <p:nvPr>
            <p:ph type="body" idx="1"/>
          </p:nvPr>
        </p:nvSpPr>
        <p:spPr>
          <a:xfrm>
            <a:off x="179388" y="1268412"/>
            <a:ext cx="8713799" cy="2479800"/>
          </a:xfrm>
          <a:prstGeom prst="rect">
            <a:avLst/>
          </a:prstGeom>
          <a:noFill/>
          <a:ln>
            <a:noFill/>
          </a:ln>
        </p:spPr>
        <p:txBody>
          <a:bodyPr lIns="91425" tIns="91425" rIns="91425" bIns="91425" anchor="t" anchorCtr="0"/>
          <a:lstStyle>
            <a:lvl1pPr algn="l" rtl="0">
              <a:spcBef>
                <a:spcPts val="480"/>
              </a:spcBef>
              <a:spcAft>
                <a:spcPts val="0"/>
              </a:spcAft>
              <a:defRPr/>
            </a:lvl1pPr>
            <a:lvl2pPr marL="896937" indent="-211137" algn="l" rtl="0">
              <a:spcBef>
                <a:spcPts val="480"/>
              </a:spcBef>
              <a:spcAft>
                <a:spcPts val="0"/>
              </a:spcAft>
              <a:buClr>
                <a:srgbClr val="8B0000"/>
              </a:buClr>
              <a:buFont typeface="Noto Symbol"/>
              <a:buChar char="➢"/>
              <a:defRPr/>
            </a:lvl2pPr>
            <a:lvl3pPr marL="1304925" indent="-85725" algn="l" rtl="0">
              <a:spcBef>
                <a:spcPts val="480"/>
              </a:spcBef>
              <a:spcAft>
                <a:spcPts val="0"/>
              </a:spcAft>
              <a:buClr>
                <a:schemeClr val="dk1"/>
              </a:buClr>
              <a:buFont typeface="Noto Symbol"/>
              <a:buChar char="▪"/>
              <a:defRPr/>
            </a:lvl3pPr>
            <a:lvl4pPr marL="1712912" indent="-87312" algn="l" rtl="0">
              <a:spcBef>
                <a:spcPts val="480"/>
              </a:spcBef>
              <a:spcAft>
                <a:spcPts val="0"/>
              </a:spcAft>
              <a:buClr>
                <a:schemeClr val="dk1"/>
              </a:buClr>
              <a:buFont typeface="Noto Symbol"/>
              <a:buChar char="▪"/>
              <a:defRPr/>
            </a:lvl4pPr>
            <a:lvl5pPr marL="2120900" indent="-76200" algn="l" rtl="0">
              <a:spcBef>
                <a:spcPts val="480"/>
              </a:spcBef>
              <a:spcAft>
                <a:spcPts val="0"/>
              </a:spcAft>
              <a:buClr>
                <a:schemeClr val="dk1"/>
              </a:buClr>
              <a:buFont typeface="Noto Symbol"/>
              <a:buChar char="▪"/>
              <a:defRPr/>
            </a:lvl5pPr>
            <a:lvl6pPr marL="2578100" indent="-228600" algn="l" rtl="0">
              <a:spcBef>
                <a:spcPts val="360"/>
              </a:spcBef>
              <a:spcAft>
                <a:spcPts val="0"/>
              </a:spcAft>
              <a:defRPr/>
            </a:lvl6pPr>
            <a:lvl7pPr marL="3035300" indent="-228600" algn="l" rtl="0">
              <a:spcBef>
                <a:spcPts val="360"/>
              </a:spcBef>
              <a:spcAft>
                <a:spcPts val="0"/>
              </a:spcAft>
              <a:defRPr/>
            </a:lvl7pPr>
            <a:lvl8pPr marL="3492500" indent="-228600" algn="l" rtl="0">
              <a:spcBef>
                <a:spcPts val="360"/>
              </a:spcBef>
              <a:spcAft>
                <a:spcPts val="0"/>
              </a:spcAft>
              <a:defRPr/>
            </a:lvl8pPr>
            <a:lvl9pPr marL="3949700" indent="-228600" algn="l" rtl="0">
              <a:spcBef>
                <a:spcPts val="360"/>
              </a:spcBef>
              <a:spcAft>
                <a:spcPts val="0"/>
              </a:spcAft>
              <a:defRPr/>
            </a:lvl9pPr>
          </a:lstStyle>
          <a:p>
            <a:endParaRPr/>
          </a:p>
        </p:txBody>
      </p:sp>
      <p:sp>
        <p:nvSpPr>
          <p:cNvPr id="46" name="Shape 46"/>
          <p:cNvSpPr txBox="1">
            <a:spLocks noGrp="1"/>
          </p:cNvSpPr>
          <p:nvPr>
            <p:ph type="body" idx="2"/>
          </p:nvPr>
        </p:nvSpPr>
        <p:spPr>
          <a:xfrm>
            <a:off x="179388" y="3900487"/>
            <a:ext cx="8713799" cy="2481299"/>
          </a:xfrm>
          <a:prstGeom prst="rect">
            <a:avLst/>
          </a:prstGeom>
          <a:noFill/>
          <a:ln>
            <a:noFill/>
          </a:ln>
        </p:spPr>
        <p:txBody>
          <a:bodyPr lIns="91425" tIns="91425" rIns="91425" bIns="91425" anchor="t" anchorCtr="0"/>
          <a:lstStyle>
            <a:lvl1pPr algn="l" rtl="0">
              <a:spcBef>
                <a:spcPts val="480"/>
              </a:spcBef>
              <a:spcAft>
                <a:spcPts val="0"/>
              </a:spcAft>
              <a:defRPr/>
            </a:lvl1pPr>
            <a:lvl2pPr marL="896937" indent="-211137" algn="l" rtl="0">
              <a:spcBef>
                <a:spcPts val="480"/>
              </a:spcBef>
              <a:spcAft>
                <a:spcPts val="0"/>
              </a:spcAft>
              <a:buClr>
                <a:srgbClr val="8B0000"/>
              </a:buClr>
              <a:buFont typeface="Noto Symbol"/>
              <a:buChar char="➢"/>
              <a:defRPr/>
            </a:lvl2pPr>
            <a:lvl3pPr marL="1304925" indent="-85725" algn="l" rtl="0">
              <a:spcBef>
                <a:spcPts val="480"/>
              </a:spcBef>
              <a:spcAft>
                <a:spcPts val="0"/>
              </a:spcAft>
              <a:buClr>
                <a:schemeClr val="dk1"/>
              </a:buClr>
              <a:buFont typeface="Noto Symbol"/>
              <a:buChar char="▪"/>
              <a:defRPr/>
            </a:lvl3pPr>
            <a:lvl4pPr marL="1712912" indent="-87312" algn="l" rtl="0">
              <a:spcBef>
                <a:spcPts val="480"/>
              </a:spcBef>
              <a:spcAft>
                <a:spcPts val="0"/>
              </a:spcAft>
              <a:buClr>
                <a:schemeClr val="dk1"/>
              </a:buClr>
              <a:buFont typeface="Noto Symbol"/>
              <a:buChar char="▪"/>
              <a:defRPr/>
            </a:lvl4pPr>
            <a:lvl5pPr marL="2120900" indent="-76200" algn="l" rtl="0">
              <a:spcBef>
                <a:spcPts val="480"/>
              </a:spcBef>
              <a:spcAft>
                <a:spcPts val="0"/>
              </a:spcAft>
              <a:buClr>
                <a:schemeClr val="dk1"/>
              </a:buClr>
              <a:buFont typeface="Noto Symbol"/>
              <a:buChar char="▪"/>
              <a:defRPr/>
            </a:lvl5pPr>
            <a:lvl6pPr marL="2578100" indent="-228600" algn="l" rtl="0">
              <a:spcBef>
                <a:spcPts val="360"/>
              </a:spcBef>
              <a:spcAft>
                <a:spcPts val="0"/>
              </a:spcAft>
              <a:defRPr/>
            </a:lvl6pPr>
            <a:lvl7pPr marL="3035300" indent="-228600" algn="l" rtl="0">
              <a:spcBef>
                <a:spcPts val="360"/>
              </a:spcBef>
              <a:spcAft>
                <a:spcPts val="0"/>
              </a:spcAft>
              <a:defRPr/>
            </a:lvl7pPr>
            <a:lvl8pPr marL="3492500" indent="-228600" algn="l" rtl="0">
              <a:spcBef>
                <a:spcPts val="360"/>
              </a:spcBef>
              <a:spcAft>
                <a:spcPts val="0"/>
              </a:spcAft>
              <a:defRPr/>
            </a:lvl8pPr>
            <a:lvl9pPr marL="3949700" indent="-228600" algn="l" rtl="0">
              <a:spcBef>
                <a:spcPts val="360"/>
              </a:spcBef>
              <a:spcAft>
                <a:spcPts val="0"/>
              </a:spcAft>
              <a:defRPr/>
            </a:lvl9pPr>
          </a:lstStyle>
          <a:p>
            <a:endParaRPr/>
          </a:p>
        </p:txBody>
      </p:sp>
      <p:sp>
        <p:nvSpPr>
          <p:cNvPr id="47" name="Shape 47"/>
          <p:cNvSpPr txBox="1">
            <a:spLocks noGrp="1"/>
          </p:cNvSpPr>
          <p:nvPr>
            <p:ph type="ftr" idx="11"/>
          </p:nvPr>
        </p:nvSpPr>
        <p:spPr>
          <a:xfrm>
            <a:off x="4211637" y="6527800"/>
            <a:ext cx="4681500" cy="214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10" name="Shape 1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US" sz="1300">
                <a:solidFill>
                  <a:schemeClr val="dk1"/>
                </a:solidFill>
              </a:rPr>
              <a:t>‹#›</a:t>
            </a:fld>
            <a:endParaRPr lang="en-US"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699654" y="1700933"/>
            <a:ext cx="7772400" cy="2366100"/>
          </a:xfrm>
          <a:prstGeom prst="rect">
            <a:avLst/>
          </a:prstGeom>
          <a:noFill/>
          <a:ln>
            <a:noFill/>
          </a:ln>
        </p:spPr>
        <p:txBody>
          <a:bodyPr lIns="91425" tIns="45700" rIns="91425" bIns="45700" anchor="ctr" anchorCtr="0">
            <a:noAutofit/>
          </a:bodyPr>
          <a:lstStyle/>
          <a:p>
            <a:pPr lvl="0">
              <a:buClr>
                <a:srgbClr val="990000"/>
              </a:buClr>
              <a:buSzPct val="25000"/>
            </a:pPr>
            <a:r>
              <a:rPr lang="en-US" sz="3250" b="0" dirty="0" smtClean="0">
                <a:solidFill>
                  <a:srgbClr val="990000"/>
                </a:solidFill>
                <a:latin typeface="Comic Sans MS"/>
                <a:ea typeface="Comic Sans MS"/>
                <a:cs typeface="Comic Sans MS"/>
              </a:rPr>
              <a:t>Object </a:t>
            </a:r>
            <a:r>
              <a:rPr lang="en-US" sz="3250" b="0" dirty="0">
                <a:solidFill>
                  <a:srgbClr val="990000"/>
                </a:solidFill>
                <a:latin typeface="Comic Sans MS"/>
                <a:ea typeface="Comic Sans MS"/>
                <a:cs typeface="Comic Sans MS"/>
              </a:rPr>
              <a:t>Oriented Programming</a:t>
            </a:r>
            <a:br>
              <a:rPr lang="en-US" sz="3250" b="0" dirty="0">
                <a:solidFill>
                  <a:srgbClr val="990000"/>
                </a:solidFill>
                <a:latin typeface="Comic Sans MS"/>
                <a:ea typeface="Comic Sans MS"/>
                <a:cs typeface="Comic Sans MS"/>
              </a:rPr>
            </a:br>
            <a:r>
              <a:rPr lang="en-US" sz="2800" b="0" dirty="0">
                <a:solidFill>
                  <a:srgbClr val="990000"/>
                </a:solidFill>
                <a:latin typeface="Comic Sans MS"/>
                <a:ea typeface="Comic Sans MS"/>
                <a:cs typeface="Comic Sans MS"/>
              </a:rPr>
              <a:t>(Introduction to Programming)</a:t>
            </a:r>
            <a:r>
              <a:rPr lang="en-US" sz="2800" b="0" dirty="0">
                <a:solidFill>
                  <a:srgbClr val="990000"/>
                </a:solidFill>
                <a:latin typeface="Comic Sans MS"/>
                <a:ea typeface="Comic Sans MS"/>
                <a:cs typeface="Comic Sans MS"/>
                <a:sym typeface="Comic Sans MS"/>
              </a:rPr>
              <a:t/>
            </a:r>
            <a:br>
              <a:rPr lang="en-US" sz="2800" b="0" dirty="0">
                <a:solidFill>
                  <a:srgbClr val="990000"/>
                </a:solidFill>
                <a:latin typeface="Comic Sans MS"/>
                <a:ea typeface="Comic Sans MS"/>
                <a:cs typeface="Comic Sans MS"/>
                <a:sym typeface="Comic Sans MS"/>
              </a:rPr>
            </a:br>
            <a:r>
              <a:rPr lang="en-US" sz="3250" b="0" dirty="0" smtClean="0">
                <a:solidFill>
                  <a:srgbClr val="990000"/>
                </a:solidFill>
                <a:latin typeface="Comic Sans MS"/>
                <a:ea typeface="Comic Sans MS"/>
                <a:cs typeface="Comic Sans MS"/>
                <a:sym typeface="Comic Sans MS"/>
              </a:rPr>
              <a:t/>
            </a:r>
            <a:br>
              <a:rPr lang="en-US" sz="3250" b="0" dirty="0" smtClean="0">
                <a:solidFill>
                  <a:srgbClr val="990000"/>
                </a:solidFill>
                <a:latin typeface="Comic Sans MS"/>
                <a:ea typeface="Comic Sans MS"/>
                <a:cs typeface="Comic Sans MS"/>
                <a:sym typeface="Comic Sans MS"/>
              </a:rPr>
            </a:br>
            <a:r>
              <a:rPr lang="en-US" sz="3250" b="0" dirty="0">
                <a:solidFill>
                  <a:schemeClr val="tx1"/>
                </a:solidFill>
                <a:latin typeface="Comic Sans MS"/>
                <a:ea typeface="Comic Sans MS"/>
                <a:cs typeface="Comic Sans MS"/>
              </a:rPr>
              <a:t>Jooyoung Lee</a:t>
            </a:r>
            <a:endParaRPr lang="en-US" sz="3250" b="0" dirty="0">
              <a:solidFill>
                <a:schemeClr val="tx1"/>
              </a:solidFill>
              <a:latin typeface="Comic Sans MS"/>
              <a:ea typeface="Comic Sans MS"/>
              <a:cs typeface="Comic Sans MS"/>
              <a:sym typeface="Comic Sans MS"/>
            </a:endParaRPr>
          </a:p>
        </p:txBody>
      </p:sp>
      <p:sp>
        <p:nvSpPr>
          <p:cNvPr id="61" name="Shape 61"/>
          <p:cNvSpPr txBox="1">
            <a:spLocks noGrp="1"/>
          </p:cNvSpPr>
          <p:nvPr>
            <p:ph type="subTitle" idx="1"/>
          </p:nvPr>
        </p:nvSpPr>
        <p:spPr>
          <a:xfrm>
            <a:off x="935182" y="4961993"/>
            <a:ext cx="7301344" cy="606293"/>
          </a:xfrm>
          <a:prstGeom prst="rect">
            <a:avLst/>
          </a:prstGeom>
          <a:noFill/>
          <a:ln>
            <a:noFill/>
          </a:ln>
        </p:spPr>
        <p:txBody>
          <a:bodyPr lIns="91425" tIns="45700" rIns="91425" bIns="45700" anchor="t" anchorCtr="0">
            <a:noAutofit/>
          </a:bodyPr>
          <a:lstStyle/>
          <a:p>
            <a:pPr lvl="0" fontAlgn="base"/>
            <a:r>
              <a:rPr lang="it-IT" sz="2950" dirty="0" smtClean="0">
                <a:solidFill>
                  <a:srgbClr val="3E609E"/>
                </a:solidFill>
                <a:latin typeface="Verdana"/>
                <a:ea typeface="Verdana"/>
                <a:cs typeface="Verdana"/>
              </a:rPr>
              <a:t>Lecture </a:t>
            </a:r>
            <a:r>
              <a:rPr lang="it-IT" sz="2950" dirty="0">
                <a:solidFill>
                  <a:srgbClr val="3E609E"/>
                </a:solidFill>
                <a:latin typeface="Verdana"/>
                <a:ea typeface="Verdana"/>
                <a:cs typeface="Verdana"/>
              </a:rPr>
              <a:t>6</a:t>
            </a:r>
            <a:r>
              <a:rPr lang="it-IT" sz="2950" dirty="0" smtClean="0">
                <a:solidFill>
                  <a:srgbClr val="3E609E"/>
                </a:solidFill>
                <a:latin typeface="Verdana"/>
                <a:ea typeface="Verdana"/>
                <a:cs typeface="Verdana"/>
              </a:rPr>
              <a:t>: </a:t>
            </a:r>
            <a:r>
              <a:rPr lang="en-US" sz="2950" dirty="0">
                <a:solidFill>
                  <a:srgbClr val="3E609E"/>
                </a:solidFill>
                <a:latin typeface="Verdana"/>
                <a:ea typeface="Verdana"/>
                <a:cs typeface="Verdana"/>
                <a:sym typeface="Verdana"/>
              </a:rPr>
              <a:t>Invariants and Logic</a:t>
            </a:r>
          </a:p>
          <a:p>
            <a:pPr fontAlgn="base"/>
            <a:endParaRPr lang="it-IT" sz="2950" dirty="0">
              <a:solidFill>
                <a:srgbClr val="3E609E"/>
              </a:solidFill>
              <a:latin typeface="Verdana"/>
              <a:ea typeface="Verdana"/>
              <a:cs typeface="Verdana"/>
            </a:endParaRPr>
          </a:p>
        </p:txBody>
      </p:sp>
    </p:spTree>
    <p:extLst>
      <p:ext uri="{BB962C8B-B14F-4D97-AF65-F5344CB8AC3E}">
        <p14:creationId xmlns:p14="http://schemas.microsoft.com/office/powerpoint/2010/main" val="3816372818"/>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Boolean expressions</a:t>
            </a:r>
          </a:p>
        </p:txBody>
      </p:sp>
      <p:sp>
        <p:nvSpPr>
          <p:cNvPr id="135" name="Shape 135"/>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A condition is expressed as a</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err="1">
                <a:solidFill>
                  <a:srgbClr val="A50021"/>
                </a:solidFill>
                <a:latin typeface="Comic Sans MS"/>
                <a:ea typeface="Comic Sans MS"/>
                <a:cs typeface="Comic Sans MS"/>
                <a:sym typeface="Comic Sans MS"/>
              </a:rPr>
              <a:t>boolean</a:t>
            </a:r>
            <a:r>
              <a:rPr lang="en-US" sz="2400" b="0" i="0" u="none" strike="noStrike" cap="none" baseline="0" dirty="0">
                <a:solidFill>
                  <a:srgbClr val="A50021"/>
                </a:solidFill>
                <a:latin typeface="Comic Sans MS"/>
                <a:ea typeface="Comic Sans MS"/>
                <a:cs typeface="Comic Sans MS"/>
                <a:sym typeface="Comic Sans MS"/>
              </a:rPr>
              <a:t> expression.</a:t>
            </a:r>
          </a:p>
          <a:p>
            <a:pPr marL="0" marR="0" lvl="0" indent="0" algn="l" rtl="0">
              <a:spcBef>
                <a:spcPts val="48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It consists of</a:t>
            </a:r>
          </a:p>
          <a:p>
            <a:pPr marL="1227138" marR="0" lvl="2" indent="-236537" algn="l" rtl="0">
              <a:spcBef>
                <a:spcPts val="480"/>
              </a:spcBef>
              <a:spcAft>
                <a:spcPts val="0"/>
              </a:spcAft>
              <a:buClr>
                <a:schemeClr val="dk1"/>
              </a:buClr>
              <a:buSzPct val="100000"/>
              <a:buFont typeface="Arial"/>
              <a:buChar char="•"/>
            </a:pPr>
            <a:r>
              <a:rPr lang="en-US" sz="2400" b="0" i="0" u="none" strike="noStrike" cap="none" baseline="0" dirty="0">
                <a:solidFill>
                  <a:srgbClr val="A50021"/>
                </a:solidFill>
                <a:latin typeface="Comic Sans MS"/>
                <a:ea typeface="Comic Sans MS"/>
                <a:cs typeface="Comic Sans MS"/>
                <a:sym typeface="Comic Sans MS"/>
              </a:rPr>
              <a:t>Boolean variables</a:t>
            </a:r>
            <a:r>
              <a:rPr lang="en-US" sz="2400" b="0" i="0" u="none" strike="noStrike" cap="none" baseline="0" dirty="0">
                <a:solidFill>
                  <a:schemeClr val="dk1"/>
                </a:solidFill>
                <a:latin typeface="Comic Sans MS"/>
                <a:ea typeface="Comic Sans MS"/>
                <a:cs typeface="Comic Sans MS"/>
                <a:sym typeface="Comic Sans MS"/>
              </a:rPr>
              <a:t> (identifiers denoting </a:t>
            </a:r>
            <a:r>
              <a:rPr lang="en-US" sz="2400" b="0" i="0" u="none" strike="noStrike" cap="none" baseline="0" dirty="0" err="1">
                <a:solidFill>
                  <a:schemeClr val="dk1"/>
                </a:solidFill>
                <a:latin typeface="Comic Sans MS"/>
                <a:ea typeface="Comic Sans MS"/>
                <a:cs typeface="Comic Sans MS"/>
                <a:sym typeface="Comic Sans MS"/>
              </a:rPr>
              <a:t>boolean</a:t>
            </a:r>
            <a:r>
              <a:rPr lang="en-US" sz="2400" b="0" i="0" u="none" strike="noStrike" cap="none" baseline="0" dirty="0">
                <a:solidFill>
                  <a:schemeClr val="dk1"/>
                </a:solidFill>
                <a:latin typeface="Comic Sans MS"/>
                <a:ea typeface="Comic Sans MS"/>
                <a:cs typeface="Comic Sans MS"/>
                <a:sym typeface="Comic Sans MS"/>
              </a:rPr>
              <a:t> values)</a:t>
            </a:r>
          </a:p>
          <a:p>
            <a:pPr marL="1227138" marR="0" lvl="2" indent="-236537" algn="l" rtl="0">
              <a:spcBef>
                <a:spcPts val="480"/>
              </a:spcBef>
              <a:spcAft>
                <a:spcPts val="0"/>
              </a:spcAft>
              <a:buClr>
                <a:schemeClr val="dk1"/>
              </a:buClr>
              <a:buSzPct val="100000"/>
              <a:buFont typeface="Arial"/>
              <a:buChar char="•"/>
            </a:pPr>
            <a:r>
              <a:rPr lang="en-US" sz="2400" b="0" i="0" u="none" strike="noStrike" cap="none" baseline="0" dirty="0">
                <a:solidFill>
                  <a:srgbClr val="A50021"/>
                </a:solidFill>
                <a:latin typeface="Comic Sans MS"/>
                <a:ea typeface="Comic Sans MS"/>
                <a:cs typeface="Comic Sans MS"/>
                <a:sym typeface="Comic Sans MS"/>
              </a:rPr>
              <a:t>Boolean operators</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a:t>
            </a:r>
            <a:r>
              <a:rPr lang="en-US" sz="2400" b="1" i="0" u="none" strike="noStrike" cap="none" baseline="0" dirty="0">
                <a:solidFill>
                  <a:schemeClr val="accent2"/>
                </a:solidFill>
                <a:latin typeface="Comic Sans MS"/>
                <a:ea typeface="Comic Sans MS"/>
                <a:cs typeface="Comic Sans MS"/>
                <a:sym typeface="Comic Sans MS"/>
              </a:rPr>
              <a:t>not</a:t>
            </a: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or</a:t>
            </a: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and</a:t>
            </a: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a:t>
            </a: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implies</a:t>
            </a:r>
            <a:r>
              <a:rPr lang="en-US" sz="2400" b="0" i="0" u="none" strike="noStrike" cap="none" baseline="0" dirty="0">
                <a:solidFill>
                  <a:schemeClr val="dk1"/>
                </a:solidFill>
                <a:latin typeface="Comic Sans MS"/>
                <a:ea typeface="Comic Sans MS"/>
                <a:cs typeface="Comic Sans MS"/>
                <a:sym typeface="Comic Sans MS"/>
              </a:rPr>
              <a:t>)</a:t>
            </a:r>
          </a:p>
          <a:p>
            <a:pPr marL="819150" marR="0" lvl="1" indent="-361950" algn="l" rtl="0">
              <a:spcBef>
                <a:spcPts val="480"/>
              </a:spcBef>
              <a:spcAft>
                <a:spcPts val="0"/>
              </a:spcAft>
              <a:buClr>
                <a:srgbClr val="8B0000"/>
              </a:buClr>
              <a:buFont typeface="Noto Symbol"/>
              <a:buNone/>
            </a:pPr>
            <a:endParaRPr sz="2400" b="0" i="0" u="none" strike="noStrike" cap="none" baseline="0" dirty="0">
              <a:solidFill>
                <a:srgbClr val="3333FF"/>
              </a:solidFill>
              <a:latin typeface="Comic Sans MS"/>
              <a:ea typeface="Comic Sans MS"/>
              <a:cs typeface="Comic Sans MS"/>
              <a:sym typeface="Comic Sans MS"/>
            </a:endParaRPr>
          </a:p>
          <a:p>
            <a:pPr marL="0" marR="0" lvl="1" indent="0" algn="l" rtl="0">
              <a:spcBef>
                <a:spcPts val="48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and represents possible</a:t>
            </a:r>
            <a:r>
              <a:rPr lang="en-US" sz="2400" b="0" i="0" u="none" strike="noStrike" cap="none" baseline="0" dirty="0">
                <a:solidFill>
                  <a:srgbClr val="3333FF"/>
                </a:solidFill>
                <a:latin typeface="Comic Sans MS"/>
                <a:ea typeface="Comic Sans MS"/>
                <a:cs typeface="Comic Sans MS"/>
                <a:sym typeface="Comic Sans MS"/>
              </a:rPr>
              <a:t> </a:t>
            </a:r>
          </a:p>
          <a:p>
            <a:pPr marL="1227138" marR="0" lvl="2" indent="-236537" algn="l" rtl="0">
              <a:spcBef>
                <a:spcPts val="480"/>
              </a:spcBef>
              <a:spcAft>
                <a:spcPts val="0"/>
              </a:spcAft>
              <a:buClr>
                <a:schemeClr val="dk1"/>
              </a:buClr>
              <a:buSzPct val="100000"/>
              <a:buFont typeface="Arial"/>
              <a:buChar char="•"/>
            </a:pPr>
            <a:r>
              <a:rPr lang="en-US" sz="2400" b="0" i="0" u="none" strike="noStrike" cap="none" baseline="0" dirty="0">
                <a:solidFill>
                  <a:srgbClr val="A50021"/>
                </a:solidFill>
                <a:latin typeface="Comic Sans MS"/>
                <a:ea typeface="Comic Sans MS"/>
                <a:cs typeface="Comic Sans MS"/>
                <a:sym typeface="Comic Sans MS"/>
              </a:rPr>
              <a:t>Boolean values</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(truth values, either</a:t>
            </a:r>
            <a:r>
              <a:rPr lang="en-US" sz="2400" b="0" i="0" u="none" strike="noStrike" cap="none" baseline="0" dirty="0">
                <a:solidFill>
                  <a:srgbClr val="A50021"/>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True</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or</a:t>
            </a:r>
            <a:r>
              <a:rPr lang="en-US" sz="2400" b="0" i="0" u="none" strike="noStrike" cap="none" baseline="0" dirty="0">
                <a:solidFill>
                  <a:srgbClr val="3333FF"/>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False</a:t>
            </a:r>
            <a:r>
              <a:rPr lang="en-US" sz="2400" b="0" i="0" u="none" strike="noStrike" cap="none" baseline="0" dirty="0">
                <a:solidFill>
                  <a:schemeClr val="dk1"/>
                </a:solidFill>
                <a:latin typeface="Comic Sans MS"/>
                <a:ea typeface="Comic Sans MS"/>
                <a:cs typeface="Comic Sans MS"/>
                <a:sym typeface="Comic Sans MS"/>
              </a:rPr>
              <a:t>)</a:t>
            </a:r>
          </a:p>
          <a:p>
            <a:pPr marL="0" marR="0" lvl="0" indent="0" algn="l" rtl="0">
              <a:spcBef>
                <a:spcPts val="480"/>
              </a:spcBef>
              <a:spcAft>
                <a:spcPts val="0"/>
              </a:spcAft>
              <a:buClr>
                <a:srgbClr val="8B0000"/>
              </a:buClr>
              <a:buFont typeface="Noto Symbol"/>
              <a:buNone/>
            </a:pPr>
            <a:endParaRPr sz="2400" b="0" i="0" u="none" strike="noStrike" cap="none" baseline="0" dirty="0">
              <a:solidFill>
                <a:srgbClr val="3333FF"/>
              </a:solidFill>
              <a:latin typeface="Comic Sans MS"/>
              <a:ea typeface="Comic Sans MS"/>
              <a:cs typeface="Comic Sans MS"/>
              <a:sym typeface="Comic Sans MS"/>
            </a:endParaRPr>
          </a:p>
        </p:txBody>
      </p:sp>
      <p:sp>
        <p:nvSpPr>
          <p:cNvPr id="136" name="Shape 13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10</a:t>
            </a:fld>
            <a:endParaRPr lang="en-US"/>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Examples</a:t>
            </a:r>
          </a:p>
        </p:txBody>
      </p:sp>
      <p:sp>
        <p:nvSpPr>
          <p:cNvPr id="143" name="Shape 143"/>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Examples of boolean expressions</a:t>
            </a:r>
            <a:br>
              <a:rPr lang="en-US" sz="2400" b="0" i="0" u="none" strike="noStrike" cap="none" baseline="0">
                <a:solidFill>
                  <a:schemeClr val="dk1"/>
                </a:solidFill>
                <a:latin typeface="Comic Sans MS"/>
                <a:ea typeface="Comic Sans MS"/>
                <a:cs typeface="Comic Sans MS"/>
                <a:sym typeface="Comic Sans MS"/>
              </a:rPr>
            </a:br>
            <a:r>
              <a:rPr lang="en-US" sz="2400" b="0" i="0" u="none" strike="noStrike" cap="none" baseline="0">
                <a:solidFill>
                  <a:schemeClr val="dk1"/>
                </a:solidFill>
                <a:latin typeface="Comic Sans MS"/>
                <a:ea typeface="Comic Sans MS"/>
                <a:cs typeface="Comic Sans MS"/>
                <a:sym typeface="Comic Sans MS"/>
              </a:rPr>
              <a:t>(with </a:t>
            </a:r>
            <a:r>
              <a:rPr lang="en-US" sz="2400" b="0" i="1" u="none" strike="noStrike" cap="none" baseline="0">
                <a:solidFill>
                  <a:srgbClr val="3333FF"/>
                </a:solidFill>
                <a:latin typeface="Comic Sans MS"/>
                <a:ea typeface="Comic Sans MS"/>
                <a:cs typeface="Comic Sans MS"/>
                <a:sym typeface="Comic Sans MS"/>
              </a:rPr>
              <a:t>rain_today</a:t>
            </a:r>
            <a:r>
              <a:rPr lang="en-US" sz="2400" b="0" i="1" u="none" strike="noStrike" cap="none" baseline="0">
                <a:solidFill>
                  <a:schemeClr val="dk1"/>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and </a:t>
            </a:r>
            <a:r>
              <a:rPr lang="en-US" sz="2400" b="0" i="1" u="none" strike="noStrike" cap="none" baseline="0">
                <a:solidFill>
                  <a:srgbClr val="3333FF"/>
                </a:solidFill>
                <a:latin typeface="Comic Sans MS"/>
                <a:ea typeface="Comic Sans MS"/>
                <a:cs typeface="Comic Sans MS"/>
                <a:sym typeface="Comic Sans MS"/>
              </a:rPr>
              <a:t>cuckoo_sang_last_night</a:t>
            </a:r>
            <a:r>
              <a:rPr lang="en-US" sz="2400" b="0" i="0" u="none" strike="noStrike" cap="none" baseline="0">
                <a:solidFill>
                  <a:schemeClr val="dk1"/>
                </a:solidFill>
                <a:latin typeface="Comic Sans MS"/>
                <a:ea typeface="Comic Sans MS"/>
                <a:cs typeface="Comic Sans MS"/>
                <a:sym typeface="Comic Sans MS"/>
              </a:rPr>
              <a:t> as boolean variables):</a:t>
            </a:r>
          </a:p>
          <a:p>
            <a:pPr marL="0" marR="0" lvl="0" indent="0"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80000"/>
              <a:buFont typeface="Noto Symbol"/>
              <a:buChar char="➢"/>
            </a:pPr>
            <a:r>
              <a:rPr lang="en-US" sz="2400" b="0" i="1" u="none" strike="noStrike" cap="none" baseline="0">
                <a:solidFill>
                  <a:srgbClr val="3333FF"/>
                </a:solidFill>
                <a:latin typeface="Comic Sans MS"/>
                <a:ea typeface="Comic Sans MS"/>
                <a:cs typeface="Comic Sans MS"/>
                <a:sym typeface="Comic Sans MS"/>
              </a:rPr>
              <a:t>rain_today</a:t>
            </a:r>
            <a:r>
              <a:rPr lang="en-US" sz="2400" b="0" i="0" u="none" strike="noStrike" cap="none" baseline="0">
                <a:solidFill>
                  <a:schemeClr val="dk1"/>
                </a:solidFill>
                <a:latin typeface="Comic Sans MS"/>
                <a:ea typeface="Comic Sans MS"/>
                <a:cs typeface="Comic Sans MS"/>
                <a:sym typeface="Comic Sans MS"/>
              </a:rPr>
              <a:t> </a:t>
            </a: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	(a boolean variable is a boolean expression)</a:t>
            </a:r>
          </a:p>
          <a:p>
            <a:pPr marL="896938" marR="0" lvl="1" indent="-363538" algn="l" rtl="0">
              <a:spcBef>
                <a:spcPts val="480"/>
              </a:spcBef>
              <a:spcAft>
                <a:spcPts val="0"/>
              </a:spcAft>
              <a:buClr>
                <a:srgbClr val="8B0000"/>
              </a:buClr>
              <a:buSzPct val="80000"/>
              <a:buFont typeface="Noto Symbol"/>
              <a:buChar char="➢"/>
            </a:pPr>
            <a:r>
              <a:rPr lang="en-US" sz="2400" b="1" i="0" u="none" strike="noStrike" cap="none" baseline="0">
                <a:solidFill>
                  <a:schemeClr val="accent2"/>
                </a:solidFill>
                <a:latin typeface="Comic Sans MS"/>
                <a:ea typeface="Comic Sans MS"/>
                <a:cs typeface="Comic Sans MS"/>
                <a:sym typeface="Comic Sans MS"/>
              </a:rPr>
              <a:t>not</a:t>
            </a:r>
            <a:r>
              <a:rPr lang="en-US" sz="2400" b="0" i="1" u="none" strike="noStrike" cap="none" baseline="0">
                <a:solidFill>
                  <a:schemeClr val="dk1"/>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rain_today</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chemeClr val="accent2"/>
                </a:solidFill>
                <a:latin typeface="Comic Sans MS"/>
                <a:ea typeface="Comic Sans MS"/>
                <a:cs typeface="Comic Sans MS"/>
                <a:sym typeface="Comic Sans MS"/>
              </a:rPr>
              <a:t>(</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cuckoo_sang_last_night</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rain_today </a:t>
            </a:r>
            <a:r>
              <a:rPr lang="en-US" sz="2400" b="0" i="1" u="none" strike="noStrike" cap="none" baseline="0">
                <a:solidFill>
                  <a:schemeClr val="dk1"/>
                </a:solidFill>
                <a:latin typeface="Comic Sans MS"/>
                <a:ea typeface="Comic Sans MS"/>
                <a:cs typeface="Comic Sans MS"/>
                <a:sym typeface="Comic Sans MS"/>
              </a:rPr>
              <a:t/>
            </a:r>
            <a:br>
              <a:rPr lang="en-US" sz="2400" b="0" i="1" u="none" strike="noStrike" cap="none" baseline="0">
                <a:solidFill>
                  <a:schemeClr val="dk1"/>
                </a:solidFill>
                <a:latin typeface="Comic Sans MS"/>
                <a:ea typeface="Comic Sans MS"/>
                <a:cs typeface="Comic Sans MS"/>
                <a:sym typeface="Comic Sans MS"/>
              </a:rPr>
            </a:br>
            <a:endParaRPr lang="en-US" sz="2400" b="0" i="1" u="none" strike="noStrike" cap="none" baseline="0">
              <a:solidFill>
                <a:schemeClr val="dk1"/>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25000"/>
              <a:buFont typeface="Noto Symbol"/>
              <a:buNone/>
            </a:pPr>
            <a:r>
              <a:rPr lang="en-US" sz="2400" b="0" i="1" u="none" strike="noStrike" cap="none" baseline="0">
                <a:solidFill>
                  <a:schemeClr val="dk1"/>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(Parentheses group sub-expressions)</a:t>
            </a:r>
          </a:p>
          <a:p>
            <a:pPr marL="0" marR="0" lvl="0" indent="0"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p:txBody>
      </p:sp>
      <p:sp>
        <p:nvSpPr>
          <p:cNvPr id="144" name="Shape 14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11</a:t>
            </a:fld>
            <a:endParaRPr lang="en-US"/>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66007" y="116378"/>
            <a:ext cx="8193780" cy="465513"/>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Negation (</a:t>
            </a:r>
            <a:r>
              <a:rPr lang="en-US" sz="2800" b="1" i="0" u="none" strike="noStrike" cap="none" baseline="0">
                <a:solidFill>
                  <a:schemeClr val="accent2"/>
                </a:solidFill>
                <a:latin typeface="Nunito"/>
                <a:ea typeface="Nunito"/>
                <a:cs typeface="Nunito"/>
                <a:sym typeface="Nunito"/>
              </a:rPr>
              <a:t>not</a:t>
            </a:r>
            <a:r>
              <a:rPr lang="en-US" sz="2800" b="1" i="0" u="none" strike="noStrike" cap="none" baseline="0">
                <a:solidFill>
                  <a:srgbClr val="006699"/>
                </a:solidFill>
                <a:latin typeface="Nunito"/>
                <a:ea typeface="Nunito"/>
                <a:cs typeface="Nunito"/>
                <a:sym typeface="Nunito"/>
              </a:rPr>
              <a:t>)</a:t>
            </a:r>
          </a:p>
        </p:txBody>
      </p:sp>
      <p:sp>
        <p:nvSpPr>
          <p:cNvPr id="151" name="Shape 151"/>
          <p:cNvSpPr txBox="1">
            <a:spLocks noGrp="1"/>
          </p:cNvSpPr>
          <p:nvPr>
            <p:ph type="body" idx="1"/>
          </p:nvPr>
        </p:nvSpPr>
        <p:spPr>
          <a:xfrm>
            <a:off x="179388" y="2743200"/>
            <a:ext cx="8713786" cy="363854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For any boolean expression </a:t>
            </a:r>
            <a:r>
              <a:rPr lang="en-US" sz="2400" b="0" i="1" u="none" strike="noStrike" cap="none" baseline="0">
                <a:solidFill>
                  <a:srgbClr val="3333FF"/>
                </a:solidFill>
                <a:latin typeface="Comic Sans MS"/>
                <a:ea typeface="Comic Sans MS"/>
                <a:cs typeface="Comic Sans MS"/>
                <a:sym typeface="Comic Sans MS"/>
              </a:rPr>
              <a:t>e</a:t>
            </a:r>
            <a:r>
              <a:rPr lang="en-US" sz="2400" b="0" i="0" u="none" strike="noStrike" cap="none" baseline="0">
                <a:solidFill>
                  <a:schemeClr val="dk1"/>
                </a:solidFill>
                <a:latin typeface="Comic Sans MS"/>
                <a:ea typeface="Comic Sans MS"/>
                <a:cs typeface="Comic Sans MS"/>
                <a:sym typeface="Comic Sans MS"/>
              </a:rPr>
              <a:t> and any values of variables:</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a:solidFill>
                  <a:schemeClr val="dk1"/>
                </a:solidFill>
                <a:latin typeface="Comic Sans MS"/>
                <a:ea typeface="Comic Sans MS"/>
                <a:cs typeface="Comic Sans MS"/>
                <a:sym typeface="Comic Sans MS"/>
              </a:rPr>
              <a:t>Exactly one of </a:t>
            </a:r>
            <a:r>
              <a:rPr lang="en-US" sz="2400" b="0" i="1" u="none" strike="noStrike" cap="none" baseline="0">
                <a:solidFill>
                  <a:srgbClr val="3333FF"/>
                </a:solidFill>
                <a:latin typeface="Comic Sans MS"/>
                <a:ea typeface="Comic Sans MS"/>
                <a:cs typeface="Comic Sans MS"/>
                <a:sym typeface="Comic Sans MS"/>
              </a:rPr>
              <a:t>e</a:t>
            </a:r>
            <a:r>
              <a:rPr lang="en-US" sz="2400" b="0" i="0" u="none" strike="noStrike" cap="none" baseline="0">
                <a:solidFill>
                  <a:schemeClr val="dk1"/>
                </a:solidFill>
                <a:latin typeface="Comic Sans MS"/>
                <a:ea typeface="Comic Sans MS"/>
                <a:cs typeface="Comic Sans MS"/>
                <a:sym typeface="Comic Sans MS"/>
              </a:rPr>
              <a:t> and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dk1"/>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e</a:t>
            </a:r>
            <a:r>
              <a:rPr lang="en-US" sz="2400" b="0" i="0" u="none" strike="noStrike" cap="none" baseline="0">
                <a:solidFill>
                  <a:schemeClr val="dk1"/>
                </a:solidFill>
                <a:latin typeface="Comic Sans MS"/>
                <a:ea typeface="Comic Sans MS"/>
                <a:cs typeface="Comic Sans MS"/>
                <a:sym typeface="Comic Sans MS"/>
              </a:rPr>
              <a:t> has value </a:t>
            </a:r>
            <a:r>
              <a:rPr lang="en-US" sz="2400" b="1" i="0" u="none" strike="noStrike" cap="none" baseline="0">
                <a:solidFill>
                  <a:schemeClr val="accent2"/>
                </a:solidFill>
                <a:latin typeface="Comic Sans MS"/>
                <a:ea typeface="Comic Sans MS"/>
                <a:cs typeface="Comic Sans MS"/>
                <a:sym typeface="Comic Sans MS"/>
              </a:rPr>
              <a:t>True</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a:solidFill>
                  <a:schemeClr val="dk1"/>
                </a:solidFill>
                <a:latin typeface="Comic Sans MS"/>
                <a:ea typeface="Comic Sans MS"/>
                <a:cs typeface="Comic Sans MS"/>
                <a:sym typeface="Comic Sans MS"/>
              </a:rPr>
              <a:t>Exactly one of </a:t>
            </a:r>
            <a:r>
              <a:rPr lang="en-US" sz="2400" b="0" i="1" u="none" strike="noStrike" cap="none" baseline="0">
                <a:solidFill>
                  <a:srgbClr val="3333FF"/>
                </a:solidFill>
                <a:latin typeface="Comic Sans MS"/>
                <a:ea typeface="Comic Sans MS"/>
                <a:cs typeface="Comic Sans MS"/>
                <a:sym typeface="Comic Sans MS"/>
              </a:rPr>
              <a:t>e</a:t>
            </a:r>
            <a:r>
              <a:rPr lang="en-US" sz="2400" b="0" i="0" u="none" strike="noStrike" cap="none" baseline="0">
                <a:solidFill>
                  <a:schemeClr val="dk1"/>
                </a:solidFill>
                <a:latin typeface="Comic Sans MS"/>
                <a:ea typeface="Comic Sans MS"/>
                <a:cs typeface="Comic Sans MS"/>
                <a:sym typeface="Comic Sans MS"/>
              </a:rPr>
              <a:t> and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dk1"/>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e</a:t>
            </a:r>
            <a:r>
              <a:rPr lang="en-US" sz="2400" b="0" i="1" u="none" strike="noStrike" cap="none" baseline="0">
                <a:solidFill>
                  <a:schemeClr val="dk1"/>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has value </a:t>
            </a:r>
            <a:r>
              <a:rPr lang="en-US" sz="2400" b="1" i="0" u="none" strike="noStrike" cap="none" baseline="0">
                <a:solidFill>
                  <a:schemeClr val="accent2"/>
                </a:solidFill>
                <a:latin typeface="Comic Sans MS"/>
                <a:ea typeface="Comic Sans MS"/>
                <a:cs typeface="Comic Sans MS"/>
                <a:sym typeface="Comic Sans MS"/>
              </a:rPr>
              <a:t>False</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a:solidFill>
                  <a:schemeClr val="dk1"/>
                </a:solidFill>
                <a:latin typeface="Comic Sans MS"/>
                <a:ea typeface="Comic Sans MS"/>
                <a:cs typeface="Comic Sans MS"/>
                <a:sym typeface="Comic Sans MS"/>
              </a:rPr>
              <a:t>One of </a:t>
            </a:r>
            <a:r>
              <a:rPr lang="en-US" sz="2400" b="0" i="1" u="none" strike="noStrike" cap="none" baseline="0">
                <a:solidFill>
                  <a:srgbClr val="3333FF"/>
                </a:solidFill>
                <a:latin typeface="Comic Sans MS"/>
                <a:ea typeface="Comic Sans MS"/>
                <a:cs typeface="Comic Sans MS"/>
                <a:sym typeface="Comic Sans MS"/>
              </a:rPr>
              <a:t>e</a:t>
            </a:r>
            <a:r>
              <a:rPr lang="en-US" sz="2400" b="0" i="0" u="none" strike="noStrike" cap="none" baseline="0">
                <a:solidFill>
                  <a:schemeClr val="dk1"/>
                </a:solidFill>
                <a:latin typeface="Comic Sans MS"/>
                <a:ea typeface="Comic Sans MS"/>
                <a:cs typeface="Comic Sans MS"/>
                <a:sym typeface="Comic Sans MS"/>
              </a:rPr>
              <a:t> and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dk1"/>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e</a:t>
            </a:r>
            <a:r>
              <a:rPr lang="en-US" sz="2400" b="0" i="0" u="none" strike="noStrike" cap="none" baseline="0">
                <a:solidFill>
                  <a:schemeClr val="dk1"/>
                </a:solidFill>
                <a:latin typeface="Comic Sans MS"/>
                <a:ea typeface="Comic Sans MS"/>
                <a:cs typeface="Comic Sans MS"/>
                <a:sym typeface="Comic Sans MS"/>
              </a:rPr>
              <a:t> has value </a:t>
            </a:r>
            <a:r>
              <a:rPr lang="en-US" sz="2400" b="1" i="0" u="none" strike="noStrike" cap="none" baseline="0">
                <a:solidFill>
                  <a:schemeClr val="accent2"/>
                </a:solidFill>
                <a:latin typeface="Comic Sans MS"/>
                <a:ea typeface="Comic Sans MS"/>
                <a:cs typeface="Comic Sans MS"/>
                <a:sym typeface="Comic Sans MS"/>
              </a:rPr>
              <a:t>True</a:t>
            </a:r>
            <a:r>
              <a:rPr lang="en-US" sz="2400" b="0" i="0" u="none" strike="noStrike" cap="none" baseline="0">
                <a:solidFill>
                  <a:schemeClr val="dk1"/>
                </a:solidFill>
                <a:latin typeface="Comic Sans MS"/>
                <a:ea typeface="Comic Sans MS"/>
                <a:cs typeface="Comic Sans MS"/>
                <a:sym typeface="Comic Sans MS"/>
              </a:rPr>
              <a:t> (Principle of the Excluded Middle)</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a:solidFill>
                  <a:schemeClr val="dk1"/>
                </a:solidFill>
                <a:latin typeface="Comic Sans MS"/>
                <a:ea typeface="Comic Sans MS"/>
                <a:cs typeface="Comic Sans MS"/>
                <a:sym typeface="Comic Sans MS"/>
              </a:rPr>
              <a:t>Not both of </a:t>
            </a:r>
            <a:r>
              <a:rPr lang="en-US" sz="2400" b="0" i="1" u="none" strike="noStrike" cap="none" baseline="0">
                <a:solidFill>
                  <a:srgbClr val="3333FF"/>
                </a:solidFill>
                <a:latin typeface="Comic Sans MS"/>
                <a:ea typeface="Comic Sans MS"/>
                <a:cs typeface="Comic Sans MS"/>
                <a:sym typeface="Comic Sans MS"/>
              </a:rPr>
              <a:t>e</a:t>
            </a:r>
            <a:r>
              <a:rPr lang="en-US" sz="2400" b="0" i="0" u="none" strike="noStrike" cap="none" baseline="0">
                <a:solidFill>
                  <a:schemeClr val="dk1"/>
                </a:solidFill>
                <a:latin typeface="Comic Sans MS"/>
                <a:ea typeface="Comic Sans MS"/>
                <a:cs typeface="Comic Sans MS"/>
                <a:sym typeface="Comic Sans MS"/>
              </a:rPr>
              <a:t> and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dk1"/>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e</a:t>
            </a:r>
            <a:r>
              <a:rPr lang="en-US" sz="2400" b="0" i="0" u="none" strike="noStrike" cap="none" baseline="0">
                <a:solidFill>
                  <a:schemeClr val="dk1"/>
                </a:solidFill>
                <a:latin typeface="Comic Sans MS"/>
                <a:ea typeface="Comic Sans MS"/>
                <a:cs typeface="Comic Sans MS"/>
                <a:sym typeface="Comic Sans MS"/>
              </a:rPr>
              <a:t> have value </a:t>
            </a:r>
            <a:r>
              <a:rPr lang="en-US" sz="2400" b="1" i="0" u="none" strike="noStrike" cap="none" baseline="0">
                <a:solidFill>
                  <a:schemeClr val="accent2"/>
                </a:solidFill>
                <a:latin typeface="Comic Sans MS"/>
                <a:ea typeface="Comic Sans MS"/>
                <a:cs typeface="Comic Sans MS"/>
                <a:sym typeface="Comic Sans MS"/>
              </a:rPr>
              <a:t>True</a:t>
            </a:r>
            <a:r>
              <a:rPr lang="en-US" sz="2400" b="0" i="0" u="none" strike="noStrike" cap="none" baseline="0">
                <a:solidFill>
                  <a:schemeClr val="dk1"/>
                </a:solidFill>
                <a:latin typeface="Comic Sans MS"/>
                <a:ea typeface="Comic Sans MS"/>
                <a:cs typeface="Comic Sans MS"/>
                <a:sym typeface="Comic Sans MS"/>
              </a:rPr>
              <a:t> (Principle of Non-Contradiction)</a:t>
            </a:r>
          </a:p>
        </p:txBody>
      </p:sp>
      <p:graphicFrame>
        <p:nvGraphicFramePr>
          <p:cNvPr id="152" name="Shape 152"/>
          <p:cNvGraphicFramePr/>
          <p:nvPr/>
        </p:nvGraphicFramePr>
        <p:xfrm>
          <a:off x="162134" y="1182150"/>
          <a:ext cx="8713775" cy="1371630"/>
        </p:xfrm>
        <a:graphic>
          <a:graphicData uri="http://schemas.openxmlformats.org/drawingml/2006/table">
            <a:tbl>
              <a:tblPr>
                <a:noFill/>
                <a:tableStyleId>{106AB723-7A29-4434-A612-4A157DB7B2D2}</a:tableStyleId>
              </a:tblPr>
              <a:tblGrid>
                <a:gridCol w="4357675"/>
                <a:gridCol w="4356100"/>
              </a:tblGrid>
              <a:tr h="331800">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i="1" u="none" strike="noStrike" cap="none" baseline="0">
                          <a:solidFill>
                            <a:srgbClr val="3333FF"/>
                          </a:solidFill>
                          <a:latin typeface="Comic Sans MS"/>
                          <a:ea typeface="Comic Sans MS"/>
                          <a:cs typeface="Comic Sans MS"/>
                          <a:sym typeface="Comic Sans MS"/>
                        </a:rPr>
                        <a:t>a</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not</a:t>
                      </a:r>
                      <a:r>
                        <a:rPr lang="en-US" sz="2400" b="0" i="1" u="none" strike="noStrike" cap="none" baseline="0">
                          <a:solidFill>
                            <a:schemeClr val="accent2"/>
                          </a:solidFill>
                          <a:latin typeface="Comic Sans MS"/>
                          <a:ea typeface="Comic Sans MS"/>
                          <a:cs typeface="Comic Sans MS"/>
                          <a:sym typeface="Comic Sans MS"/>
                        </a:rPr>
                        <a:t> </a:t>
                      </a:r>
                      <a:r>
                        <a:rPr lang="en-US" sz="2400" i="1" u="none" strike="noStrike" cap="none" baseline="0">
                          <a:solidFill>
                            <a:srgbClr val="3333FF"/>
                          </a:solidFill>
                          <a:latin typeface="Comic Sans MS"/>
                          <a:ea typeface="Comic Sans MS"/>
                          <a:cs typeface="Comic Sans MS"/>
                          <a:sym typeface="Comic Sans MS"/>
                        </a:rPr>
                        <a:t>a</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31750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18097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r>
            </a:tbl>
          </a:graphicData>
        </a:graphic>
      </p:graphicFrame>
      <p:sp>
        <p:nvSpPr>
          <p:cNvPr id="153" name="Shape 153"/>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12</a:t>
            </a:fld>
            <a:endParaRPr lang="en-US"/>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266007" y="116378"/>
            <a:ext cx="8193780" cy="465513"/>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Disjunction (</a:t>
            </a:r>
            <a:r>
              <a:rPr lang="en-US" sz="2800" b="1" i="0" u="none" strike="noStrike" cap="none" baseline="0">
                <a:solidFill>
                  <a:schemeClr val="accent2"/>
                </a:solidFill>
                <a:latin typeface="Nunito"/>
                <a:ea typeface="Nunito"/>
                <a:cs typeface="Nunito"/>
                <a:sym typeface="Nunito"/>
              </a:rPr>
              <a:t>or</a:t>
            </a:r>
            <a:r>
              <a:rPr lang="en-US" sz="2800" b="1" i="0" u="none" strike="noStrike" cap="none" baseline="0">
                <a:solidFill>
                  <a:srgbClr val="006699"/>
                </a:solidFill>
                <a:latin typeface="Nunito"/>
                <a:ea typeface="Nunito"/>
                <a:cs typeface="Nunito"/>
                <a:sym typeface="Nunito"/>
              </a:rPr>
              <a:t>)</a:t>
            </a:r>
          </a:p>
        </p:txBody>
      </p:sp>
      <p:sp>
        <p:nvSpPr>
          <p:cNvPr id="160" name="Shape 160"/>
          <p:cNvSpPr txBox="1">
            <a:spLocks noGrp="1"/>
          </p:cNvSpPr>
          <p:nvPr>
            <p:ph type="body" idx="1"/>
          </p:nvPr>
        </p:nvSpPr>
        <p:spPr>
          <a:xfrm>
            <a:off x="179388" y="3900487"/>
            <a:ext cx="8713786" cy="24812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operator is</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A50021"/>
                </a:solidFill>
                <a:latin typeface="Comic Sans MS"/>
                <a:ea typeface="Comic Sans MS"/>
                <a:cs typeface="Comic Sans MS"/>
                <a:sym typeface="Comic Sans MS"/>
              </a:rPr>
              <a:t>non-exclusive</a:t>
            </a:r>
          </a:p>
          <a:p>
            <a:pPr marL="0" marR="0" lvl="0" indent="0" algn="l" rtl="0">
              <a:spcBef>
                <a:spcPts val="480"/>
              </a:spcBef>
              <a:spcAft>
                <a:spcPts val="0"/>
              </a:spcAft>
              <a:buClr>
                <a:srgbClr val="8B0000"/>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operator is</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A50021"/>
                </a:solidFill>
                <a:latin typeface="Comic Sans MS"/>
                <a:ea typeface="Comic Sans MS"/>
                <a:cs typeface="Comic Sans MS"/>
                <a:sym typeface="Comic Sans MS"/>
              </a:rPr>
              <a:t>commutative</a:t>
            </a:r>
          </a:p>
          <a:p>
            <a:pPr marL="0" marR="0" lvl="0" indent="0" algn="l" rtl="0">
              <a:spcBef>
                <a:spcPts val="480"/>
              </a:spcBef>
              <a:spcAft>
                <a:spcPts val="0"/>
              </a:spcAft>
              <a:buClr>
                <a:srgbClr val="8B0000"/>
              </a:buClr>
              <a:buSzPct val="25000"/>
              <a:buFont typeface="Noto Symbol"/>
              <a:buNone/>
            </a:pPr>
            <a:r>
              <a:rPr lang="en-US" sz="2400" b="1" i="0" u="none" strike="noStrike" cap="none" baseline="0">
                <a:solidFill>
                  <a:srgbClr val="A50021"/>
                </a:solidFill>
                <a:latin typeface="Comic Sans MS"/>
                <a:ea typeface="Comic Sans MS"/>
                <a:cs typeface="Comic Sans MS"/>
                <a:sym typeface="Comic Sans MS"/>
              </a:rPr>
              <a:t>Disjunction principle</a:t>
            </a:r>
            <a:r>
              <a:rPr lang="en-US" sz="2400" b="0" i="0" u="none" strike="noStrike" cap="none" baseline="0">
                <a:solidFill>
                  <a:srgbClr val="3333FF"/>
                </a:solidFill>
                <a:latin typeface="Comic Sans MS"/>
                <a:ea typeface="Comic Sans MS"/>
                <a:cs typeface="Comic Sans MS"/>
                <a:sym typeface="Comic Sans MS"/>
              </a:rPr>
              <a:t>:</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a:solidFill>
                  <a:schemeClr val="dk1"/>
                </a:solidFill>
                <a:latin typeface="Comic Sans MS"/>
                <a:ea typeface="Comic Sans MS"/>
                <a:cs typeface="Comic Sans MS"/>
                <a:sym typeface="Comic Sans MS"/>
              </a:rPr>
              <a:t>An</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disjunction has value</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True</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except if both operands have value </a:t>
            </a:r>
            <a:r>
              <a:rPr lang="en-US" sz="2400" b="1" i="0" u="none" strike="noStrike" cap="none" baseline="0">
                <a:solidFill>
                  <a:schemeClr val="accent2"/>
                </a:solidFill>
                <a:latin typeface="Comic Sans MS"/>
                <a:ea typeface="Comic Sans MS"/>
                <a:cs typeface="Comic Sans MS"/>
                <a:sym typeface="Comic Sans MS"/>
              </a:rPr>
              <a:t>False</a:t>
            </a:r>
          </a:p>
          <a:p>
            <a:pPr marL="0" marR="0" lvl="0" indent="0"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p:txBody>
      </p:sp>
      <p:graphicFrame>
        <p:nvGraphicFramePr>
          <p:cNvPr id="161" name="Shape 161"/>
          <p:cNvGraphicFramePr/>
          <p:nvPr/>
        </p:nvGraphicFramePr>
        <p:xfrm>
          <a:off x="179388" y="1268412"/>
          <a:ext cx="8713775" cy="2471770"/>
        </p:xfrm>
        <a:graphic>
          <a:graphicData uri="http://schemas.openxmlformats.org/drawingml/2006/table">
            <a:tbl>
              <a:tblPr>
                <a:noFill/>
                <a:tableStyleId>{8B761852-44F7-44DA-A53A-37E4F1B543A6}</a:tableStyleId>
              </a:tblPr>
              <a:tblGrid>
                <a:gridCol w="2905125"/>
                <a:gridCol w="2903525"/>
                <a:gridCol w="2905125"/>
              </a:tblGrid>
              <a:tr h="408000">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a:t>
                      </a:r>
                      <a:r>
                        <a:rPr lang="en-US" sz="2400" b="0" i="1"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3340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51912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50482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42387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r>
            </a:tbl>
          </a:graphicData>
        </a:graphic>
      </p:graphicFrame>
      <p:sp>
        <p:nvSpPr>
          <p:cNvPr id="162" name="Shape 16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13</a:t>
            </a:fld>
            <a:endParaRPr lang="en-US"/>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266007" y="116378"/>
            <a:ext cx="8193780" cy="465513"/>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Conjunction (</a:t>
            </a:r>
            <a:r>
              <a:rPr lang="en-US" sz="2800" b="1" i="0" u="none" strike="noStrike" cap="none" baseline="0">
                <a:solidFill>
                  <a:schemeClr val="accent2"/>
                </a:solidFill>
                <a:latin typeface="Nunito"/>
                <a:ea typeface="Nunito"/>
                <a:cs typeface="Nunito"/>
                <a:sym typeface="Nunito"/>
              </a:rPr>
              <a:t>and</a:t>
            </a:r>
            <a:r>
              <a:rPr lang="en-US" sz="2800" b="1" i="0" u="none" strike="noStrike" cap="none" baseline="0">
                <a:solidFill>
                  <a:srgbClr val="006699"/>
                </a:solidFill>
                <a:latin typeface="Nunito"/>
                <a:ea typeface="Nunito"/>
                <a:cs typeface="Nunito"/>
                <a:sym typeface="Nunito"/>
              </a:rPr>
              <a:t>)</a:t>
            </a:r>
          </a:p>
        </p:txBody>
      </p:sp>
      <p:sp>
        <p:nvSpPr>
          <p:cNvPr id="169" name="Shape 169"/>
          <p:cNvSpPr txBox="1">
            <a:spLocks noGrp="1"/>
          </p:cNvSpPr>
          <p:nvPr>
            <p:ph type="body" idx="1"/>
          </p:nvPr>
        </p:nvSpPr>
        <p:spPr>
          <a:xfrm>
            <a:off x="179388" y="3900487"/>
            <a:ext cx="8713786" cy="24812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operator is</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A50021"/>
                </a:solidFill>
                <a:latin typeface="Comic Sans MS"/>
                <a:ea typeface="Comic Sans MS"/>
                <a:cs typeface="Comic Sans MS"/>
                <a:sym typeface="Comic Sans MS"/>
              </a:rPr>
              <a:t>commutative</a:t>
            </a:r>
            <a:r>
              <a:rPr lang="en-US" sz="2400" b="0" i="0" u="none" strike="noStrike" cap="none" baseline="0">
                <a:solidFill>
                  <a:srgbClr val="3333FF"/>
                </a:solidFill>
                <a:latin typeface="Comic Sans MS"/>
                <a:ea typeface="Comic Sans MS"/>
                <a:cs typeface="Comic Sans MS"/>
                <a:sym typeface="Comic Sans MS"/>
              </a:rPr>
              <a:t>.</a:t>
            </a:r>
          </a:p>
          <a:p>
            <a:pPr marL="0" marR="0" lvl="0" indent="0" algn="l" rtl="0">
              <a:spcBef>
                <a:spcPts val="480"/>
              </a:spcBef>
              <a:spcAft>
                <a:spcPts val="0"/>
              </a:spcAft>
              <a:buClr>
                <a:srgbClr val="8B0000"/>
              </a:buClr>
              <a:buSzPct val="25000"/>
              <a:buFont typeface="Noto Symbol"/>
              <a:buNone/>
            </a:pPr>
            <a:r>
              <a:rPr lang="en-US" sz="2400" b="1" i="0" u="none" strike="noStrike" cap="none" baseline="0">
                <a:solidFill>
                  <a:srgbClr val="A50021"/>
                </a:solidFill>
                <a:latin typeface="Comic Sans MS"/>
                <a:ea typeface="Comic Sans MS"/>
                <a:cs typeface="Comic Sans MS"/>
                <a:sym typeface="Comic Sans MS"/>
              </a:rPr>
              <a:t>Duality</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of</a:t>
            </a:r>
            <a:r>
              <a:rPr lang="en-US" sz="2400" b="1" i="0" u="none" strike="noStrike" cap="none" baseline="0">
                <a:solidFill>
                  <a:schemeClr val="accent2"/>
                </a:solidFill>
                <a:latin typeface="Comic Sans MS"/>
                <a:ea typeface="Comic Sans MS"/>
                <a:cs typeface="Comic Sans MS"/>
                <a:sym typeface="Comic Sans MS"/>
              </a:rPr>
              <a:t> and </a:t>
            </a:r>
            <a:r>
              <a:rPr lang="en-US" sz="2400" b="0" i="0" u="none" strike="noStrike" cap="none" baseline="0">
                <a:solidFill>
                  <a:schemeClr val="dk1"/>
                </a:solidFill>
                <a:latin typeface="Comic Sans MS"/>
                <a:ea typeface="Comic Sans MS"/>
                <a:cs typeface="Comic Sans MS"/>
                <a:sym typeface="Comic Sans MS"/>
              </a:rPr>
              <a:t>and</a:t>
            </a:r>
            <a:r>
              <a:rPr lang="en-US" sz="2400" b="1" i="0" u="none" strike="noStrike" cap="none" baseline="0">
                <a:solidFill>
                  <a:schemeClr val="accent2"/>
                </a:solidFill>
                <a:latin typeface="Comic Sans MS"/>
                <a:ea typeface="Comic Sans MS"/>
                <a:cs typeface="Comic Sans MS"/>
                <a:sym typeface="Comic Sans MS"/>
              </a:rPr>
              <a:t> or</a:t>
            </a:r>
            <a:r>
              <a:rPr lang="en-US" sz="2400" b="0" i="0" u="none" strike="noStrike" cap="none" baseline="0">
                <a:solidFill>
                  <a:schemeClr val="dk1"/>
                </a:solidFill>
                <a:latin typeface="Comic Sans MS"/>
                <a:ea typeface="Comic Sans MS"/>
                <a:cs typeface="Comic Sans MS"/>
                <a:sym typeface="Comic Sans MS"/>
              </a:rPr>
              <a:t>: properties of either operator yield properties of other (negating + swapping</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True</a:t>
            </a:r>
            <a:r>
              <a:rPr lang="en-US" sz="2400" b="0" i="0" u="none" strike="noStrike" cap="none" baseline="0">
                <a:solidFill>
                  <a:srgbClr val="3333FF"/>
                </a:solidFill>
                <a:latin typeface="Comic Sans MS"/>
                <a:ea typeface="Comic Sans MS"/>
                <a:cs typeface="Comic Sans MS"/>
                <a:sym typeface="Comic Sans MS"/>
              </a:rPr>
              <a:t> and </a:t>
            </a:r>
            <a:r>
              <a:rPr lang="en-US" sz="2400" b="1" i="0" u="none" strike="noStrike" cap="none" baseline="0">
                <a:solidFill>
                  <a:schemeClr val="accent2"/>
                </a:solidFill>
                <a:latin typeface="Comic Sans MS"/>
                <a:ea typeface="Comic Sans MS"/>
                <a:cs typeface="Comic Sans MS"/>
                <a:sym typeface="Comic Sans MS"/>
              </a:rPr>
              <a:t>False</a:t>
            </a:r>
            <a:r>
              <a:rPr lang="en-US" sz="2400" b="0" i="0" u="none" strike="noStrike" cap="none" baseline="0">
                <a:solidFill>
                  <a:schemeClr val="dk1"/>
                </a:solidFill>
                <a:latin typeface="Comic Sans MS"/>
                <a:ea typeface="Comic Sans MS"/>
                <a:cs typeface="Comic Sans MS"/>
                <a:sym typeface="Comic Sans MS"/>
              </a:rPr>
              <a:t>)</a:t>
            </a:r>
          </a:p>
          <a:p>
            <a:pPr marL="0" marR="0" lvl="0" indent="0" algn="l" rtl="0">
              <a:spcBef>
                <a:spcPts val="480"/>
              </a:spcBef>
              <a:spcAft>
                <a:spcPts val="0"/>
              </a:spcAft>
              <a:buClr>
                <a:srgbClr val="8B0000"/>
              </a:buClr>
              <a:buSzPct val="25000"/>
              <a:buFont typeface="Noto Symbol"/>
              <a:buNone/>
            </a:pPr>
            <a:r>
              <a:rPr lang="en-US" sz="2400" b="1" i="0" u="none" strike="noStrike" cap="none" baseline="0">
                <a:solidFill>
                  <a:srgbClr val="A50021"/>
                </a:solidFill>
                <a:latin typeface="Comic Sans MS"/>
                <a:ea typeface="Comic Sans MS"/>
                <a:cs typeface="Comic Sans MS"/>
                <a:sym typeface="Comic Sans MS"/>
              </a:rPr>
              <a:t>Conjunction principle</a:t>
            </a:r>
            <a:r>
              <a:rPr lang="en-US" sz="2400" b="0" i="0" u="none" strike="noStrike" cap="none" baseline="0">
                <a:solidFill>
                  <a:srgbClr val="3333FF"/>
                </a:solidFill>
                <a:latin typeface="Comic Sans MS"/>
                <a:ea typeface="Comic Sans MS"/>
                <a:cs typeface="Comic Sans MS"/>
                <a:sym typeface="Comic Sans MS"/>
              </a:rPr>
              <a:t>:</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a:solidFill>
                  <a:schemeClr val="dk1"/>
                </a:solidFill>
                <a:latin typeface="Comic Sans MS"/>
                <a:ea typeface="Comic Sans MS"/>
                <a:cs typeface="Comic Sans MS"/>
                <a:sym typeface="Comic Sans MS"/>
              </a:rPr>
              <a:t>An</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conjunction has value</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False</a:t>
            </a:r>
            <a:r>
              <a:rPr lang="en-US" sz="2400" b="0" i="0" u="none" strike="noStrike" cap="none" baseline="0">
                <a:solidFill>
                  <a:schemeClr val="dk1"/>
                </a:solidFill>
                <a:latin typeface="Comic Sans MS"/>
                <a:ea typeface="Comic Sans MS"/>
                <a:cs typeface="Comic Sans MS"/>
                <a:sym typeface="Comic Sans MS"/>
              </a:rPr>
              <a:t> except if both operands have value</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True</a:t>
            </a:r>
          </a:p>
          <a:p>
            <a:pPr marL="0" marR="0" lvl="0" indent="0"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p:txBody>
      </p:sp>
      <p:graphicFrame>
        <p:nvGraphicFramePr>
          <p:cNvPr id="170" name="Shape 170"/>
          <p:cNvGraphicFramePr/>
          <p:nvPr/>
        </p:nvGraphicFramePr>
        <p:xfrm>
          <a:off x="179388" y="1268412"/>
          <a:ext cx="8713775" cy="2530495"/>
        </p:xfrm>
        <a:graphic>
          <a:graphicData uri="http://schemas.openxmlformats.org/drawingml/2006/table">
            <a:tbl>
              <a:tblPr>
                <a:noFill/>
                <a:tableStyleId>{D454ED3E-D0E7-4C00-8AFC-3F9792FBF0A8}</a:tableStyleId>
              </a:tblPr>
              <a:tblGrid>
                <a:gridCol w="2905125"/>
                <a:gridCol w="2903525"/>
                <a:gridCol w="2905125"/>
              </a:tblGrid>
              <a:tr h="423875">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i="1" u="none" strike="noStrike" cap="none" baseline="0">
                          <a:solidFill>
                            <a:srgbClr val="3333FF"/>
                          </a:solidFill>
                          <a:latin typeface="Comic Sans MS"/>
                          <a:ea typeface="Comic Sans MS"/>
                          <a:cs typeface="Comic Sans MS"/>
                          <a:sym typeface="Comic Sans MS"/>
                        </a:rPr>
                        <a:t>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i="1" u="none" strike="noStrike" cap="none" baseline="0">
                          <a:solidFill>
                            <a:srgbClr val="3333FF"/>
                          </a:solidFill>
                          <a:latin typeface="Comic Sans MS"/>
                          <a:ea typeface="Comic Sans MS"/>
                          <a:cs typeface="Comic Sans MS"/>
                          <a:sym typeface="Comic Sans MS"/>
                        </a:rPr>
                        <a:t>a </a:t>
                      </a:r>
                      <a:r>
                        <a:rPr lang="en-US" sz="2400" b="1" i="0" u="none" strike="noStrike" cap="none" baseline="0">
                          <a:solidFill>
                            <a:srgbClr val="000099"/>
                          </a:solidFill>
                          <a:latin typeface="Comic Sans MS"/>
                          <a:ea typeface="Comic Sans MS"/>
                          <a:cs typeface="Comic Sans MS"/>
                          <a:sym typeface="Comic Sans MS"/>
                        </a:rPr>
                        <a:t>and</a:t>
                      </a:r>
                      <a:r>
                        <a:rPr lang="en-US" sz="2400" i="1" u="none" strike="noStrike" cap="none" baseline="0">
                          <a:solidFill>
                            <a:srgbClr val="3333FF"/>
                          </a:solidFill>
                          <a:latin typeface="Comic Sans MS"/>
                          <a:ea typeface="Comic Sans MS"/>
                          <a:cs typeface="Comic Sans MS"/>
                          <a:sym typeface="Comic Sans MS"/>
                        </a:rPr>
                        <a:t> b</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5245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0" i="0" u="none" strike="noStrike" cap="none" baseline="0">
                          <a:solidFill>
                            <a:schemeClr val="accent2"/>
                          </a:solidFill>
                          <a:latin typeface="Comic Sans MS"/>
                          <a:ea typeface="Comic Sans MS"/>
                          <a:cs typeface="Comic Sans MS"/>
                          <a:sym typeface="Comic Sans MS"/>
                        </a:rPr>
                        <a:t>True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rgbClr val="000099"/>
                        </a:buClr>
                        <a:buSzPct val="25000"/>
                        <a:buFont typeface="Noto Symbol"/>
                        <a:buNone/>
                      </a:pPr>
                      <a:r>
                        <a:rPr lang="en-US" sz="2400" b="1" i="0" u="none" strike="noStrike" cap="none" baseline="0">
                          <a:solidFill>
                            <a:srgbClr val="000099"/>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rgbClr val="000099"/>
                        </a:buClr>
                        <a:buSzPct val="25000"/>
                        <a:buFont typeface="Noto Symbol"/>
                        <a:buNone/>
                      </a:pPr>
                      <a:r>
                        <a:rPr lang="en-US" sz="2400" b="1" i="0" u="none" strike="noStrike" cap="none" baseline="0">
                          <a:solidFill>
                            <a:srgbClr val="000099"/>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53975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0" i="0" u="none" strike="noStrike" cap="none" baseline="0">
                          <a:solidFill>
                            <a:schemeClr val="accent2"/>
                          </a:solidFill>
                          <a:latin typeface="Comic Sans MS"/>
                          <a:ea typeface="Comic Sans MS"/>
                          <a:cs typeface="Comic Sans MS"/>
                          <a:sym typeface="Comic Sans MS"/>
                        </a:rPr>
                        <a:t>True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rgbClr val="000099"/>
                        </a:buClr>
                        <a:buSzPct val="25000"/>
                        <a:buFont typeface="Noto Symbol"/>
                        <a:buNone/>
                      </a:pPr>
                      <a:r>
                        <a:rPr lang="en-US" sz="2400" b="1" i="0" u="none" strike="noStrike" cap="none" baseline="0">
                          <a:solidFill>
                            <a:srgbClr val="000099"/>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rgbClr val="000099"/>
                        </a:buClr>
                        <a:buSzPct val="25000"/>
                        <a:buFont typeface="Noto Symbol"/>
                        <a:buNone/>
                      </a:pPr>
                      <a:r>
                        <a:rPr lang="en-US" sz="2400" b="1" i="0" u="none" strike="noStrike" cap="none" baseline="0">
                          <a:solidFill>
                            <a:srgbClr val="000099"/>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52387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0" i="0" u="none" strike="noStrike" cap="none" baseline="0">
                          <a:solidFill>
                            <a:schemeClr val="accent2"/>
                          </a:solidFill>
                          <a:latin typeface="Comic Sans MS"/>
                          <a:ea typeface="Comic Sans MS"/>
                          <a:cs typeface="Comic Sans MS"/>
                          <a:sym typeface="Comic Sans MS"/>
                        </a:rPr>
                        <a:t>False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rgbClr val="000099"/>
                        </a:buClr>
                        <a:buSzPct val="25000"/>
                        <a:buFont typeface="Noto Symbol"/>
                        <a:buNone/>
                      </a:pPr>
                      <a:r>
                        <a:rPr lang="en-US" sz="2400" b="1" i="0" u="none" strike="noStrike" cap="none" baseline="0">
                          <a:solidFill>
                            <a:srgbClr val="000099"/>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rgbClr val="000099"/>
                        </a:buClr>
                        <a:buSzPct val="25000"/>
                        <a:buFont typeface="Noto Symbol"/>
                        <a:buNone/>
                      </a:pPr>
                      <a:r>
                        <a:rPr lang="en-US" sz="2400" b="1" i="0" u="none" strike="noStrike" cap="none" baseline="0">
                          <a:solidFill>
                            <a:srgbClr val="000099"/>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43975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0" i="0" u="none" strike="noStrike" cap="none" baseline="0">
                          <a:solidFill>
                            <a:schemeClr val="accent2"/>
                          </a:solidFill>
                          <a:latin typeface="Comic Sans MS"/>
                          <a:ea typeface="Comic Sans MS"/>
                          <a:cs typeface="Comic Sans MS"/>
                          <a:sym typeface="Comic Sans MS"/>
                        </a:rPr>
                        <a:t>False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rgbClr val="000099"/>
                        </a:buClr>
                        <a:buSzPct val="25000"/>
                        <a:buFont typeface="Noto Symbol"/>
                        <a:buNone/>
                      </a:pPr>
                      <a:r>
                        <a:rPr lang="en-US" sz="2400" b="1" i="0" u="none" strike="noStrike" cap="none" baseline="0">
                          <a:solidFill>
                            <a:srgbClr val="000099"/>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rgbClr val="000099"/>
                        </a:buClr>
                        <a:buSzPct val="25000"/>
                        <a:buFont typeface="Noto Symbol"/>
                        <a:buNone/>
                      </a:pPr>
                      <a:r>
                        <a:rPr lang="en-US" sz="2400" b="1" i="0" u="none" strike="noStrike" cap="none" baseline="0">
                          <a:solidFill>
                            <a:srgbClr val="000099"/>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r>
            </a:tbl>
          </a:graphicData>
        </a:graphic>
      </p:graphicFrame>
      <p:sp>
        <p:nvSpPr>
          <p:cNvPr id="171" name="Shape 171"/>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14</a:t>
            </a:fld>
            <a:endParaRPr lang="en-US"/>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01925" y="115888"/>
            <a:ext cx="7667324" cy="462081"/>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600" b="1" i="0" u="none" strike="noStrike" cap="none" baseline="0">
                <a:solidFill>
                  <a:srgbClr val="006699"/>
                </a:solidFill>
                <a:latin typeface="Nunito"/>
                <a:ea typeface="Nunito"/>
                <a:cs typeface="Nunito"/>
                <a:sym typeface="Nunito"/>
              </a:rPr>
              <a:t>Complex expressions</a:t>
            </a:r>
          </a:p>
        </p:txBody>
      </p:sp>
      <p:sp>
        <p:nvSpPr>
          <p:cNvPr id="178" name="Shape 178"/>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Build more complex boolean expressions by using the boolean operators</a:t>
            </a:r>
          </a:p>
          <a:p>
            <a:pPr marL="0" marR="0" lvl="0" indent="0"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Example:</a:t>
            </a:r>
          </a:p>
          <a:p>
            <a:pPr marL="0" marR="0" lvl="0" indent="0" algn="l" rtl="0">
              <a:spcBef>
                <a:spcPts val="480"/>
              </a:spcBef>
              <a:spcAft>
                <a:spcPts val="0"/>
              </a:spcAft>
              <a:buClr>
                <a:srgbClr val="8B0000"/>
              </a:buClr>
              <a:buSzPct val="25000"/>
              <a:buFont typeface="Noto Symbol"/>
              <a:buNone/>
            </a:pP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rgbClr val="000099"/>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rgbClr val="000099"/>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rgbClr val="000099"/>
                </a:solidFill>
                <a:latin typeface="Comic Sans MS"/>
                <a:ea typeface="Comic Sans MS"/>
                <a:cs typeface="Comic Sans MS"/>
                <a:sym typeface="Comic Sans MS"/>
              </a:rPr>
              <a:t>not</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c</a:t>
            </a:r>
            <a:r>
              <a:rPr lang="en-US" sz="2400" b="0" i="0" u="none" strike="noStrike" cap="none" baseline="0">
                <a:solidFill>
                  <a:srgbClr val="3333FF"/>
                </a:solidFill>
                <a:latin typeface="Comic Sans MS"/>
                <a:ea typeface="Comic Sans MS"/>
                <a:cs typeface="Comic Sans MS"/>
                <a:sym typeface="Comic Sans MS"/>
              </a:rPr>
              <a:t>))</a:t>
            </a:r>
          </a:p>
          <a:p>
            <a:pPr marL="0" marR="0" lvl="0" indent="0" algn="l" rtl="0">
              <a:spcBef>
                <a:spcPts val="480"/>
              </a:spcBef>
              <a:spcAft>
                <a:spcPts val="0"/>
              </a:spcAft>
              <a:buClr>
                <a:srgbClr val="8B0000"/>
              </a:buClr>
              <a:buFont typeface="Noto Symbol"/>
              <a:buNone/>
            </a:pPr>
            <a:endParaRPr sz="2400" b="0" i="0" u="none" strike="noStrike" cap="none" baseline="0">
              <a:solidFill>
                <a:schemeClr val="accent2"/>
              </a:solidFill>
              <a:latin typeface="Comic Sans MS"/>
              <a:ea typeface="Comic Sans MS"/>
              <a:cs typeface="Comic Sans MS"/>
              <a:sym typeface="Comic Sans MS"/>
            </a:endParaRPr>
          </a:p>
        </p:txBody>
      </p:sp>
      <p:sp>
        <p:nvSpPr>
          <p:cNvPr id="179" name="Shape 179"/>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15</a:t>
            </a:fld>
            <a:endParaRPr lang="en-US"/>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293297" y="115889"/>
            <a:ext cx="6869502" cy="462081"/>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3000" b="1" i="0" u="none" strike="noStrike" cap="none" baseline="0">
                <a:solidFill>
                  <a:srgbClr val="006699"/>
                </a:solidFill>
                <a:latin typeface="Nunito"/>
                <a:ea typeface="Nunito"/>
                <a:cs typeface="Nunito"/>
                <a:sym typeface="Nunito"/>
              </a:rPr>
              <a:t>Truth assignment and truth table</a:t>
            </a:r>
          </a:p>
        </p:txBody>
      </p:sp>
      <p:sp>
        <p:nvSpPr>
          <p:cNvPr id="186" name="Shape 186"/>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rgbClr val="A50021"/>
                </a:solidFill>
                <a:latin typeface="Comic Sans MS"/>
                <a:ea typeface="Comic Sans MS"/>
                <a:cs typeface="Comic Sans MS"/>
                <a:sym typeface="Comic Sans MS"/>
              </a:rPr>
              <a:t>Truth assignment</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for a set of variables: particular choice of values (</a:t>
            </a:r>
            <a:r>
              <a:rPr lang="en-US" sz="2400" b="1" i="0" u="none" strike="noStrike" cap="none" baseline="0">
                <a:solidFill>
                  <a:srgbClr val="000099"/>
                </a:solidFill>
                <a:latin typeface="Comic Sans MS"/>
                <a:ea typeface="Comic Sans MS"/>
                <a:cs typeface="Comic Sans MS"/>
                <a:sym typeface="Comic Sans MS"/>
              </a:rPr>
              <a:t>True</a:t>
            </a:r>
            <a:r>
              <a:rPr lang="en-US" sz="2400" b="0" i="0" u="none" strike="noStrike" cap="none" baseline="0">
                <a:solidFill>
                  <a:schemeClr val="dk1"/>
                </a:solidFill>
                <a:latin typeface="Comic Sans MS"/>
                <a:ea typeface="Comic Sans MS"/>
                <a:cs typeface="Comic Sans MS"/>
                <a:sym typeface="Comic Sans MS"/>
              </a:rPr>
              <a:t> or </a:t>
            </a:r>
            <a:r>
              <a:rPr lang="en-US" sz="2400" b="1" i="0" u="none" strike="noStrike" cap="none" baseline="0">
                <a:solidFill>
                  <a:srgbClr val="000099"/>
                </a:solidFill>
                <a:latin typeface="Comic Sans MS"/>
                <a:ea typeface="Comic Sans MS"/>
                <a:cs typeface="Comic Sans MS"/>
                <a:sym typeface="Comic Sans MS"/>
              </a:rPr>
              <a:t>False</a:t>
            </a:r>
            <a:r>
              <a:rPr lang="en-US" sz="2400" b="0" i="0" u="none" strike="noStrike" cap="none" baseline="0">
                <a:solidFill>
                  <a:schemeClr val="dk1"/>
                </a:solidFill>
                <a:latin typeface="Comic Sans MS"/>
                <a:ea typeface="Comic Sans MS"/>
                <a:cs typeface="Comic Sans MS"/>
                <a:sym typeface="Comic Sans MS"/>
              </a:rPr>
              <a:t>), for every variable</a:t>
            </a:r>
          </a:p>
          <a:p>
            <a:pPr marL="0" marR="0" lvl="0" indent="0"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A truth assignment satisfies an expression if the value for the expression is </a:t>
            </a:r>
            <a:r>
              <a:rPr lang="en-US" sz="2400" b="1" i="0" u="none" strike="noStrike" cap="none" baseline="0">
                <a:solidFill>
                  <a:srgbClr val="000099"/>
                </a:solidFill>
                <a:latin typeface="Comic Sans MS"/>
                <a:ea typeface="Comic Sans MS"/>
                <a:cs typeface="Comic Sans MS"/>
                <a:sym typeface="Comic Sans MS"/>
              </a:rPr>
              <a:t>True</a:t>
            </a:r>
          </a:p>
          <a:p>
            <a:pPr marL="0" marR="0" lvl="0" indent="0"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A truth table for an expression with </a:t>
            </a:r>
            <a:r>
              <a:rPr lang="en-US" sz="2400" b="0" i="1" u="none" strike="noStrike" cap="none" baseline="0">
                <a:solidFill>
                  <a:srgbClr val="3333FF"/>
                </a:solidFill>
                <a:latin typeface="Comic Sans MS"/>
                <a:ea typeface="Comic Sans MS"/>
                <a:cs typeface="Comic Sans MS"/>
                <a:sym typeface="Comic Sans MS"/>
              </a:rPr>
              <a:t>n</a:t>
            </a:r>
            <a:r>
              <a:rPr lang="en-US" sz="2400" b="0" i="1" u="none" strike="noStrike" cap="none" baseline="0">
                <a:solidFill>
                  <a:schemeClr val="dk1"/>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variables has </a:t>
            </a:r>
          </a:p>
          <a:p>
            <a:pPr marL="819150" marR="0" lvl="1" indent="-361950" algn="l" rtl="0">
              <a:spcBef>
                <a:spcPts val="480"/>
              </a:spcBef>
              <a:spcAft>
                <a:spcPts val="0"/>
              </a:spcAft>
              <a:buClr>
                <a:srgbClr val="8B0000"/>
              </a:buClr>
              <a:buSzPct val="80000"/>
              <a:buFont typeface="Noto Symbol"/>
              <a:buChar char="➢"/>
            </a:pPr>
            <a:r>
              <a:rPr lang="en-US" sz="2400" b="0" i="1" u="none" strike="noStrike" cap="none" baseline="0">
                <a:solidFill>
                  <a:srgbClr val="3333FF"/>
                </a:solidFill>
                <a:latin typeface="Comic Sans MS"/>
                <a:ea typeface="Comic Sans MS"/>
                <a:cs typeface="Comic Sans MS"/>
                <a:sym typeface="Comic Sans MS"/>
              </a:rPr>
              <a:t>n </a:t>
            </a:r>
            <a:r>
              <a:rPr lang="en-US" sz="2400" b="0" i="0" u="none" strike="noStrike" cap="none" baseline="0">
                <a:solidFill>
                  <a:srgbClr val="3333FF"/>
                </a:solidFill>
                <a:latin typeface="Comic Sans MS"/>
                <a:ea typeface="Comic Sans MS"/>
                <a:cs typeface="Comic Sans MS"/>
                <a:sym typeface="Comic Sans MS"/>
              </a:rPr>
              <a:t>+ 1</a:t>
            </a:r>
            <a:r>
              <a:rPr lang="en-US" sz="2400" b="0" i="0" u="none" strike="noStrike" cap="none" baseline="0">
                <a:solidFill>
                  <a:schemeClr val="dk1"/>
                </a:solidFill>
                <a:latin typeface="Comic Sans MS"/>
                <a:ea typeface="Comic Sans MS"/>
                <a:cs typeface="Comic Sans MS"/>
                <a:sym typeface="Comic Sans MS"/>
              </a:rPr>
              <a:t> columns</a:t>
            </a:r>
          </a:p>
          <a:p>
            <a:pPr marL="819150" marR="0" lvl="1" indent="-361950" algn="l" rtl="0">
              <a:spcBef>
                <a:spcPts val="560"/>
              </a:spcBef>
              <a:spcAft>
                <a:spcPts val="0"/>
              </a:spcAft>
              <a:buClr>
                <a:srgbClr val="8B0000"/>
              </a:buClr>
              <a:buSzPct val="93333"/>
              <a:buFont typeface="Noto Symbol"/>
              <a:buChar char="➢"/>
            </a:pPr>
            <a:r>
              <a:rPr lang="en-US" sz="2400" b="0" i="0" u="none" strike="noStrike" cap="none" baseline="0">
                <a:solidFill>
                  <a:srgbClr val="3333FF"/>
                </a:solidFill>
                <a:latin typeface="Comic Sans MS"/>
                <a:ea typeface="Comic Sans MS"/>
                <a:cs typeface="Comic Sans MS"/>
                <a:sym typeface="Comic Sans MS"/>
              </a:rPr>
              <a:t>2</a:t>
            </a:r>
            <a:r>
              <a:rPr lang="en-US" sz="2800" b="0" i="1" u="none" strike="noStrike" cap="none" baseline="30000">
                <a:solidFill>
                  <a:srgbClr val="3333FF"/>
                </a:solidFill>
                <a:latin typeface="Comic Sans MS"/>
                <a:ea typeface="Comic Sans MS"/>
                <a:cs typeface="Comic Sans MS"/>
                <a:sym typeface="Comic Sans MS"/>
              </a:rPr>
              <a:t>n</a:t>
            </a:r>
            <a:r>
              <a:rPr lang="en-US" sz="2400" b="0" i="0" u="none" strike="noStrike" cap="none" baseline="0">
                <a:solidFill>
                  <a:schemeClr val="dk1"/>
                </a:solidFill>
                <a:latin typeface="Comic Sans MS"/>
                <a:ea typeface="Comic Sans MS"/>
                <a:cs typeface="Comic Sans MS"/>
                <a:sym typeface="Comic Sans MS"/>
              </a:rPr>
              <a:t> rows</a:t>
            </a:r>
          </a:p>
          <a:p>
            <a:pPr marL="0" marR="0" lvl="0" indent="0"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p:txBody>
      </p:sp>
      <p:sp>
        <p:nvSpPr>
          <p:cNvPr id="187" name="Shape 187"/>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16</a:t>
            </a:fld>
            <a:endParaRPr lang="en-US"/>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276044" y="160338"/>
            <a:ext cx="8261529" cy="409005"/>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Combined truth table for basic operators</a:t>
            </a:r>
          </a:p>
        </p:txBody>
      </p:sp>
      <p:graphicFrame>
        <p:nvGraphicFramePr>
          <p:cNvPr id="194" name="Shape 194"/>
          <p:cNvGraphicFramePr/>
          <p:nvPr/>
        </p:nvGraphicFramePr>
        <p:xfrm>
          <a:off x="179388" y="1268412"/>
          <a:ext cx="8461375" cy="2551695"/>
        </p:xfrm>
        <a:graphic>
          <a:graphicData uri="http://schemas.openxmlformats.org/drawingml/2006/table">
            <a:tbl>
              <a:tblPr>
                <a:noFill/>
                <a:tableStyleId>{1170535D-3033-44DB-B4AB-40E2C5065F31}</a:tableStyleId>
              </a:tblPr>
              <a:tblGrid>
                <a:gridCol w="1692275"/>
                <a:gridCol w="1692275"/>
                <a:gridCol w="1692275"/>
                <a:gridCol w="1692275"/>
                <a:gridCol w="1692275"/>
              </a:tblGrid>
              <a:tr h="423875">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not</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a:t>
                      </a:r>
                      <a:r>
                        <a:rPr lang="en-US" sz="2400" b="0" i="1"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 </a:t>
                      </a:r>
                      <a:r>
                        <a:rPr lang="en-US" sz="2400" b="1" i="0" u="none" strike="noStrike" cap="none" baseline="0">
                          <a:solidFill>
                            <a:schemeClr val="accent2"/>
                          </a:solidFill>
                          <a:latin typeface="Comic Sans MS"/>
                          <a:ea typeface="Comic Sans MS"/>
                          <a:cs typeface="Comic Sans MS"/>
                          <a:sym typeface="Comic Sans MS"/>
                        </a:rPr>
                        <a:t>and</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5245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0000" marR="90000" marT="46800" marB="468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0000" marR="90000" marT="46800" marB="468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r>
              <a:tr h="55880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0000" marR="90000" marT="46800" marB="468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dk1"/>
                        </a:buClr>
                        <a:buFont typeface="Noto Symbol"/>
                        <a:buNone/>
                      </a:pPr>
                      <a:endParaRPr sz="2400" b="1" i="0" u="none" strike="noStrike" cap="none" baseline="0">
                        <a:solidFill>
                          <a:schemeClr val="accent2"/>
                        </a:solidFill>
                        <a:latin typeface="Comic Sans MS"/>
                        <a:ea typeface="Comic Sans MS"/>
                        <a:cs typeface="Comic Sans MS"/>
                        <a:sym typeface="Comic Sans MS"/>
                      </a:endParaRP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0000" marR="90000" marT="46800" marB="468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r>
              <a:tr h="52387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0000" marR="90000" marT="46800" marB="468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0000" marR="90000" marT="46800" marB="468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FFCC"/>
                    </a:solidFill>
                  </a:tcPr>
                </a:tc>
              </a:tr>
              <a:tr h="43975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0000" marR="90000" marT="46800" marB="4680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dk1"/>
                        </a:buClr>
                        <a:buFont typeface="Noto Symbol"/>
                        <a:buNone/>
                      </a:pPr>
                      <a:endParaRPr sz="2400" b="1" i="0" u="none" strike="noStrike" cap="none" baseline="0">
                        <a:solidFill>
                          <a:schemeClr val="accent2"/>
                        </a:solidFill>
                        <a:latin typeface="Comic Sans MS"/>
                        <a:ea typeface="Comic Sans MS"/>
                        <a:cs typeface="Comic Sans MS"/>
                        <a:sym typeface="Comic Sans MS"/>
                      </a:endParaRP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0000" marR="90000" marT="46800" marB="4680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0000" marR="90000" marT="46800" marB="4680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r>
            </a:tbl>
          </a:graphicData>
        </a:graphic>
      </p:graphicFrame>
      <p:sp>
        <p:nvSpPr>
          <p:cNvPr id="195" name="Shape 195"/>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17</a:t>
            </a:fld>
            <a:endParaRPr lang="en-US"/>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Tautologies</a:t>
            </a:r>
          </a:p>
        </p:txBody>
      </p:sp>
      <p:sp>
        <p:nvSpPr>
          <p:cNvPr id="202" name="Shape 202"/>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1" i="0" u="none" strike="noStrike" cap="none" baseline="0" dirty="0">
                <a:solidFill>
                  <a:srgbClr val="A50021"/>
                </a:solidFill>
                <a:latin typeface="Comic Sans MS"/>
                <a:ea typeface="Comic Sans MS"/>
                <a:cs typeface="Comic Sans MS"/>
                <a:sym typeface="Comic Sans MS"/>
              </a:rPr>
              <a:t>Tautology</a:t>
            </a:r>
            <a:r>
              <a:rPr lang="en-US" sz="2400" b="0" i="0" u="none" strike="noStrike" cap="none" baseline="0" dirty="0">
                <a:solidFill>
                  <a:schemeClr val="dk1"/>
                </a:solidFill>
                <a:latin typeface="Comic Sans MS"/>
                <a:ea typeface="Comic Sans MS"/>
                <a:cs typeface="Comic Sans MS"/>
                <a:sym typeface="Comic Sans MS"/>
              </a:rPr>
              <a:t>: a </a:t>
            </a:r>
            <a:r>
              <a:rPr lang="en-US" sz="2400" b="0" i="0" u="none" strike="noStrike" cap="none" baseline="0" dirty="0" err="1">
                <a:solidFill>
                  <a:schemeClr val="dk1"/>
                </a:solidFill>
                <a:latin typeface="Comic Sans MS"/>
                <a:ea typeface="Comic Sans MS"/>
                <a:cs typeface="Comic Sans MS"/>
                <a:sym typeface="Comic Sans MS"/>
              </a:rPr>
              <a:t>boolean</a:t>
            </a:r>
            <a:r>
              <a:rPr lang="en-US" sz="2400" b="0" i="0" u="none" strike="noStrike" cap="none" baseline="0" dirty="0">
                <a:solidFill>
                  <a:schemeClr val="dk1"/>
                </a:solidFill>
                <a:latin typeface="Comic Sans MS"/>
                <a:ea typeface="Comic Sans MS"/>
                <a:cs typeface="Comic Sans MS"/>
                <a:sym typeface="Comic Sans MS"/>
              </a:rPr>
              <a:t> expression that has value </a:t>
            </a:r>
            <a:r>
              <a:rPr lang="en-US" sz="2400" b="1" i="0" u="none" strike="noStrike" cap="none" baseline="0" dirty="0">
                <a:solidFill>
                  <a:schemeClr val="accent2"/>
                </a:solidFill>
                <a:latin typeface="Comic Sans MS"/>
                <a:ea typeface="Comic Sans MS"/>
                <a:cs typeface="Comic Sans MS"/>
                <a:sym typeface="Comic Sans MS"/>
              </a:rPr>
              <a:t>True</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for every possible truth assignment</a:t>
            </a:r>
          </a:p>
          <a:p>
            <a:pPr marL="0" marR="0" lvl="0" indent="0" algn="l" rtl="0">
              <a:spcBef>
                <a:spcPts val="480"/>
              </a:spcBef>
              <a:spcAft>
                <a:spcPts val="0"/>
              </a:spcAft>
              <a:buClr>
                <a:srgbClr val="8B0000"/>
              </a:buClr>
              <a:buFont typeface="Noto Symbol"/>
              <a:buNone/>
            </a:pPr>
            <a:endParaRPr sz="2400" b="0" i="0" u="none" strike="noStrike" cap="none" baseline="0" dirty="0">
              <a:solidFill>
                <a:srgbClr val="3333FF"/>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Examples:</a:t>
            </a:r>
          </a:p>
          <a:p>
            <a:pPr marL="0" marR="0" lvl="0" indent="0" algn="l" rtl="0">
              <a:spcBef>
                <a:spcPts val="480"/>
              </a:spcBef>
              <a:spcAft>
                <a:spcPts val="0"/>
              </a:spcAft>
              <a:buClr>
                <a:srgbClr val="8B0000"/>
              </a:buClr>
              <a:buSzPct val="25000"/>
              <a:buFont typeface="Noto Symbol"/>
              <a:buNone/>
            </a:pPr>
            <a:r>
              <a:rPr lang="en-US" sz="2400" b="0" i="0" u="none" strike="noStrike" cap="none" baseline="0" dirty="0">
                <a:solidFill>
                  <a:srgbClr val="3333FF"/>
                </a:solidFill>
                <a:latin typeface="Comic Sans MS"/>
                <a:ea typeface="Comic Sans MS"/>
                <a:cs typeface="Comic Sans MS"/>
                <a:sym typeface="Comic Sans MS"/>
              </a:rPr>
              <a:t> </a:t>
            </a:r>
          </a:p>
          <a:p>
            <a:pPr marL="819150" marR="0" lvl="1" indent="-361950" algn="l" rtl="0">
              <a:spcBef>
                <a:spcPts val="480"/>
              </a:spcBef>
              <a:spcAft>
                <a:spcPts val="0"/>
              </a:spcAft>
              <a:buClr>
                <a:srgbClr val="8B0000"/>
              </a:buClr>
              <a:buSzPct val="80000"/>
              <a:buFont typeface="Noto Symbol"/>
              <a:buChar char="➢"/>
            </a:pP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or</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not</a:t>
            </a:r>
            <a:r>
              <a:rPr lang="en-US" sz="2400" b="0" i="0"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accent2"/>
                </a:solidFill>
                <a:latin typeface="Comic Sans MS"/>
                <a:ea typeface="Comic Sans MS"/>
                <a:cs typeface="Comic Sans MS"/>
                <a:sym typeface="Comic Sans MS"/>
              </a:rPr>
              <a:t>)</a:t>
            </a:r>
          </a:p>
          <a:p>
            <a:pPr marL="819150" marR="0" lvl="1" indent="-361950" algn="l" rtl="0">
              <a:spcBef>
                <a:spcPts val="480"/>
              </a:spcBef>
              <a:spcAft>
                <a:spcPts val="0"/>
              </a:spcAft>
              <a:buClr>
                <a:srgbClr val="8B0000"/>
              </a:buClr>
              <a:buSzPct val="80000"/>
              <a:buFont typeface="Noto Symbol"/>
              <a:buChar char="➢"/>
            </a:pPr>
            <a:r>
              <a:rPr lang="en-US" sz="2400" b="1" i="0" u="none" strike="noStrike" cap="none" baseline="0" dirty="0">
                <a:solidFill>
                  <a:schemeClr val="accent2"/>
                </a:solidFill>
                <a:latin typeface="Comic Sans MS"/>
                <a:ea typeface="Comic Sans MS"/>
                <a:cs typeface="Comic Sans MS"/>
                <a:sym typeface="Comic Sans MS"/>
              </a:rPr>
              <a:t>not</a:t>
            </a:r>
            <a:r>
              <a:rPr lang="en-US" sz="2400" b="0" i="0"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and</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not</a:t>
            </a:r>
            <a:r>
              <a:rPr lang="en-US" sz="2400" b="0" i="0"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accent2"/>
                </a:solidFill>
                <a:latin typeface="Comic Sans MS"/>
                <a:ea typeface="Comic Sans MS"/>
                <a:cs typeface="Comic Sans MS"/>
                <a:sym typeface="Comic Sans MS"/>
              </a:rPr>
              <a:t>))</a:t>
            </a:r>
          </a:p>
          <a:p>
            <a:pPr marL="819150" marR="0" lvl="1" indent="-361950" algn="l" rtl="0">
              <a:spcBef>
                <a:spcPts val="480"/>
              </a:spcBef>
              <a:spcAft>
                <a:spcPts val="0"/>
              </a:spcAft>
              <a:buClr>
                <a:srgbClr val="8B0000"/>
              </a:buClr>
              <a:buSzPct val="80000"/>
              <a:buFont typeface="Noto Symbol"/>
              <a:buChar char="➢"/>
            </a:pPr>
            <a:r>
              <a:rPr lang="en-US" sz="2400" b="0" i="0" u="none" strike="noStrike" cap="none" baseline="0" dirty="0">
                <a:solidFill>
                  <a:schemeClr val="accent2"/>
                </a:solidFill>
                <a:latin typeface="Comic Sans MS"/>
                <a:ea typeface="Comic Sans MS"/>
                <a:cs typeface="Comic Sans MS"/>
                <a:sym typeface="Comic Sans MS"/>
              </a:rPr>
              <a:t>(</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and</a:t>
            </a:r>
            <a:r>
              <a:rPr lang="en-US" sz="2400" b="0" i="0"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or</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not</a:t>
            </a:r>
            <a:r>
              <a:rPr lang="en-US" sz="2400" b="0" i="0"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or</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not</a:t>
            </a:r>
            <a:r>
              <a:rPr lang="en-US" sz="2400" b="0" i="0"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smtClean="0">
                <a:solidFill>
                  <a:schemeClr val="accent2"/>
                </a:solidFill>
                <a:latin typeface="Comic Sans MS"/>
                <a:ea typeface="Comic Sans MS"/>
                <a:cs typeface="Comic Sans MS"/>
                <a:sym typeface="Comic Sans MS"/>
              </a:rPr>
              <a:t>))</a:t>
            </a:r>
          </a:p>
          <a:p>
            <a:pPr marL="819150" marR="0" lvl="1" indent="-361950" algn="l" rtl="0">
              <a:spcBef>
                <a:spcPts val="480"/>
              </a:spcBef>
              <a:spcAft>
                <a:spcPts val="0"/>
              </a:spcAft>
              <a:buClr>
                <a:srgbClr val="8B0000"/>
              </a:buClr>
              <a:buSzPct val="80000"/>
              <a:buFont typeface="Noto Symbol"/>
              <a:buChar char="➢"/>
            </a:pPr>
            <a:endParaRPr lang="en-US" dirty="0">
              <a:solidFill>
                <a:schemeClr val="accent2"/>
              </a:solidFill>
              <a:latin typeface="Comic Sans MS"/>
              <a:ea typeface="Comic Sans MS"/>
              <a:cs typeface="Comic Sans MS"/>
              <a:sym typeface="Comic Sans MS"/>
            </a:endParaRPr>
          </a:p>
          <a:p>
            <a:pPr marL="819150" marR="0" lvl="1" indent="-361950" algn="l" rtl="0">
              <a:spcBef>
                <a:spcPts val="480"/>
              </a:spcBef>
              <a:spcAft>
                <a:spcPts val="0"/>
              </a:spcAft>
              <a:buClr>
                <a:srgbClr val="8B0000"/>
              </a:buClr>
              <a:buSzPct val="80000"/>
              <a:buFont typeface="Noto Symbol"/>
              <a:buChar char="➢"/>
            </a:pPr>
            <a:endParaRPr lang="en-US" sz="2400" b="0" i="0" u="none" strike="noStrike" cap="none" baseline="0" dirty="0" smtClean="0">
              <a:solidFill>
                <a:schemeClr val="accent2"/>
              </a:solidFill>
              <a:latin typeface="Comic Sans MS"/>
              <a:ea typeface="Comic Sans MS"/>
              <a:cs typeface="Comic Sans MS"/>
              <a:sym typeface="Comic Sans MS"/>
            </a:endParaRPr>
          </a:p>
          <a:p>
            <a:pPr marL="457200" lvl="1">
              <a:spcBef>
                <a:spcPts val="480"/>
              </a:spcBef>
              <a:buClr>
                <a:srgbClr val="8B0000"/>
              </a:buClr>
              <a:buSzPct val="80000"/>
            </a:pPr>
            <a:r>
              <a:rPr lang="en-US" dirty="0">
                <a:solidFill>
                  <a:srgbClr val="3333FF"/>
                </a:solidFill>
                <a:latin typeface="Comic Sans MS"/>
                <a:ea typeface="Comic Sans MS"/>
                <a:cs typeface="Comic Sans MS"/>
                <a:sym typeface="Comic Sans MS"/>
              </a:rPr>
              <a:t>How to prove a statement is tautology</a:t>
            </a:r>
            <a:r>
              <a:rPr lang="en-US" dirty="0" smtClean="0">
                <a:solidFill>
                  <a:srgbClr val="3333FF"/>
                </a:solidFill>
                <a:latin typeface="Comic Sans MS"/>
                <a:ea typeface="Comic Sans MS"/>
                <a:cs typeface="Comic Sans MS"/>
                <a:sym typeface="Comic Sans MS"/>
              </a:rPr>
              <a:t>?</a:t>
            </a:r>
          </a:p>
          <a:p>
            <a:pPr marL="457200" lvl="1">
              <a:spcBef>
                <a:spcPts val="480"/>
              </a:spcBef>
              <a:buClr>
                <a:srgbClr val="8B0000"/>
              </a:buClr>
              <a:buSzPct val="80000"/>
            </a:pPr>
            <a:r>
              <a:rPr lang="en-US" sz="2400" b="0" i="0" u="none" strike="noStrike" cap="none" baseline="0" dirty="0" smtClean="0">
                <a:solidFill>
                  <a:schemeClr val="tx1"/>
                </a:solidFill>
                <a:latin typeface="Comic Sans MS"/>
                <a:ea typeface="Comic Sans MS"/>
                <a:cs typeface="Comic Sans MS"/>
                <a:sym typeface="Comic Sans MS"/>
              </a:rPr>
              <a:t>Ex. [(</a:t>
            </a:r>
            <a:r>
              <a:rPr lang="en-US" dirty="0" smtClean="0">
                <a:solidFill>
                  <a:schemeClr val="tx1"/>
                </a:solidFill>
                <a:latin typeface="Comic Sans MS"/>
                <a:ea typeface="Comic Sans MS"/>
                <a:cs typeface="Comic Sans MS"/>
                <a:sym typeface="Comic Sans MS"/>
              </a:rPr>
              <a:t>n</a:t>
            </a:r>
            <a:r>
              <a:rPr lang="en-US" sz="2400" b="0" i="0" u="none" strike="noStrike" cap="none" baseline="0" dirty="0" smtClean="0">
                <a:solidFill>
                  <a:schemeClr val="tx1"/>
                </a:solidFill>
                <a:latin typeface="Comic Sans MS"/>
                <a:ea typeface="Comic Sans MS"/>
                <a:cs typeface="Comic Sans MS"/>
                <a:sym typeface="Comic Sans MS"/>
              </a:rPr>
              <a:t>ot P) or (P or Q)] implies Q</a:t>
            </a:r>
            <a:endParaRPr lang="en-US" sz="2400" b="0" i="0" u="none" strike="noStrike" cap="none" baseline="0" dirty="0">
              <a:solidFill>
                <a:schemeClr val="tx1"/>
              </a:solidFill>
              <a:latin typeface="Comic Sans MS"/>
              <a:ea typeface="Comic Sans MS"/>
              <a:cs typeface="Comic Sans MS"/>
              <a:sym typeface="Comic Sans MS"/>
            </a:endParaRPr>
          </a:p>
          <a:p>
            <a:pPr marL="0" marR="0" lvl="0" indent="0" algn="l" rtl="0">
              <a:spcBef>
                <a:spcPts val="480"/>
              </a:spcBef>
              <a:spcAft>
                <a:spcPts val="0"/>
              </a:spcAft>
              <a:buClr>
                <a:srgbClr val="8B0000"/>
              </a:buClr>
              <a:buFont typeface="Noto Symbol"/>
              <a:buNone/>
            </a:pPr>
            <a:endParaRPr sz="2400" b="0" i="0" u="none" strike="noStrike" cap="none" baseline="0" dirty="0">
              <a:solidFill>
                <a:schemeClr val="accent2"/>
              </a:solidFill>
              <a:latin typeface="Comic Sans MS"/>
              <a:ea typeface="Comic Sans MS"/>
              <a:cs typeface="Comic Sans MS"/>
              <a:sym typeface="Comic Sans MS"/>
            </a:endParaRPr>
          </a:p>
          <a:p>
            <a:pPr marL="819150" marR="0" lvl="1" indent="-240030" algn="l" rtl="0">
              <a:spcBef>
                <a:spcPts val="480"/>
              </a:spcBef>
              <a:spcAft>
                <a:spcPts val="0"/>
              </a:spcAft>
              <a:buClr>
                <a:srgbClr val="8B0000"/>
              </a:buClr>
              <a:buFont typeface="Noto Symbol"/>
              <a:buNone/>
            </a:pPr>
            <a:endParaRPr sz="2400" b="0" i="0" u="none" strike="noStrike" cap="none" baseline="0" dirty="0">
              <a:solidFill>
                <a:schemeClr val="accent2"/>
              </a:solidFill>
              <a:latin typeface="Comic Sans MS"/>
              <a:ea typeface="Comic Sans MS"/>
              <a:cs typeface="Comic Sans MS"/>
              <a:sym typeface="Comic Sans MS"/>
            </a:endParaRPr>
          </a:p>
        </p:txBody>
      </p:sp>
      <p:sp>
        <p:nvSpPr>
          <p:cNvPr id="203" name="Shape 203"/>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18</a:t>
            </a:fld>
            <a:endParaRPr lang="en-US"/>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Contradictions</a:t>
            </a:r>
          </a:p>
        </p:txBody>
      </p:sp>
      <p:sp>
        <p:nvSpPr>
          <p:cNvPr id="210" name="Shape 210"/>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rgbClr val="A50021"/>
                </a:solidFill>
                <a:latin typeface="Comic Sans MS"/>
                <a:ea typeface="Comic Sans MS"/>
                <a:cs typeface="Comic Sans MS"/>
                <a:sym typeface="Comic Sans MS"/>
              </a:rPr>
              <a:t>Contradiction</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a boolean expression that has value </a:t>
            </a:r>
            <a:r>
              <a:rPr lang="en-US" sz="2400" b="1" i="0" u="none" strike="noStrike" cap="none" baseline="0">
                <a:solidFill>
                  <a:srgbClr val="000099"/>
                </a:solidFill>
                <a:latin typeface="Comic Sans MS"/>
                <a:ea typeface="Comic Sans MS"/>
                <a:cs typeface="Comic Sans MS"/>
                <a:sym typeface="Comic Sans MS"/>
              </a:rPr>
              <a:t>False</a:t>
            </a:r>
            <a:r>
              <a:rPr lang="en-US" sz="2400" b="0" i="0" u="none" strike="noStrike" cap="none" baseline="0">
                <a:solidFill>
                  <a:schemeClr val="dk1"/>
                </a:solidFill>
                <a:latin typeface="Comic Sans MS"/>
                <a:ea typeface="Comic Sans MS"/>
                <a:cs typeface="Comic Sans MS"/>
                <a:sym typeface="Comic Sans MS"/>
              </a:rPr>
              <a:t> for every possible truth assignment</a:t>
            </a: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Examples:</a:t>
            </a:r>
          </a:p>
          <a:p>
            <a:pPr marL="819150" marR="0" lvl="1" indent="-361950" algn="l" rtl="0">
              <a:spcBef>
                <a:spcPts val="480"/>
              </a:spcBef>
              <a:spcAft>
                <a:spcPts val="0"/>
              </a:spcAft>
              <a:buClr>
                <a:srgbClr val="8B0000"/>
              </a:buClr>
              <a:buSzPct val="80000"/>
              <a:buFont typeface="Noto Symbol"/>
              <a:buChar char="➢"/>
            </a:pP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a:t>
            </a:r>
          </a:p>
          <a:p>
            <a:pPr marL="819150" marR="0" lvl="1" indent="-240030" algn="l" rtl="0">
              <a:spcBef>
                <a:spcPts val="480"/>
              </a:spcBef>
              <a:spcAft>
                <a:spcPts val="0"/>
              </a:spcAft>
              <a:buClr>
                <a:srgbClr val="8B0000"/>
              </a:buClr>
              <a:buFont typeface="Noto Symbol"/>
              <a:buNone/>
            </a:pPr>
            <a:endParaRPr sz="2400" b="0" i="0" u="none" strike="noStrike" cap="none" baseline="0">
              <a:solidFill>
                <a:schemeClr val="accent2"/>
              </a:solidFill>
              <a:latin typeface="Comic Sans MS"/>
              <a:ea typeface="Comic Sans MS"/>
              <a:cs typeface="Comic Sans MS"/>
              <a:sym typeface="Comic Sans MS"/>
            </a:endParaRPr>
          </a:p>
          <a:p>
            <a:pPr marL="819150" marR="0" lvl="1" indent="-240030" algn="l" rtl="0">
              <a:spcBef>
                <a:spcPts val="480"/>
              </a:spcBef>
              <a:spcAft>
                <a:spcPts val="0"/>
              </a:spcAft>
              <a:buClr>
                <a:srgbClr val="8B0000"/>
              </a:buClr>
              <a:buFont typeface="Noto Symbol"/>
              <a:buNone/>
            </a:pPr>
            <a:endParaRPr sz="2400" b="0" i="0" u="none" strike="noStrike" cap="none" baseline="0">
              <a:solidFill>
                <a:schemeClr val="accent2"/>
              </a:solidFill>
              <a:latin typeface="Comic Sans MS"/>
              <a:ea typeface="Comic Sans MS"/>
              <a:cs typeface="Comic Sans MS"/>
              <a:sym typeface="Comic Sans MS"/>
            </a:endParaRPr>
          </a:p>
          <a:p>
            <a:pPr marL="819150" marR="0" lvl="1" indent="-240030" algn="l" rtl="0">
              <a:spcBef>
                <a:spcPts val="480"/>
              </a:spcBef>
              <a:spcAft>
                <a:spcPts val="0"/>
              </a:spcAft>
              <a:buClr>
                <a:srgbClr val="8B0000"/>
              </a:buClr>
              <a:buFont typeface="Noto Symbol"/>
              <a:buNone/>
            </a:pPr>
            <a:endParaRPr sz="2400" b="0" i="0" u="none" strike="noStrike" cap="none" baseline="0">
              <a:solidFill>
                <a:schemeClr val="accent2"/>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rgbClr val="A50021"/>
                </a:solidFill>
                <a:latin typeface="Comic Sans MS"/>
                <a:ea typeface="Comic Sans MS"/>
                <a:cs typeface="Comic Sans MS"/>
                <a:sym typeface="Comic Sans MS"/>
              </a:rPr>
              <a:t>Satisfiable</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for at least one truth assignment the expression yields </a:t>
            </a:r>
            <a:r>
              <a:rPr lang="en-US" sz="2400" b="1" i="0" u="none" strike="noStrike" cap="none" baseline="0">
                <a:solidFill>
                  <a:srgbClr val="000099"/>
                </a:solidFill>
                <a:latin typeface="Comic Sans MS"/>
                <a:ea typeface="Comic Sans MS"/>
                <a:cs typeface="Comic Sans MS"/>
                <a:sym typeface="Comic Sans MS"/>
              </a:rPr>
              <a:t>True</a:t>
            </a:r>
          </a:p>
          <a:p>
            <a:pPr marL="819150" marR="0" lvl="1" indent="-361950" algn="l" rtl="0">
              <a:spcBef>
                <a:spcPts val="480"/>
              </a:spcBef>
              <a:spcAft>
                <a:spcPts val="0"/>
              </a:spcAft>
              <a:buClr>
                <a:srgbClr val="8B0000"/>
              </a:buClr>
              <a:buSzPct val="80000"/>
              <a:buFont typeface="Noto Symbol"/>
              <a:buChar char="➢"/>
            </a:pPr>
            <a:r>
              <a:rPr lang="en-US" sz="2400" b="0" i="0" u="none" strike="noStrike" cap="none" baseline="0">
                <a:solidFill>
                  <a:schemeClr val="dk1"/>
                </a:solidFill>
                <a:latin typeface="Comic Sans MS"/>
                <a:ea typeface="Comic Sans MS"/>
                <a:cs typeface="Comic Sans MS"/>
                <a:sym typeface="Comic Sans MS"/>
              </a:rPr>
              <a:t>Any tautology is satisfiable</a:t>
            </a:r>
          </a:p>
          <a:p>
            <a:pPr marL="819150" marR="0" lvl="1" indent="-361950" algn="l" rtl="0">
              <a:spcBef>
                <a:spcPts val="480"/>
              </a:spcBef>
              <a:spcAft>
                <a:spcPts val="0"/>
              </a:spcAft>
              <a:buClr>
                <a:srgbClr val="8B0000"/>
              </a:buClr>
              <a:buSzPct val="80000"/>
              <a:buFont typeface="Noto Symbol"/>
              <a:buChar char="➢"/>
            </a:pPr>
            <a:r>
              <a:rPr lang="en-US" sz="2400" b="0" i="0" u="none" strike="noStrike" cap="none" baseline="0">
                <a:solidFill>
                  <a:schemeClr val="dk1"/>
                </a:solidFill>
                <a:latin typeface="Comic Sans MS"/>
                <a:ea typeface="Comic Sans MS"/>
                <a:cs typeface="Comic Sans MS"/>
                <a:sym typeface="Comic Sans MS"/>
              </a:rPr>
              <a:t>No contradiction is satisfiable. </a:t>
            </a:r>
          </a:p>
          <a:p>
            <a:pPr marL="0" marR="0" lvl="0" indent="0"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p:txBody>
      </p:sp>
      <p:sp>
        <p:nvSpPr>
          <p:cNvPr id="211" name="Shape 211"/>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19</a:t>
            </a:fld>
            <a:endParaRPr lang="en-US"/>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Reminder: contracts</a:t>
            </a:r>
          </a:p>
        </p:txBody>
      </p:sp>
      <p:sp>
        <p:nvSpPr>
          <p:cNvPr id="65" name="Shape 65"/>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Associated with an individual feature:</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rgbClr val="3333FF"/>
                </a:solidFill>
                <a:latin typeface="Comic Sans MS"/>
                <a:ea typeface="Comic Sans MS"/>
                <a:cs typeface="Comic Sans MS"/>
                <a:sym typeface="Comic Sans MS"/>
              </a:rPr>
              <a:t>Preconditions</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rgbClr val="3333FF"/>
                </a:solidFill>
                <a:latin typeface="Comic Sans MS"/>
                <a:ea typeface="Comic Sans MS"/>
                <a:cs typeface="Comic Sans MS"/>
                <a:sym typeface="Comic Sans MS"/>
              </a:rPr>
              <a:t>Postconditions</a:t>
            </a:r>
          </a:p>
          <a:p>
            <a:pPr marL="896938" marR="0" lvl="1" indent="-241618"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Associated with a class:</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rgbClr val="3333FF"/>
                </a:solidFill>
                <a:latin typeface="Comic Sans MS"/>
                <a:ea typeface="Comic Sans MS"/>
                <a:cs typeface="Comic Sans MS"/>
                <a:sym typeface="Comic Sans MS"/>
              </a:rPr>
              <a:t>Class invariant</a:t>
            </a:r>
          </a:p>
        </p:txBody>
      </p:sp>
      <p:sp>
        <p:nvSpPr>
          <p:cNvPr id="66" name="Shape 6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a:t>
            </a:fld>
            <a:endParaRPr lang="en-US"/>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266007" y="116378"/>
            <a:ext cx="8193780" cy="465513"/>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Equivalence (=)</a:t>
            </a:r>
          </a:p>
        </p:txBody>
      </p:sp>
      <p:sp>
        <p:nvSpPr>
          <p:cNvPr id="218" name="Shape 218"/>
          <p:cNvSpPr txBox="1">
            <a:spLocks noGrp="1"/>
          </p:cNvSpPr>
          <p:nvPr>
            <p:ph type="body" idx="1"/>
          </p:nvPr>
        </p:nvSpPr>
        <p:spPr>
          <a:xfrm>
            <a:off x="179388" y="3741737"/>
            <a:ext cx="8713786" cy="24812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1" i="0" u="none" strike="noStrike" cap="none" baseline="0">
                <a:solidFill>
                  <a:srgbClr val="3333FF"/>
                </a:solidFill>
                <a:latin typeface="Comic Sans MS"/>
                <a:ea typeface="Comic Sans MS"/>
                <a:cs typeface="Comic Sans MS"/>
                <a:sym typeface="Comic Sans MS"/>
              </a:rPr>
              <a:t>=</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operator is commutative (</a:t>
            </a:r>
            <a:r>
              <a:rPr lang="en-US" sz="2400" b="0" i="1" u="none" strike="noStrike" cap="none" baseline="0">
                <a:solidFill>
                  <a:srgbClr val="3333FF"/>
                </a:solidFill>
                <a:latin typeface="Comic Sans MS"/>
                <a:ea typeface="Comic Sans MS"/>
                <a:cs typeface="Comic Sans MS"/>
                <a:sym typeface="Comic Sans MS"/>
              </a:rPr>
              <a:t>a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b</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has same value as</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a</a:t>
            </a:r>
            <a:r>
              <a:rPr lang="en-US" sz="2400" b="0" i="0" u="none" strike="noStrike" cap="none" baseline="0">
                <a:solidFill>
                  <a:schemeClr val="dk1"/>
                </a:solidFill>
                <a:latin typeface="Comic Sans MS"/>
                <a:ea typeface="Comic Sans MS"/>
                <a:cs typeface="Comic Sans MS"/>
                <a:sym typeface="Comic Sans MS"/>
              </a:rPr>
              <a:t>)</a:t>
            </a:r>
          </a:p>
          <a:p>
            <a:pPr marL="0" marR="0" lvl="0" indent="0" algn="l" rtl="0">
              <a:spcBef>
                <a:spcPts val="480"/>
              </a:spcBef>
              <a:spcAft>
                <a:spcPts val="0"/>
              </a:spcAft>
              <a:buClr>
                <a:srgbClr val="8B0000"/>
              </a:buClr>
              <a:buSzPct val="25000"/>
              <a:buFont typeface="Noto Symbol"/>
              <a:buNone/>
            </a:pPr>
            <a:r>
              <a:rPr lang="en-US" sz="2400" b="1" i="0" u="none" strike="noStrike" cap="none" baseline="0">
                <a:solidFill>
                  <a:srgbClr val="3333FF"/>
                </a:solidFill>
                <a:latin typeface="Comic Sans MS"/>
                <a:ea typeface="Comic Sans MS"/>
                <a:cs typeface="Comic Sans MS"/>
                <a:sym typeface="Comic Sans MS"/>
              </a:rPr>
              <a:t>=</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operator is reflexive (</a:t>
            </a:r>
            <a:r>
              <a:rPr lang="en-US" sz="2400" b="0" i="1" u="none" strike="noStrike" cap="none" baseline="0">
                <a:solidFill>
                  <a:srgbClr val="3333FF"/>
                </a:solidFill>
                <a:latin typeface="Comic Sans MS"/>
                <a:ea typeface="Comic Sans MS"/>
                <a:cs typeface="Comic Sans MS"/>
                <a:sym typeface="Comic Sans MS"/>
              </a:rPr>
              <a:t>a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a</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is a tautology for any</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dk1"/>
                </a:solidFill>
                <a:latin typeface="Comic Sans MS"/>
                <a:ea typeface="Comic Sans MS"/>
                <a:cs typeface="Comic Sans MS"/>
                <a:sym typeface="Comic Sans MS"/>
              </a:rPr>
              <a:t>)</a:t>
            </a: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rgbClr val="A50021"/>
                </a:solidFill>
                <a:latin typeface="Comic Sans MS"/>
                <a:ea typeface="Comic Sans MS"/>
                <a:cs typeface="Comic Sans MS"/>
                <a:sym typeface="Comic Sans MS"/>
              </a:rPr>
              <a:t>Substitution</a:t>
            </a:r>
            <a:r>
              <a:rPr lang="en-US" sz="2400" b="0" i="0" u="none" strike="noStrike" cap="none" baseline="0">
                <a:solidFill>
                  <a:srgbClr val="3333FF"/>
                </a:solidFill>
                <a:latin typeface="Comic Sans MS"/>
                <a:ea typeface="Comic Sans MS"/>
                <a:cs typeface="Comic Sans MS"/>
                <a:sym typeface="Comic Sans MS"/>
              </a:rPr>
              <a:t>: </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a:solidFill>
                  <a:schemeClr val="dk1"/>
                </a:solidFill>
                <a:latin typeface="Comic Sans MS"/>
                <a:ea typeface="Comic Sans MS"/>
                <a:cs typeface="Comic Sans MS"/>
                <a:sym typeface="Comic Sans MS"/>
              </a:rPr>
              <a:t>For any expressions</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u</a:t>
            </a:r>
            <a:r>
              <a:rPr lang="en-US" sz="2400" b="0" i="0" u="none" strike="noStrike" cap="none" baseline="0">
                <a:solidFill>
                  <a:schemeClr val="dk1"/>
                </a:solidFill>
                <a:latin typeface="Comic Sans MS"/>
                <a:ea typeface="Comic Sans MS"/>
                <a:cs typeface="Comic Sans MS"/>
                <a:sym typeface="Comic Sans MS"/>
              </a:rPr>
              <a:t>,</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v</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e</a:t>
            </a:r>
            <a:r>
              <a:rPr lang="en-US" sz="2400" b="0" i="0" u="none" strike="noStrike" cap="none" baseline="0">
                <a:solidFill>
                  <a:schemeClr val="dk1"/>
                </a:solidFill>
                <a:latin typeface="Comic Sans MS"/>
                <a:ea typeface="Comic Sans MS"/>
                <a:cs typeface="Comic Sans MS"/>
                <a:sym typeface="Comic Sans MS"/>
              </a:rPr>
              <a:t>, if</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u = v</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is a tautology and </a:t>
            </a:r>
            <a:r>
              <a:rPr lang="en-US" sz="2400" b="0" i="1" u="none" strike="noStrike" cap="none" baseline="0">
                <a:solidFill>
                  <a:srgbClr val="3333FF"/>
                </a:solidFill>
                <a:latin typeface="Comic Sans MS"/>
                <a:ea typeface="Comic Sans MS"/>
                <a:cs typeface="Comic Sans MS"/>
                <a:sym typeface="Comic Sans MS"/>
              </a:rPr>
              <a:t>e’ </a:t>
            </a:r>
            <a:r>
              <a:rPr lang="en-US" sz="2400" b="0" i="0" u="none" strike="noStrike" cap="none" baseline="0">
                <a:solidFill>
                  <a:schemeClr val="dk1"/>
                </a:solidFill>
                <a:latin typeface="Comic Sans MS"/>
                <a:ea typeface="Comic Sans MS"/>
                <a:cs typeface="Comic Sans MS"/>
                <a:sym typeface="Comic Sans MS"/>
              </a:rPr>
              <a:t>is the expression obtained from</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e</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by replacing every occurrence of</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u </a:t>
            </a:r>
            <a:r>
              <a:rPr lang="en-US" sz="2400" b="0" i="0" u="none" strike="noStrike" cap="none" baseline="0">
                <a:solidFill>
                  <a:schemeClr val="dk1"/>
                </a:solidFill>
                <a:latin typeface="Comic Sans MS"/>
                <a:ea typeface="Comic Sans MS"/>
                <a:cs typeface="Comic Sans MS"/>
                <a:sym typeface="Comic Sans MS"/>
              </a:rPr>
              <a:t>by</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v</a:t>
            </a:r>
            <a:r>
              <a:rPr lang="en-US" sz="2400" b="0" i="1" u="none" strike="noStrike" cap="none" baseline="0">
                <a:solidFill>
                  <a:schemeClr val="dk1"/>
                </a:solidFill>
                <a:latin typeface="Comic Sans MS"/>
                <a:ea typeface="Comic Sans MS"/>
                <a:cs typeface="Comic Sans MS"/>
                <a:sym typeface="Comic Sans MS"/>
              </a:rPr>
              <a:t>,</a:t>
            </a:r>
            <a:r>
              <a:rPr lang="en-US" sz="2400" b="0" i="0" u="none" strike="noStrike" cap="none" baseline="0">
                <a:solidFill>
                  <a:schemeClr val="dk1"/>
                </a:solidFill>
                <a:latin typeface="Comic Sans MS"/>
                <a:ea typeface="Comic Sans MS"/>
                <a:cs typeface="Comic Sans MS"/>
                <a:sym typeface="Comic Sans MS"/>
              </a:rPr>
              <a:t> then</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e = e’ </a:t>
            </a:r>
            <a:r>
              <a:rPr lang="en-US" sz="2400" b="0" i="0" u="none" strike="noStrike" cap="none" baseline="0">
                <a:solidFill>
                  <a:schemeClr val="dk1"/>
                </a:solidFill>
                <a:latin typeface="Comic Sans MS"/>
                <a:ea typeface="Comic Sans MS"/>
                <a:cs typeface="Comic Sans MS"/>
                <a:sym typeface="Comic Sans MS"/>
              </a:rPr>
              <a:t>is a tautology</a:t>
            </a:r>
          </a:p>
        </p:txBody>
      </p:sp>
      <p:graphicFrame>
        <p:nvGraphicFramePr>
          <p:cNvPr id="219" name="Shape 219"/>
          <p:cNvGraphicFramePr/>
          <p:nvPr/>
        </p:nvGraphicFramePr>
        <p:xfrm>
          <a:off x="179388" y="1014412"/>
          <a:ext cx="8713775" cy="2530495"/>
        </p:xfrm>
        <a:graphic>
          <a:graphicData uri="http://schemas.openxmlformats.org/drawingml/2006/table">
            <a:tbl>
              <a:tblPr>
                <a:noFill/>
                <a:tableStyleId>{E5C8DCEE-EF70-414C-B60A-BBC06562A8E9}</a:tableStyleId>
              </a:tblPr>
              <a:tblGrid>
                <a:gridCol w="2905125"/>
                <a:gridCol w="2903525"/>
                <a:gridCol w="2905125"/>
              </a:tblGrid>
              <a:tr h="423875">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b</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5245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53975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52387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43975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r>
            </a:tbl>
          </a:graphicData>
        </a:graphic>
      </p:graphicFrame>
      <p:sp>
        <p:nvSpPr>
          <p:cNvPr id="220" name="Shape 220"/>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20</a:t>
            </a:fld>
            <a:endParaRPr lang="en-US"/>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De Morgan’s laws</a:t>
            </a:r>
          </a:p>
        </p:txBody>
      </p:sp>
      <p:sp>
        <p:nvSpPr>
          <p:cNvPr id="227" name="Shape 227"/>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De Morgan’s Laws: Tautologies</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chemeClr val="accent2"/>
                </a:solidFill>
                <a:latin typeface="Comic Sans MS"/>
                <a:ea typeface="Comic Sans MS"/>
                <a:cs typeface="Comic Sans MS"/>
                <a:sym typeface="Comic Sans MS"/>
              </a:rPr>
              <a:t>(</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chemeClr val="accent2"/>
                </a:solidFill>
                <a:latin typeface="Comic Sans MS"/>
                <a:ea typeface="Comic Sans MS"/>
                <a:cs typeface="Comic Sans MS"/>
                <a:sym typeface="Comic Sans MS"/>
              </a:rPr>
              <a:t>(</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1"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a:t>
            </a:r>
          </a:p>
          <a:p>
            <a:pPr marL="896938" marR="0" lvl="1" indent="-241618" algn="l" rtl="0">
              <a:spcBef>
                <a:spcPts val="480"/>
              </a:spcBef>
              <a:spcAft>
                <a:spcPts val="0"/>
              </a:spcAft>
              <a:buClr>
                <a:srgbClr val="8B0000"/>
              </a:buClr>
              <a:buFont typeface="Noto Symbol"/>
              <a:buNone/>
            </a:pPr>
            <a:endParaRPr sz="2400" b="0" i="0" u="none" strike="noStrike" cap="none" baseline="0">
              <a:solidFill>
                <a:schemeClr val="accent2"/>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More tautologies (distributivity):</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chemeClr val="accent2"/>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1"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c</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c</a:t>
            </a:r>
            <a:r>
              <a:rPr lang="en-US" sz="2400" b="0" i="0" u="none" strike="noStrike" cap="none" baseline="0">
                <a:solidFill>
                  <a:schemeClr val="accent2"/>
                </a:solidFill>
                <a:latin typeface="Comic Sans MS"/>
                <a:ea typeface="Comic Sans MS"/>
                <a:cs typeface="Comic Sans MS"/>
                <a:sym typeface="Comic Sans MS"/>
              </a:rPr>
              <a:t>))</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chemeClr val="accent2"/>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a</a:t>
            </a:r>
            <a:r>
              <a:rPr lang="en-US" sz="2400" b="0" i="1"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c</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c</a:t>
            </a:r>
            <a:r>
              <a:rPr lang="en-US" sz="2400" b="0" i="0" u="none" strike="noStrike" cap="none" baseline="0">
                <a:solidFill>
                  <a:schemeClr val="accent2"/>
                </a:solidFill>
                <a:latin typeface="Comic Sans MS"/>
                <a:ea typeface="Comic Sans MS"/>
                <a:cs typeface="Comic Sans MS"/>
                <a:sym typeface="Comic Sans MS"/>
              </a:rPr>
              <a:t>))</a:t>
            </a:r>
          </a:p>
        </p:txBody>
      </p:sp>
      <p:sp>
        <p:nvSpPr>
          <p:cNvPr id="228" name="Shape 228"/>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21</a:t>
            </a:fld>
            <a:endParaRPr lang="en-US"/>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257693" y="124692"/>
            <a:ext cx="8370012" cy="457200"/>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Syntax convention: binding of operators</a:t>
            </a:r>
          </a:p>
        </p:txBody>
      </p:sp>
      <p:sp>
        <p:nvSpPr>
          <p:cNvPr id="235" name="Shape 235"/>
          <p:cNvSpPr txBox="1">
            <a:spLocks noGrp="1"/>
          </p:cNvSpPr>
          <p:nvPr>
            <p:ph type="body" idx="1"/>
          </p:nvPr>
        </p:nvSpPr>
        <p:spPr>
          <a:xfrm>
            <a:off x="468312" y="842855"/>
            <a:ext cx="8424862" cy="268128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Order of binding (starting with tightest binding ):</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dk1"/>
                </a:solidFill>
                <a:latin typeface="Comic Sans MS"/>
                <a:ea typeface="Comic Sans MS"/>
                <a:cs typeface="Comic Sans MS"/>
                <a:sym typeface="Comic Sans MS"/>
              </a:rPr>
              <a:t>,</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chemeClr val="dk1"/>
                </a:solidFill>
                <a:latin typeface="Comic Sans MS"/>
                <a:ea typeface="Comic Sans MS"/>
                <a:cs typeface="Comic Sans MS"/>
                <a:sym typeface="Comic Sans MS"/>
              </a:rPr>
              <a:t>,</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chemeClr val="dk1"/>
                </a:solidFill>
                <a:latin typeface="Comic Sans MS"/>
                <a:ea typeface="Comic Sans MS"/>
                <a:cs typeface="Comic Sans MS"/>
                <a:sym typeface="Comic Sans MS"/>
              </a:rPr>
              <a:t>,</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dk1"/>
                </a:solidFill>
                <a:latin typeface="Comic Sans MS"/>
                <a:ea typeface="Comic Sans MS"/>
                <a:cs typeface="Comic Sans MS"/>
                <a:sym typeface="Comic Sans MS"/>
              </a:rPr>
              <a:t> (to be introduced),</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t>
            </a:r>
            <a:r>
              <a:rPr lang="en-US" sz="2400" b="0" i="0" u="none" strike="noStrike" cap="none" baseline="0">
                <a:solidFill>
                  <a:schemeClr val="dk1"/>
                </a:solidFill>
                <a:latin typeface="Comic Sans MS"/>
                <a:ea typeface="Comic Sans MS"/>
                <a:cs typeface="Comic Sans MS"/>
                <a:sym typeface="Comic Sans MS"/>
              </a:rPr>
              <a:t>.</a:t>
            </a:r>
          </a:p>
          <a:p>
            <a:pPr marL="0" marR="0" lvl="0" indent="0" algn="l" rtl="0">
              <a:spcBef>
                <a:spcPts val="480"/>
              </a:spcBef>
              <a:spcAft>
                <a:spcPts val="0"/>
              </a:spcAft>
              <a:buClr>
                <a:srgbClr val="8B0000"/>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are</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A50021"/>
                </a:solidFill>
                <a:latin typeface="Comic Sans MS"/>
                <a:ea typeface="Comic Sans MS"/>
                <a:cs typeface="Comic Sans MS"/>
                <a:sym typeface="Comic Sans MS"/>
              </a:rPr>
              <a:t>associative</a:t>
            </a:r>
            <a:r>
              <a:rPr lang="en-US" sz="2400" b="0" i="0" u="none" strike="noStrike" cap="none" baseline="0">
                <a:solidFill>
                  <a:srgbClr val="3333FF"/>
                </a:solidFill>
                <a:latin typeface="Comic Sans MS"/>
                <a:ea typeface="Comic Sans MS"/>
                <a:cs typeface="Comic Sans MS"/>
                <a:sym typeface="Comic Sans MS"/>
              </a:rPr>
              <a:t>:</a:t>
            </a:r>
          </a:p>
          <a:p>
            <a:pPr marL="896938" marR="0" lvl="1" indent="-363538" algn="l" rtl="0">
              <a:spcBef>
                <a:spcPts val="480"/>
              </a:spcBef>
              <a:spcAft>
                <a:spcPts val="0"/>
              </a:spcAft>
              <a:buClr>
                <a:srgbClr val="8B0000"/>
              </a:buClr>
              <a:buSzPct val="100000"/>
              <a:buFont typeface="Noto Symbol"/>
              <a:buChar char="➢"/>
            </a:pPr>
            <a:r>
              <a:rPr lang="en-US" sz="2400" b="0" i="1" u="none" strike="noStrike" cap="none" baseline="0">
                <a:solidFill>
                  <a:srgbClr val="3333FF"/>
                </a:solidFill>
                <a:latin typeface="Comic Sans MS"/>
                <a:ea typeface="Comic Sans MS"/>
                <a:cs typeface="Comic Sans MS"/>
                <a:sym typeface="Comic Sans MS"/>
              </a:rPr>
              <a:t>a</a:t>
            </a:r>
            <a:r>
              <a:rPr lang="en-US" sz="2400" b="1" i="0" u="none" strike="noStrike" cap="none" baseline="0">
                <a:solidFill>
                  <a:schemeClr val="accent2"/>
                </a:solidFill>
                <a:latin typeface="Comic Sans MS"/>
                <a:ea typeface="Comic Sans MS"/>
                <a:cs typeface="Comic Sans MS"/>
                <a:sym typeface="Comic Sans MS"/>
              </a:rPr>
              <a:t> and (</a:t>
            </a:r>
            <a:r>
              <a:rPr lang="en-US" sz="2400" b="0" i="1" u="none" strike="noStrike" cap="none" baseline="0">
                <a:solidFill>
                  <a:srgbClr val="3333FF"/>
                </a:solidFill>
                <a:latin typeface="Comic Sans MS"/>
                <a:ea typeface="Comic Sans MS"/>
                <a:cs typeface="Comic Sans MS"/>
                <a:sym typeface="Comic Sans MS"/>
              </a:rPr>
              <a:t>b</a:t>
            </a:r>
            <a:r>
              <a:rPr lang="en-US" sz="2400" b="1" i="0" u="none" strike="noStrike" cap="none" baseline="0">
                <a:solidFill>
                  <a:schemeClr val="accent2"/>
                </a:solidFill>
                <a:latin typeface="Comic Sans MS"/>
                <a:ea typeface="Comic Sans MS"/>
                <a:cs typeface="Comic Sans MS"/>
                <a:sym typeface="Comic Sans MS"/>
              </a:rPr>
              <a:t> and </a:t>
            </a:r>
            <a:r>
              <a:rPr lang="en-US" sz="2400" b="0" i="1" u="none" strike="noStrike" cap="none" baseline="0">
                <a:solidFill>
                  <a:srgbClr val="3333FF"/>
                </a:solidFill>
                <a:latin typeface="Comic Sans MS"/>
                <a:ea typeface="Comic Sans MS"/>
                <a:cs typeface="Comic Sans MS"/>
                <a:sym typeface="Comic Sans MS"/>
              </a:rPr>
              <a:t>c</a:t>
            </a:r>
            <a:r>
              <a:rPr lang="en-US" sz="2400" b="1" i="0" u="none" strike="noStrike" cap="none" baseline="0">
                <a:solidFill>
                  <a:schemeClr val="accent2"/>
                </a:solidFill>
                <a:latin typeface="Comic Sans MS"/>
                <a:ea typeface="Comic Sans MS"/>
                <a:cs typeface="Comic Sans MS"/>
                <a:sym typeface="Comic Sans MS"/>
              </a:rPr>
              <a:t>) = (</a:t>
            </a:r>
            <a:r>
              <a:rPr lang="en-US" sz="2400" b="0" i="1" u="none" strike="noStrike" cap="none" baseline="0">
                <a:solidFill>
                  <a:srgbClr val="3333FF"/>
                </a:solidFill>
                <a:latin typeface="Comic Sans MS"/>
                <a:ea typeface="Comic Sans MS"/>
                <a:cs typeface="Comic Sans MS"/>
                <a:sym typeface="Comic Sans MS"/>
              </a:rPr>
              <a:t>a</a:t>
            </a:r>
            <a:r>
              <a:rPr lang="en-US" sz="2400" b="1" i="0" u="none" strike="noStrike" cap="none" baseline="0">
                <a:solidFill>
                  <a:schemeClr val="accent2"/>
                </a:solidFill>
                <a:latin typeface="Comic Sans MS"/>
                <a:ea typeface="Comic Sans MS"/>
                <a:cs typeface="Comic Sans MS"/>
                <a:sym typeface="Comic Sans MS"/>
              </a:rPr>
              <a:t> and </a:t>
            </a:r>
            <a:r>
              <a:rPr lang="en-US" sz="2400" b="0" i="1" u="none" strike="noStrike" cap="none" baseline="0">
                <a:solidFill>
                  <a:srgbClr val="3333FF"/>
                </a:solidFill>
                <a:latin typeface="Comic Sans MS"/>
                <a:ea typeface="Comic Sans MS"/>
                <a:cs typeface="Comic Sans MS"/>
                <a:sym typeface="Comic Sans MS"/>
              </a:rPr>
              <a:t>b</a:t>
            </a:r>
            <a:r>
              <a:rPr lang="en-US" sz="2400" b="1" i="0" u="none" strike="noStrike" cap="none" baseline="0">
                <a:solidFill>
                  <a:schemeClr val="accent2"/>
                </a:solidFill>
                <a:latin typeface="Comic Sans MS"/>
                <a:ea typeface="Comic Sans MS"/>
                <a:cs typeface="Comic Sans MS"/>
                <a:sym typeface="Comic Sans MS"/>
              </a:rPr>
              <a:t>) and </a:t>
            </a:r>
            <a:r>
              <a:rPr lang="en-US" sz="2400" b="0" i="1" u="none" strike="noStrike" cap="none" baseline="0">
                <a:solidFill>
                  <a:srgbClr val="3333FF"/>
                </a:solidFill>
                <a:latin typeface="Comic Sans MS"/>
                <a:ea typeface="Comic Sans MS"/>
                <a:cs typeface="Comic Sans MS"/>
                <a:sym typeface="Comic Sans MS"/>
              </a:rPr>
              <a:t>c</a:t>
            </a:r>
          </a:p>
          <a:p>
            <a:pPr marL="896938" marR="0" lvl="1" indent="-363538" algn="l" rtl="0">
              <a:spcBef>
                <a:spcPts val="480"/>
              </a:spcBef>
              <a:spcAft>
                <a:spcPts val="0"/>
              </a:spcAft>
              <a:buClr>
                <a:srgbClr val="8B0000"/>
              </a:buClr>
              <a:buSzPct val="100000"/>
              <a:buFont typeface="Noto Symbol"/>
              <a:buChar char="➢"/>
            </a:pPr>
            <a:r>
              <a:rPr lang="en-US" sz="2400" b="0" i="1" u="none" strike="noStrike" cap="none" baseline="0">
                <a:solidFill>
                  <a:srgbClr val="3333FF"/>
                </a:solidFill>
                <a:latin typeface="Comic Sans MS"/>
                <a:ea typeface="Comic Sans MS"/>
                <a:cs typeface="Comic Sans MS"/>
                <a:sym typeface="Comic Sans MS"/>
              </a:rPr>
              <a:t>a</a:t>
            </a:r>
            <a:r>
              <a:rPr lang="en-US" sz="2400" b="1" i="0" u="none" strike="noStrike" cap="none" baseline="0">
                <a:solidFill>
                  <a:schemeClr val="accent2"/>
                </a:solidFill>
                <a:latin typeface="Comic Sans MS"/>
                <a:ea typeface="Comic Sans MS"/>
                <a:cs typeface="Comic Sans MS"/>
                <a:sym typeface="Comic Sans MS"/>
              </a:rPr>
              <a:t> or (</a:t>
            </a:r>
            <a:r>
              <a:rPr lang="en-US" sz="2400" b="0" i="1" u="none" strike="noStrike" cap="none" baseline="0">
                <a:solidFill>
                  <a:srgbClr val="3333FF"/>
                </a:solidFill>
                <a:latin typeface="Comic Sans MS"/>
                <a:ea typeface="Comic Sans MS"/>
                <a:cs typeface="Comic Sans MS"/>
                <a:sym typeface="Comic Sans MS"/>
              </a:rPr>
              <a:t>b</a:t>
            </a:r>
            <a:r>
              <a:rPr lang="en-US" sz="2400" b="1" i="0" u="none" strike="noStrike" cap="none" baseline="0">
                <a:solidFill>
                  <a:schemeClr val="accent2"/>
                </a:solidFill>
                <a:latin typeface="Comic Sans MS"/>
                <a:ea typeface="Comic Sans MS"/>
                <a:cs typeface="Comic Sans MS"/>
                <a:sym typeface="Comic Sans MS"/>
              </a:rPr>
              <a:t> or </a:t>
            </a:r>
            <a:r>
              <a:rPr lang="en-US" sz="2400" b="0" i="1" u="none" strike="noStrike" cap="none" baseline="0">
                <a:solidFill>
                  <a:srgbClr val="3333FF"/>
                </a:solidFill>
                <a:latin typeface="Comic Sans MS"/>
                <a:ea typeface="Comic Sans MS"/>
                <a:cs typeface="Comic Sans MS"/>
                <a:sym typeface="Comic Sans MS"/>
              </a:rPr>
              <a:t>c</a:t>
            </a:r>
            <a:r>
              <a:rPr lang="en-US" sz="2400" b="1" i="0" u="none" strike="noStrike" cap="none" baseline="0">
                <a:solidFill>
                  <a:schemeClr val="accent2"/>
                </a:solidFill>
                <a:latin typeface="Comic Sans MS"/>
                <a:ea typeface="Comic Sans MS"/>
                <a:cs typeface="Comic Sans MS"/>
                <a:sym typeface="Comic Sans MS"/>
              </a:rPr>
              <a:t>) = (</a:t>
            </a:r>
            <a:r>
              <a:rPr lang="en-US" sz="2400" b="0" i="1" u="none" strike="noStrike" cap="none" baseline="0">
                <a:solidFill>
                  <a:srgbClr val="3333FF"/>
                </a:solidFill>
                <a:latin typeface="Comic Sans MS"/>
                <a:ea typeface="Comic Sans MS"/>
                <a:cs typeface="Comic Sans MS"/>
                <a:sym typeface="Comic Sans MS"/>
              </a:rPr>
              <a:t>a</a:t>
            </a:r>
            <a:r>
              <a:rPr lang="en-US" sz="2400" b="1" i="0" u="none" strike="noStrike" cap="none" baseline="0">
                <a:solidFill>
                  <a:schemeClr val="accent2"/>
                </a:solidFill>
                <a:latin typeface="Comic Sans MS"/>
                <a:ea typeface="Comic Sans MS"/>
                <a:cs typeface="Comic Sans MS"/>
                <a:sym typeface="Comic Sans MS"/>
              </a:rPr>
              <a:t> or </a:t>
            </a:r>
            <a:r>
              <a:rPr lang="en-US" sz="2400" b="0" i="1" u="none" strike="noStrike" cap="none" baseline="0">
                <a:solidFill>
                  <a:srgbClr val="3333FF"/>
                </a:solidFill>
                <a:latin typeface="Comic Sans MS"/>
                <a:ea typeface="Comic Sans MS"/>
                <a:cs typeface="Comic Sans MS"/>
                <a:sym typeface="Comic Sans MS"/>
              </a:rPr>
              <a:t>b</a:t>
            </a:r>
            <a:r>
              <a:rPr lang="en-US" sz="2400" b="1" i="0" u="none" strike="noStrike" cap="none" baseline="0">
                <a:solidFill>
                  <a:schemeClr val="accent2"/>
                </a:solidFill>
                <a:latin typeface="Comic Sans MS"/>
                <a:ea typeface="Comic Sans MS"/>
                <a:cs typeface="Comic Sans MS"/>
                <a:sym typeface="Comic Sans MS"/>
              </a:rPr>
              <a:t>) or </a:t>
            </a:r>
            <a:r>
              <a:rPr lang="en-US" sz="2400" b="0" i="1" u="none" strike="noStrike" cap="none" baseline="0">
                <a:solidFill>
                  <a:srgbClr val="3333FF"/>
                </a:solidFill>
                <a:latin typeface="Comic Sans MS"/>
                <a:ea typeface="Comic Sans MS"/>
                <a:cs typeface="Comic Sans MS"/>
                <a:sym typeface="Comic Sans MS"/>
              </a:rPr>
              <a:t>c</a:t>
            </a:r>
          </a:p>
        </p:txBody>
      </p:sp>
      <p:sp>
        <p:nvSpPr>
          <p:cNvPr id="236" name="Shape 236"/>
          <p:cNvSpPr/>
          <p:nvPr/>
        </p:nvSpPr>
        <p:spPr>
          <a:xfrm>
            <a:off x="427664" y="3312541"/>
            <a:ext cx="8276388" cy="3157266"/>
          </a:xfrm>
          <a:prstGeom prst="roundRect">
            <a:avLst>
              <a:gd name="adj" fmla="val 16667"/>
            </a:avLst>
          </a:prstGeom>
          <a:solidFill>
            <a:srgbClr val="99FF99"/>
          </a:solidFill>
          <a:ln w="9525" cap="flat" cmpd="sng">
            <a:solidFill>
              <a:srgbClr val="990000"/>
            </a:solidFill>
            <a:prstDash val="solid"/>
            <a:miter/>
            <a:headEnd type="none" w="med" len="med"/>
            <a:tailEnd type="none" w="med" len="med"/>
          </a:ln>
        </p:spPr>
        <p:txBody>
          <a:bodyPr lIns="91425" tIns="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Style rules:</a:t>
            </a:r>
          </a:p>
          <a:p>
            <a:pPr marL="0" marR="0" lvl="0" indent="0" algn="l" rtl="0">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When writing a boolean expression, drop the parentheses:</a:t>
            </a:r>
          </a:p>
          <a:p>
            <a:pPr marL="0" marR="0" lvl="0" indent="0" algn="l" rtl="0">
              <a:spcBef>
                <a:spcPts val="480"/>
              </a:spcBef>
              <a:spcAft>
                <a:spcPts val="0"/>
              </a:spcAft>
              <a:buClr>
                <a:schemeClr val="dk1"/>
              </a:buClr>
              <a:buSzPct val="100000"/>
              <a:buFont typeface="Comic Sans MS"/>
              <a:buChar char="•"/>
            </a:pPr>
            <a:r>
              <a:rPr lang="en-US" sz="2400" b="0" i="0" u="none" strike="noStrike" cap="none" baseline="0">
                <a:solidFill>
                  <a:schemeClr val="dk1"/>
                </a:solidFill>
                <a:latin typeface="Comic Sans MS"/>
                <a:ea typeface="Comic Sans MS"/>
                <a:cs typeface="Comic Sans MS"/>
                <a:sym typeface="Comic Sans MS"/>
              </a:rPr>
              <a:t> Around the expressions of each side of “</a:t>
            </a:r>
            <a:r>
              <a:rPr lang="en-US" sz="2400" b="0" i="0" u="none" strike="noStrike" cap="none" baseline="0">
                <a:solidFill>
                  <a:srgbClr val="3333FF"/>
                </a:solidFill>
                <a:latin typeface="Comic Sans MS"/>
                <a:ea typeface="Comic Sans MS"/>
                <a:cs typeface="Comic Sans MS"/>
                <a:sym typeface="Comic Sans MS"/>
              </a:rPr>
              <a:t>=</a:t>
            </a:r>
            <a:r>
              <a:rPr lang="en-US" sz="2400" b="0" i="0" u="none" strike="noStrike" cap="none" baseline="0">
                <a:solidFill>
                  <a:schemeClr val="dk1"/>
                </a:solidFill>
                <a:latin typeface="Comic Sans MS"/>
                <a:ea typeface="Comic Sans MS"/>
                <a:cs typeface="Comic Sans MS"/>
                <a:sym typeface="Comic Sans MS"/>
              </a:rPr>
              <a:t>“if whole expression is an equivalence.</a:t>
            </a:r>
          </a:p>
          <a:p>
            <a:pPr marL="0" marR="0" lvl="0" indent="0" algn="l" rtl="0">
              <a:spcBef>
                <a:spcPts val="480"/>
              </a:spcBef>
              <a:spcAft>
                <a:spcPts val="0"/>
              </a:spcAft>
              <a:buClr>
                <a:schemeClr val="dk1"/>
              </a:buClr>
              <a:buSzPct val="100000"/>
              <a:buFont typeface="Comic Sans MS"/>
              <a:buChar char="•"/>
            </a:pPr>
            <a:r>
              <a:rPr lang="en-US" sz="2400" b="0" i="0" u="none" strike="noStrike" cap="none" baseline="0">
                <a:solidFill>
                  <a:schemeClr val="dk1"/>
                </a:solidFill>
                <a:latin typeface="Comic Sans MS"/>
                <a:ea typeface="Comic Sans MS"/>
                <a:cs typeface="Comic Sans MS"/>
                <a:sym typeface="Comic Sans MS"/>
              </a:rPr>
              <a:t> Around successive elementary terms if they are separated by the same associative operators.</a:t>
            </a:r>
          </a:p>
        </p:txBody>
      </p:sp>
      <p:sp>
        <p:nvSpPr>
          <p:cNvPr id="237" name="Shape 237"/>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22</a:t>
            </a:fld>
            <a:endParaRPr lang="en-US"/>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266007" y="116378"/>
            <a:ext cx="8193780" cy="465513"/>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Implication (implies)</a:t>
            </a:r>
          </a:p>
        </p:txBody>
      </p:sp>
      <p:sp>
        <p:nvSpPr>
          <p:cNvPr id="244" name="Shape 244"/>
          <p:cNvSpPr txBox="1">
            <a:spLocks noGrp="1"/>
          </p:cNvSpPr>
          <p:nvPr>
            <p:ph type="body" idx="1"/>
          </p:nvPr>
        </p:nvSpPr>
        <p:spPr>
          <a:xfrm>
            <a:off x="179388" y="3581400"/>
            <a:ext cx="8713786" cy="306878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dk1"/>
                </a:solidFill>
                <a:latin typeface="Comic Sans MS"/>
                <a:ea typeface="Comic Sans MS"/>
                <a:cs typeface="Comic Sans MS"/>
                <a:sym typeface="Comic Sans MS"/>
              </a:rPr>
              <a:t>, for any</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 </a:t>
            </a:r>
            <a:r>
              <a:rPr lang="en-US" sz="2400" b="0" i="0" u="none" strike="noStrike" cap="none" baseline="0">
                <a:solidFill>
                  <a:schemeClr val="dk1"/>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dk1"/>
                </a:solidFill>
                <a:latin typeface="Comic Sans MS"/>
                <a:ea typeface="Comic Sans MS"/>
                <a:cs typeface="Comic Sans MS"/>
                <a:sym typeface="Comic Sans MS"/>
              </a:rPr>
              <a:t>, is the value of</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accent2"/>
                </a:solidFill>
                <a:latin typeface="Comic Sans MS"/>
                <a:ea typeface="Comic Sans MS"/>
                <a:cs typeface="Comic Sans MS"/>
                <a:sym typeface="Comic Sans MS"/>
              </a:rPr>
              <a:t>(</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In</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1" u="none" strike="noStrike" cap="none" baseline="0">
                <a:solidFill>
                  <a:srgbClr val="006400"/>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1" u="none" strike="noStrike" cap="none" baseline="0">
                <a:solidFill>
                  <a:srgbClr val="3333FF"/>
                </a:solidFill>
                <a:latin typeface="Comic Sans MS"/>
                <a:ea typeface="Comic Sans MS"/>
                <a:cs typeface="Comic Sans MS"/>
                <a:sym typeface="Comic Sans MS"/>
              </a:rPr>
              <a:t> b</a:t>
            </a:r>
            <a:r>
              <a:rPr lang="en-US" sz="2400" b="0" i="0" u="none" strike="noStrike" cap="none" baseline="0">
                <a:solidFill>
                  <a:schemeClr val="dk1"/>
                </a:solidFill>
                <a:latin typeface="Comic Sans MS"/>
                <a:ea typeface="Comic Sans MS"/>
                <a:cs typeface="Comic Sans MS"/>
                <a:sym typeface="Comic Sans MS"/>
              </a:rPr>
              <a:t>:</a:t>
            </a:r>
            <a:r>
              <a:rPr lang="en-US" sz="2400" b="0" i="1" u="none" strike="noStrike" cap="none" baseline="0">
                <a:solidFill>
                  <a:schemeClr val="dk1"/>
                </a:solidFill>
                <a:latin typeface="Comic Sans MS"/>
                <a:ea typeface="Comic Sans MS"/>
                <a:cs typeface="Comic Sans MS"/>
                <a:sym typeface="Comic Sans MS"/>
              </a:rPr>
              <a:t> a </a:t>
            </a:r>
            <a:r>
              <a:rPr lang="en-US" sz="2400" b="0" i="0" u="none" strike="noStrike" cap="none" baseline="0">
                <a:solidFill>
                  <a:schemeClr val="dk1"/>
                </a:solidFill>
                <a:latin typeface="Comic Sans MS"/>
                <a:ea typeface="Comic Sans MS"/>
                <a:cs typeface="Comic Sans MS"/>
                <a:sym typeface="Comic Sans MS"/>
              </a:rPr>
              <a:t>is</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A50021"/>
                </a:solidFill>
                <a:latin typeface="Comic Sans MS"/>
                <a:ea typeface="Comic Sans MS"/>
                <a:cs typeface="Comic Sans MS"/>
                <a:sym typeface="Comic Sans MS"/>
              </a:rPr>
              <a:t>antecedent</a:t>
            </a:r>
            <a:r>
              <a:rPr lang="en-US" sz="2400" b="0" i="0" u="none" strike="noStrike" cap="none" baseline="0">
                <a:solidFill>
                  <a:schemeClr val="dk1"/>
                </a:solidFill>
                <a:latin typeface="Comic Sans MS"/>
                <a:ea typeface="Comic Sans MS"/>
                <a:cs typeface="Comic Sans MS"/>
                <a:sym typeface="Comic Sans MS"/>
              </a:rPr>
              <a:t>,</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A50021"/>
                </a:solidFill>
                <a:latin typeface="Comic Sans MS"/>
                <a:ea typeface="Comic Sans MS"/>
                <a:cs typeface="Comic Sans MS"/>
                <a:sym typeface="Comic Sans MS"/>
              </a:rPr>
              <a:t>consequent</a:t>
            </a: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rgbClr val="A50021"/>
                </a:solidFill>
                <a:latin typeface="Comic Sans MS"/>
                <a:ea typeface="Comic Sans MS"/>
                <a:cs typeface="Comic Sans MS"/>
                <a:sym typeface="Comic Sans MS"/>
              </a:rPr>
              <a:t>Implication principle</a:t>
            </a:r>
            <a:r>
              <a:rPr lang="en-US" sz="2400" b="0" i="0" u="none" strike="noStrike" cap="none" baseline="0">
                <a:solidFill>
                  <a:schemeClr val="dk1"/>
                </a:solidFill>
                <a:latin typeface="Comic Sans MS"/>
                <a:ea typeface="Comic Sans MS"/>
                <a:cs typeface="Comic Sans MS"/>
                <a:sym typeface="Comic Sans MS"/>
              </a:rPr>
              <a:t>:</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a:solidFill>
                  <a:schemeClr val="dk1"/>
                </a:solidFill>
                <a:latin typeface="Comic Sans MS"/>
                <a:ea typeface="Comic Sans MS"/>
                <a:cs typeface="Comic Sans MS"/>
                <a:sym typeface="Comic Sans MS"/>
              </a:rPr>
              <a:t>An implication has value</a:t>
            </a:r>
            <a:r>
              <a:rPr lang="en-US" sz="2400" b="0" i="1"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True</a:t>
            </a:r>
            <a:r>
              <a:rPr lang="en-US" sz="2400" b="0" i="1"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except if its antecedent has value</a:t>
            </a:r>
            <a:r>
              <a:rPr lang="en-US" sz="2400" b="0" i="1" u="none" strike="noStrike" cap="none" baseline="0">
                <a:solidFill>
                  <a:schemeClr val="dk1"/>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True</a:t>
            </a:r>
            <a:r>
              <a:rPr lang="en-US" sz="2400" b="0" i="1"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and its consequent has value</a:t>
            </a:r>
            <a:r>
              <a:rPr lang="en-US" sz="2400" b="0" i="1" u="none" strike="noStrike" cap="none" baseline="0">
                <a:solidFill>
                  <a:schemeClr val="dk1"/>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False</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a:solidFill>
                  <a:schemeClr val="dk1"/>
                </a:solidFill>
                <a:latin typeface="Comic Sans MS"/>
                <a:ea typeface="Comic Sans MS"/>
                <a:cs typeface="Comic Sans MS"/>
                <a:sym typeface="Comic Sans MS"/>
              </a:rPr>
              <a:t>In particular, always</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True</a:t>
            </a:r>
            <a:r>
              <a:rPr lang="en-US" sz="2400" b="0" i="1"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if antecedent is</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False</a:t>
            </a:r>
          </a:p>
        </p:txBody>
      </p:sp>
      <p:graphicFrame>
        <p:nvGraphicFramePr>
          <p:cNvPr id="245" name="Shape 245"/>
          <p:cNvGraphicFramePr/>
          <p:nvPr/>
        </p:nvGraphicFramePr>
        <p:xfrm>
          <a:off x="179388" y="1006475"/>
          <a:ext cx="8713775" cy="2371745"/>
        </p:xfrm>
        <a:graphic>
          <a:graphicData uri="http://schemas.openxmlformats.org/drawingml/2006/table">
            <a:tbl>
              <a:tblPr>
                <a:noFill/>
                <a:tableStyleId>{283A569B-D36A-42F2-AE43-F4B21A54416D}</a:tableStyleId>
              </a:tblPr>
              <a:tblGrid>
                <a:gridCol w="2905125"/>
                <a:gridCol w="2903525"/>
                <a:gridCol w="2905125"/>
              </a:tblGrid>
              <a:tr h="382600">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b</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a </a:t>
                      </a:r>
                      <a:r>
                        <a:rPr lang="en-US" sz="2400" b="1" i="0" u="none" strike="noStrike" cap="none" baseline="0">
                          <a:solidFill>
                            <a:schemeClr val="accent2"/>
                          </a:solidFill>
                          <a:latin typeface="Comic Sans MS"/>
                          <a:ea typeface="Comic Sans MS"/>
                          <a:cs typeface="Comic Sans MS"/>
                          <a:sym typeface="Comic Sans MS"/>
                        </a:rPr>
                        <a:t>implies</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49847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48577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47307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FFFFCC"/>
                    </a:solidFill>
                  </a:tcPr>
                </a:tc>
              </a:tr>
              <a:tr h="39687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False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True</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FFFCC"/>
                    </a:solidFill>
                  </a:tcPr>
                </a:tc>
              </a:tr>
            </a:tbl>
          </a:graphicData>
        </a:graphic>
      </p:graphicFrame>
      <p:sp>
        <p:nvSpPr>
          <p:cNvPr id="246" name="Shape 24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23</a:t>
            </a:fld>
            <a:endParaRPr lang="en-US"/>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Implication in ordinary language</a:t>
            </a:r>
          </a:p>
        </p:txBody>
      </p:sp>
      <p:sp>
        <p:nvSpPr>
          <p:cNvPr id="253" name="Shape 253"/>
          <p:cNvSpPr txBox="1">
            <a:spLocks noGrp="1"/>
          </p:cNvSpPr>
          <p:nvPr>
            <p:ph type="body" idx="1"/>
          </p:nvPr>
        </p:nvSpPr>
        <p:spPr>
          <a:xfrm>
            <a:off x="457200" y="990600"/>
            <a:ext cx="8424862" cy="511333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in ordinary language often means causation, as in “if … then …”</a:t>
            </a:r>
          </a:p>
          <a:p>
            <a:pPr marL="0" marR="0" lvl="0" indent="0"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0" marR="0" lvl="0" indent="0"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822325" marR="0" lvl="1" indent="-365125" algn="l" rtl="0">
              <a:spcBef>
                <a:spcPts val="480"/>
              </a:spcBef>
              <a:spcAft>
                <a:spcPts val="0"/>
              </a:spcAft>
              <a:buClr>
                <a:srgbClr val="8B0000"/>
              </a:buClr>
              <a:buSzPct val="80000"/>
              <a:buFont typeface="Noto Symbol"/>
              <a:buChar char="➢"/>
            </a:pPr>
            <a:r>
              <a:rPr lang="en-US" sz="2400" b="0" i="0" u="none" strike="noStrike" cap="none" baseline="0">
                <a:solidFill>
                  <a:schemeClr val="dk1"/>
                </a:solidFill>
                <a:latin typeface="Comic Sans MS"/>
                <a:ea typeface="Comic Sans MS"/>
                <a:cs typeface="Comic Sans MS"/>
                <a:sym typeface="Comic Sans MS"/>
              </a:rPr>
              <a:t>“</a:t>
            </a:r>
            <a:r>
              <a:rPr lang="en-US" sz="2400" b="0" i="1" u="none" strike="noStrike" cap="none" baseline="0">
                <a:solidFill>
                  <a:schemeClr val="dk1"/>
                </a:solidFill>
                <a:latin typeface="Comic Sans MS"/>
                <a:ea typeface="Comic Sans MS"/>
                <a:cs typeface="Comic Sans MS"/>
                <a:sym typeface="Comic Sans MS"/>
              </a:rPr>
              <a:t>If the weather stays like this, skiing will be great this week-end</a:t>
            </a:r>
            <a:r>
              <a:rPr lang="en-US" sz="2400" b="0" i="0" u="none" strike="noStrike" cap="none" baseline="0">
                <a:solidFill>
                  <a:schemeClr val="dk1"/>
                </a:solidFill>
                <a:latin typeface="Comic Sans MS"/>
                <a:ea typeface="Comic Sans MS"/>
                <a:cs typeface="Comic Sans MS"/>
                <a:sym typeface="Comic Sans MS"/>
              </a:rPr>
              <a:t>”</a:t>
            </a:r>
          </a:p>
          <a:p>
            <a:pPr marL="822325" marR="0" lvl="1" indent="-365125"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822325" marR="0" lvl="1" indent="-365125" algn="l" rtl="0">
              <a:spcBef>
                <a:spcPts val="480"/>
              </a:spcBef>
              <a:spcAft>
                <a:spcPts val="0"/>
              </a:spcAft>
              <a:buClr>
                <a:srgbClr val="8B0000"/>
              </a:buClr>
              <a:buSzPct val="80000"/>
              <a:buFont typeface="Noto Symbol"/>
              <a:buChar char="➢"/>
            </a:pPr>
            <a:r>
              <a:rPr lang="en-US" sz="2400" b="0" i="0" u="none" strike="noStrike" cap="none" baseline="0">
                <a:solidFill>
                  <a:schemeClr val="dk1"/>
                </a:solidFill>
                <a:latin typeface="Comic Sans MS"/>
                <a:ea typeface="Comic Sans MS"/>
                <a:cs typeface="Comic Sans MS"/>
                <a:sym typeface="Comic Sans MS"/>
              </a:rPr>
              <a:t>“</a:t>
            </a:r>
            <a:r>
              <a:rPr lang="en-US" sz="2400" b="0" i="1" u="none" strike="noStrike" cap="none" baseline="0">
                <a:solidFill>
                  <a:schemeClr val="dk1"/>
                </a:solidFill>
                <a:latin typeface="Comic Sans MS"/>
                <a:ea typeface="Comic Sans MS"/>
                <a:cs typeface="Comic Sans MS"/>
                <a:sym typeface="Comic Sans MS"/>
              </a:rPr>
              <a:t>If you put this stuff in your hand luggage, they won’t let you through</a:t>
            </a:r>
            <a:r>
              <a:rPr lang="en-US" sz="2400" b="0" i="0" u="none" strike="noStrike" cap="none" baseline="0">
                <a:solidFill>
                  <a:schemeClr val="dk1"/>
                </a:solidFill>
                <a:latin typeface="Comic Sans MS"/>
                <a:ea typeface="Comic Sans MS"/>
                <a:cs typeface="Comic Sans MS"/>
                <a:sym typeface="Comic Sans MS"/>
              </a:rPr>
              <a:t>.”</a:t>
            </a:r>
          </a:p>
        </p:txBody>
      </p:sp>
      <p:sp>
        <p:nvSpPr>
          <p:cNvPr id="254" name="Shape 25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24</a:t>
            </a:fld>
            <a:endParaRPr lang="en-US"/>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Misunderstanding implication</a:t>
            </a:r>
          </a:p>
        </p:txBody>
      </p:sp>
      <p:sp>
        <p:nvSpPr>
          <p:cNvPr id="261" name="Shape 261"/>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Whenever</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is</a:t>
            </a:r>
            <a:r>
              <a:rPr lang="en-US" sz="2400" b="0" i="0" u="none" strike="noStrike" cap="none" baseline="0" dirty="0">
                <a:solidFill>
                  <a:srgbClr val="3333FF"/>
                </a:solidFill>
                <a:latin typeface="Comic Sans MS"/>
                <a:ea typeface="Comic Sans MS"/>
                <a:cs typeface="Comic Sans MS"/>
                <a:sym typeface="Comic Sans MS"/>
              </a:rPr>
              <a:t> </a:t>
            </a:r>
            <a:r>
              <a:rPr lang="en-US" sz="2400" b="1" i="0" u="none" strike="noStrike" cap="none" baseline="0" dirty="0">
                <a:solidFill>
                  <a:srgbClr val="000099"/>
                </a:solidFill>
                <a:latin typeface="Comic Sans MS"/>
                <a:ea typeface="Comic Sans MS"/>
                <a:cs typeface="Comic Sans MS"/>
                <a:sym typeface="Comic Sans MS"/>
              </a:rPr>
              <a:t>False</a:t>
            </a:r>
            <a:r>
              <a:rPr lang="en-US" sz="2400" b="0" i="0" u="none" strike="noStrike" cap="none" baseline="0" dirty="0">
                <a:solidFill>
                  <a:schemeClr val="dk1"/>
                </a:solidFill>
                <a:latin typeface="Comic Sans MS"/>
                <a:ea typeface="Comic Sans MS"/>
                <a:cs typeface="Comic Sans MS"/>
                <a:sym typeface="Comic Sans MS"/>
              </a:rPr>
              <a:t>,</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rgbClr val="3333FF"/>
                </a:solidFill>
                <a:latin typeface="Comic Sans MS"/>
                <a:ea typeface="Comic Sans MS"/>
                <a:cs typeface="Comic Sans MS"/>
                <a:sym typeface="Comic Sans MS"/>
              </a:rPr>
              <a:t> </a:t>
            </a:r>
            <a:r>
              <a:rPr lang="en-US" sz="2400" b="1" i="0" u="none" strike="noStrike" cap="none" baseline="0" dirty="0">
                <a:solidFill>
                  <a:srgbClr val="000099"/>
                </a:solidFill>
                <a:latin typeface="Comic Sans MS"/>
                <a:ea typeface="Comic Sans MS"/>
                <a:cs typeface="Comic Sans MS"/>
                <a:sym typeface="Comic Sans MS"/>
              </a:rPr>
              <a:t>implies</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is</a:t>
            </a:r>
            <a:r>
              <a:rPr lang="en-US" sz="2400" b="0" i="0" u="none" strike="noStrike" cap="none" baseline="0" dirty="0">
                <a:solidFill>
                  <a:srgbClr val="3333FF"/>
                </a:solidFill>
                <a:latin typeface="Comic Sans MS"/>
                <a:ea typeface="Comic Sans MS"/>
                <a:cs typeface="Comic Sans MS"/>
                <a:sym typeface="Comic Sans MS"/>
              </a:rPr>
              <a:t> </a:t>
            </a:r>
            <a:r>
              <a:rPr lang="en-US" sz="2400" b="1" i="0" u="none" strike="noStrike" cap="none" baseline="0" dirty="0">
                <a:solidFill>
                  <a:srgbClr val="000099"/>
                </a:solidFill>
                <a:latin typeface="Comic Sans MS"/>
                <a:ea typeface="Comic Sans MS"/>
                <a:cs typeface="Comic Sans MS"/>
                <a:sym typeface="Comic Sans MS"/>
              </a:rPr>
              <a:t>True</a:t>
            </a:r>
            <a:r>
              <a:rPr lang="en-US" sz="2400" b="0" i="1" u="none" strike="noStrike" cap="none" baseline="0" dirty="0">
                <a:solidFill>
                  <a:schemeClr val="dk1"/>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regardless of</a:t>
            </a:r>
            <a:r>
              <a:rPr lang="en-US" sz="2400" b="0" i="1" u="none" strike="noStrike" cap="none" baseline="0" dirty="0">
                <a:solidFill>
                  <a:srgbClr val="3333FF"/>
                </a:solidFill>
                <a:latin typeface="Comic Sans MS"/>
                <a:ea typeface="Comic Sans MS"/>
                <a:cs typeface="Comic Sans MS"/>
                <a:sym typeface="Comic Sans MS"/>
              </a:rPr>
              <a:t> b</a:t>
            </a:r>
            <a:r>
              <a:rPr lang="en-US" sz="1800" b="0" i="1" u="none" strike="noStrike" cap="none" baseline="0" dirty="0">
                <a:solidFill>
                  <a:schemeClr val="dk1"/>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a:t>
            </a:r>
          </a:p>
          <a:p>
            <a:pPr marL="0" marR="0" lvl="0" indent="0" algn="l" rtl="0">
              <a:spcBef>
                <a:spcPts val="480"/>
              </a:spcBef>
              <a:spcAft>
                <a:spcPts val="0"/>
              </a:spcAft>
              <a:buClr>
                <a:srgbClr val="8B0000"/>
              </a:buClr>
              <a:buFont typeface="Noto Symbol"/>
              <a:buNone/>
            </a:pPr>
            <a:endParaRPr sz="2400" b="0" i="0" u="none" strike="noStrike" cap="none" baseline="0" dirty="0">
              <a:solidFill>
                <a:srgbClr val="3333FF"/>
              </a:solidFill>
              <a:latin typeface="Comic Sans MS"/>
              <a:ea typeface="Comic Sans MS"/>
              <a:cs typeface="Comic Sans MS"/>
              <a:sym typeface="Comic Sans MS"/>
            </a:endParaRPr>
          </a:p>
          <a:p>
            <a:pPr marL="825500" marR="0" lvl="1" indent="-368300" algn="l" rtl="0">
              <a:spcBef>
                <a:spcPts val="480"/>
              </a:spcBef>
              <a:spcAft>
                <a:spcPts val="0"/>
              </a:spcAft>
              <a:buClr>
                <a:srgbClr val="8B0000"/>
              </a:buClr>
              <a:buSzPct val="80000"/>
              <a:buFont typeface="Noto Symbol"/>
              <a:buChar char="➢"/>
            </a:pPr>
            <a:r>
              <a:rPr lang="en-US" sz="2400" b="0" i="0" u="none" strike="noStrike" cap="none" baseline="0" dirty="0">
                <a:solidFill>
                  <a:schemeClr val="dk1"/>
                </a:solidFill>
                <a:latin typeface="Comic Sans MS"/>
                <a:ea typeface="Comic Sans MS"/>
                <a:cs typeface="Comic Sans MS"/>
                <a:sym typeface="Comic Sans MS"/>
              </a:rPr>
              <a:t>“If today is </a:t>
            </a:r>
            <a:r>
              <a:rPr lang="en-US" dirty="0" smtClean="0">
                <a:latin typeface="Comic Sans MS"/>
                <a:ea typeface="Comic Sans MS"/>
                <a:cs typeface="Comic Sans MS"/>
                <a:sym typeface="Comic Sans MS"/>
              </a:rPr>
              <a:t>Mon</a:t>
            </a:r>
            <a:r>
              <a:rPr lang="en-US" sz="2400" b="0" i="0" u="none" strike="noStrike" cap="none" baseline="0" dirty="0" smtClean="0">
                <a:solidFill>
                  <a:schemeClr val="dk1"/>
                </a:solidFill>
                <a:latin typeface="Comic Sans MS"/>
                <a:ea typeface="Comic Sans MS"/>
                <a:cs typeface="Comic Sans MS"/>
                <a:sym typeface="Comic Sans MS"/>
              </a:rPr>
              <a:t>day</a:t>
            </a:r>
            <a:r>
              <a:rPr lang="en-US" sz="2400" b="0" i="0" u="none" strike="noStrike" cap="none" baseline="0" dirty="0">
                <a:solidFill>
                  <a:schemeClr val="dk1"/>
                </a:solidFill>
                <a:latin typeface="Comic Sans MS"/>
                <a:ea typeface="Comic Sans MS"/>
                <a:cs typeface="Comic Sans MS"/>
                <a:sym typeface="Comic Sans MS"/>
              </a:rPr>
              <a:t>, 2+2=5.”</a:t>
            </a:r>
          </a:p>
          <a:p>
            <a:pPr marL="825500" marR="0" lvl="1" indent="-368300" algn="l" rtl="0">
              <a:spcBef>
                <a:spcPts val="480"/>
              </a:spcBef>
              <a:spcAft>
                <a:spcPts val="0"/>
              </a:spcAft>
              <a:buClr>
                <a:srgbClr val="8B0000"/>
              </a:buClr>
              <a:buSzPct val="80000"/>
              <a:buFont typeface="Noto Symbol"/>
              <a:buChar char="➢"/>
            </a:pPr>
            <a:r>
              <a:rPr lang="en-US" sz="2400" b="0" i="0" u="none" strike="noStrike" cap="none" baseline="0" dirty="0">
                <a:solidFill>
                  <a:schemeClr val="dk1"/>
                </a:solidFill>
                <a:latin typeface="Comic Sans MS"/>
                <a:ea typeface="Comic Sans MS"/>
                <a:cs typeface="Comic Sans MS"/>
                <a:sym typeface="Comic Sans MS"/>
              </a:rPr>
              <a:t>“If 2+2=5, today is Wednesday.”</a:t>
            </a:r>
          </a:p>
          <a:p>
            <a:pPr marL="825500" marR="0" lvl="1" indent="-368300" algn="l" rtl="0">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0" marR="0" lvl="1" indent="0" algn="l" rtl="0">
              <a:spcBef>
                <a:spcPts val="48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Both of the above implications are</a:t>
            </a:r>
            <a:r>
              <a:rPr lang="en-US" sz="2400" b="0" i="0" u="none" strike="noStrike" cap="none" baseline="0" dirty="0">
                <a:solidFill>
                  <a:srgbClr val="3333FF"/>
                </a:solidFill>
                <a:latin typeface="Comic Sans MS"/>
                <a:ea typeface="Comic Sans MS"/>
                <a:cs typeface="Comic Sans MS"/>
                <a:sym typeface="Comic Sans MS"/>
              </a:rPr>
              <a:t> </a:t>
            </a:r>
            <a:r>
              <a:rPr lang="en-US" sz="2400" b="1" i="0" u="none" strike="noStrike" cap="none" baseline="0" dirty="0">
                <a:solidFill>
                  <a:srgbClr val="000099"/>
                </a:solidFill>
                <a:latin typeface="Comic Sans MS"/>
                <a:ea typeface="Comic Sans MS"/>
                <a:cs typeface="Comic Sans MS"/>
                <a:sym typeface="Comic Sans MS"/>
              </a:rPr>
              <a:t>True</a:t>
            </a:r>
          </a:p>
          <a:p>
            <a:pPr marL="0" marR="0" lvl="0" indent="0" algn="l" rtl="0">
              <a:spcBef>
                <a:spcPts val="480"/>
              </a:spcBef>
              <a:spcAft>
                <a:spcPts val="0"/>
              </a:spcAft>
              <a:buClr>
                <a:srgbClr val="8B0000"/>
              </a:buClr>
              <a:buFont typeface="Noto Symbol"/>
              <a:buNone/>
            </a:pPr>
            <a:endParaRPr sz="2400" b="0" i="0" u="none" strike="noStrike" cap="none" baseline="0" dirty="0">
              <a:solidFill>
                <a:srgbClr val="3333FF"/>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Cases in which</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is</a:t>
            </a:r>
            <a:r>
              <a:rPr lang="en-US" sz="2400" b="0" i="0" u="none" strike="noStrike" cap="none" baseline="0" dirty="0">
                <a:solidFill>
                  <a:srgbClr val="3333FF"/>
                </a:solidFill>
                <a:latin typeface="Comic Sans MS"/>
                <a:ea typeface="Comic Sans MS"/>
                <a:cs typeface="Comic Sans MS"/>
                <a:sym typeface="Comic Sans MS"/>
              </a:rPr>
              <a:t> </a:t>
            </a:r>
            <a:r>
              <a:rPr lang="en-US" sz="2400" b="1" i="0" u="none" strike="noStrike" cap="none" baseline="0" dirty="0">
                <a:solidFill>
                  <a:srgbClr val="000099"/>
                </a:solidFill>
                <a:latin typeface="Comic Sans MS"/>
                <a:ea typeface="Comic Sans MS"/>
                <a:cs typeface="Comic Sans MS"/>
                <a:sym typeface="Comic Sans MS"/>
              </a:rPr>
              <a:t>False</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tell us nothing about the truth of the consequent</a:t>
            </a:r>
          </a:p>
          <a:p>
            <a:pPr marL="0" marR="0" lvl="0" indent="0" algn="l" rtl="0">
              <a:spcBef>
                <a:spcPts val="480"/>
              </a:spcBef>
              <a:spcAft>
                <a:spcPts val="0"/>
              </a:spcAft>
              <a:buClr>
                <a:srgbClr val="8B0000"/>
              </a:buClr>
              <a:buFont typeface="Noto Symbol"/>
              <a:buNone/>
            </a:pPr>
            <a:endParaRPr sz="2400" b="0" i="0" u="none" strike="noStrike" cap="none" baseline="0" dirty="0">
              <a:solidFill>
                <a:srgbClr val="3333FF"/>
              </a:solidFill>
              <a:latin typeface="Comic Sans MS"/>
              <a:ea typeface="Comic Sans MS"/>
              <a:cs typeface="Comic Sans MS"/>
              <a:sym typeface="Comic Sans MS"/>
            </a:endParaRPr>
          </a:p>
        </p:txBody>
      </p:sp>
      <p:sp>
        <p:nvSpPr>
          <p:cNvPr id="262" name="Shape 26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25</a:t>
            </a:fld>
            <a:endParaRPr lang="en-US"/>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468312" y="1066800"/>
            <a:ext cx="8424862" cy="531494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rgbClr val="3333FF"/>
                </a:solidFill>
                <a:latin typeface="Comic Sans MS"/>
                <a:ea typeface="Comic Sans MS"/>
                <a:cs typeface="Comic Sans MS"/>
                <a:sym typeface="Comic Sans MS"/>
              </a:rPr>
              <a:t>It is not generally true that</a:t>
            </a:r>
            <a:br>
              <a:rPr lang="en-US" sz="2400" b="0" i="0" u="none" strike="noStrike" cap="none" baseline="0">
                <a:solidFill>
                  <a:srgbClr val="3333FF"/>
                </a:solidFill>
                <a:latin typeface="Comic Sans MS"/>
                <a:ea typeface="Comic Sans MS"/>
                <a:cs typeface="Comic Sans MS"/>
                <a:sym typeface="Comic Sans MS"/>
              </a:rPr>
            </a:br>
            <a:endParaRPr lang="en-US"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a:t>
            </a:r>
          </a:p>
          <a:p>
            <a:pPr marL="0" marR="0" lvl="0" indent="0"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rgbClr val="A50021"/>
                </a:solidFill>
                <a:latin typeface="Comic Sans MS"/>
                <a:ea typeface="Comic Sans MS"/>
                <a:cs typeface="Comic Sans MS"/>
                <a:sym typeface="Comic Sans MS"/>
              </a:rPr>
              <a:t>Example (wrong!):</a:t>
            </a:r>
          </a:p>
          <a:p>
            <a:pPr marL="896938" marR="0" lvl="1" indent="-363538" algn="l" rtl="0">
              <a:spcBef>
                <a:spcPts val="480"/>
              </a:spcBef>
              <a:spcAft>
                <a:spcPts val="0"/>
              </a:spcAft>
              <a:buClr>
                <a:srgbClr val="8B0000"/>
              </a:buClr>
              <a:buSzPct val="80000"/>
              <a:buFont typeface="Noto Symbol"/>
              <a:buChar char="➢"/>
            </a:pPr>
            <a:r>
              <a:rPr lang="en-US" sz="2400" b="0" i="1" u="none" strike="noStrike" cap="none" baseline="0">
                <a:solidFill>
                  <a:schemeClr val="dk1"/>
                </a:solidFill>
                <a:latin typeface="Comic Sans MS"/>
                <a:ea typeface="Comic Sans MS"/>
                <a:cs typeface="Comic Sans MS"/>
                <a:sym typeface="Comic Sans MS"/>
              </a:rPr>
              <a:t>“All the people in Zurich who live near the lake are rich. I do not live near the lake, so I am not rich.”</a:t>
            </a:r>
          </a:p>
          <a:p>
            <a:pPr marL="896938" marR="0" lvl="1" indent="-241618" algn="l" rtl="0">
              <a:spcBef>
                <a:spcPts val="480"/>
              </a:spcBef>
              <a:spcAft>
                <a:spcPts val="0"/>
              </a:spcAft>
              <a:buClr>
                <a:srgbClr val="8B0000"/>
              </a:buClr>
              <a:buFont typeface="Noto Symbol"/>
              <a:buNone/>
            </a:pPr>
            <a:endParaRPr sz="2400" b="0" i="1" u="none" strike="noStrike" cap="none" baseline="0">
              <a:solidFill>
                <a:srgbClr val="3333FF"/>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live_near_lake</a:t>
            </a:r>
            <a:r>
              <a:rPr lang="en-US" sz="2400" b="0" i="1"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rich</a:t>
            </a:r>
            <a:r>
              <a:rPr lang="en-US" sz="2400" b="0" i="1"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[1] </a:t>
            </a:r>
          </a:p>
          <a:p>
            <a:pPr marL="896938" marR="0" lvl="1" indent="-363538" algn="l" rtl="0">
              <a:spcBef>
                <a:spcPts val="480"/>
              </a:spcBef>
              <a:spcAft>
                <a:spcPts val="0"/>
              </a:spcAft>
              <a:buClr>
                <a:srgbClr val="8B0000"/>
              </a:buClr>
              <a:buFont typeface="Noto Symbol"/>
              <a:buNone/>
            </a:pPr>
            <a:endParaRPr sz="2400" b="0" i="0" u="none" strike="noStrike" cap="none" baseline="0">
              <a:solidFill>
                <a:schemeClr val="accent2"/>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a:solidFill>
                  <a:schemeClr val="accent2"/>
                </a:solidFill>
                <a:latin typeface="Comic Sans MS"/>
                <a:ea typeface="Comic Sans MS"/>
                <a:cs typeface="Comic Sans MS"/>
                <a:sym typeface="Comic Sans MS"/>
              </a:rPr>
              <a:t>(</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live_near_lake</a:t>
            </a:r>
            <a:r>
              <a:rPr lang="en-US" sz="2400" b="0" i="1"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 </a:t>
            </a:r>
            <a:r>
              <a:rPr lang="en-US" sz="2400" b="0" i="0" u="none" strike="noStrike" cap="none" baseline="0">
                <a:solidFill>
                  <a:schemeClr val="accent2"/>
                </a:solidFill>
                <a:latin typeface="Comic Sans MS"/>
                <a:ea typeface="Comic Sans MS"/>
                <a:cs typeface="Comic Sans MS"/>
                <a:sym typeface="Comic Sans MS"/>
              </a:rPr>
              <a:t>(</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rich</a:t>
            </a:r>
            <a:r>
              <a:rPr lang="en-US" sz="2400" b="0" i="1"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[2]</a:t>
            </a:r>
          </a:p>
          <a:p>
            <a:pPr marL="0" marR="0" lvl="0" indent="0" algn="l" rtl="0">
              <a:spcBef>
                <a:spcPts val="560"/>
              </a:spcBef>
              <a:spcAft>
                <a:spcPts val="0"/>
              </a:spcAft>
              <a:buClr>
                <a:srgbClr val="8B0000"/>
              </a:buClr>
              <a:buFont typeface="Noto Symbol"/>
              <a:buNone/>
            </a:pPr>
            <a:endParaRPr sz="2800" b="0" i="0" u="none" strike="noStrike" cap="none" baseline="0">
              <a:solidFill>
                <a:srgbClr val="3333FF"/>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Font typeface="Noto Symbol"/>
              <a:buNone/>
            </a:pPr>
            <a:endParaRPr sz="2400" b="0" i="1" u="none" strike="noStrike" cap="none" baseline="0">
              <a:solidFill>
                <a:schemeClr val="accent2"/>
              </a:solidFill>
              <a:latin typeface="Comic Sans MS"/>
              <a:ea typeface="Comic Sans MS"/>
              <a:cs typeface="Comic Sans MS"/>
              <a:sym typeface="Comic Sans MS"/>
            </a:endParaRPr>
          </a:p>
        </p:txBody>
      </p:sp>
      <p:grpSp>
        <p:nvGrpSpPr>
          <p:cNvPr id="269" name="Shape 269"/>
          <p:cNvGrpSpPr/>
          <p:nvPr/>
        </p:nvGrpSpPr>
        <p:grpSpPr>
          <a:xfrm>
            <a:off x="1680634" y="1817687"/>
            <a:ext cx="4548187" cy="617536"/>
            <a:chOff x="1029" y="1135"/>
            <a:chExt cx="1601" cy="388"/>
          </a:xfrm>
        </p:grpSpPr>
        <p:cxnSp>
          <p:nvCxnSpPr>
            <p:cNvPr id="270" name="Shape 270"/>
            <p:cNvCxnSpPr/>
            <p:nvPr/>
          </p:nvCxnSpPr>
          <p:spPr>
            <a:xfrm flipH="1">
              <a:off x="1029" y="1135"/>
              <a:ext cx="1601" cy="388"/>
            </a:xfrm>
            <a:prstGeom prst="straightConnector1">
              <a:avLst/>
            </a:prstGeom>
            <a:noFill/>
            <a:ln w="28575" cap="flat" cmpd="sng">
              <a:solidFill>
                <a:srgbClr val="FFFFFF"/>
              </a:solidFill>
              <a:prstDash val="solid"/>
              <a:round/>
              <a:headEnd type="none" w="med" len="med"/>
              <a:tailEnd type="none" w="med" len="med"/>
            </a:ln>
          </p:spPr>
        </p:cxnSp>
        <p:cxnSp>
          <p:nvCxnSpPr>
            <p:cNvPr id="271" name="Shape 271"/>
            <p:cNvCxnSpPr/>
            <p:nvPr/>
          </p:nvCxnSpPr>
          <p:spPr>
            <a:xfrm>
              <a:off x="1030" y="1135"/>
              <a:ext cx="1601" cy="388"/>
            </a:xfrm>
            <a:prstGeom prst="straightConnector1">
              <a:avLst/>
            </a:prstGeom>
            <a:noFill/>
            <a:ln w="28575" cap="flat" cmpd="sng">
              <a:solidFill>
                <a:srgbClr val="FFFFFF"/>
              </a:solidFill>
              <a:prstDash val="solid"/>
              <a:round/>
              <a:headEnd type="none" w="med" len="med"/>
              <a:tailEnd type="none" w="med" len="med"/>
            </a:ln>
          </p:spPr>
        </p:cxnSp>
      </p:grpSp>
      <p:sp>
        <p:nvSpPr>
          <p:cNvPr id="272" name="Shape 272"/>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Reversing implications (1)</a:t>
            </a:r>
          </a:p>
        </p:txBody>
      </p:sp>
      <p:sp>
        <p:nvSpPr>
          <p:cNvPr id="273" name="Shape 273"/>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26</a:t>
            </a:fld>
            <a:endParaRPr lang="en-US"/>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Reversing implications (2)</a:t>
            </a:r>
          </a:p>
        </p:txBody>
      </p:sp>
      <p:sp>
        <p:nvSpPr>
          <p:cNvPr id="280" name="Shape 280"/>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Correct:</a:t>
            </a:r>
          </a:p>
          <a:p>
            <a:pPr marL="0" marR="0" lvl="0" indent="0" algn="l" rtl="0">
              <a:spcBef>
                <a:spcPts val="480"/>
              </a:spcBef>
              <a:spcAft>
                <a:spcPts val="0"/>
              </a:spcAft>
              <a:buClr>
                <a:srgbClr val="8B0000"/>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		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a:t>
            </a:r>
          </a:p>
          <a:p>
            <a:pPr marL="0" marR="0" lvl="0" indent="0" algn="l" rtl="0">
              <a:spcBef>
                <a:spcPts val="480"/>
              </a:spcBef>
              <a:spcAft>
                <a:spcPts val="0"/>
              </a:spcAft>
              <a:buClr>
                <a:srgbClr val="8B0000"/>
              </a:buClr>
              <a:buFont typeface="Noto Symbol"/>
              <a:buNone/>
            </a:pPr>
            <a:endParaRPr sz="2400" b="0" i="0" u="none" strike="noStrike" cap="none" baseline="0">
              <a:solidFill>
                <a:schemeClr val="accent2"/>
              </a:solidFill>
              <a:latin typeface="Comic Sans MS"/>
              <a:ea typeface="Comic Sans MS"/>
              <a:cs typeface="Comic Sans MS"/>
              <a:sym typeface="Comic Sans MS"/>
            </a:endParaRPr>
          </a:p>
          <a:p>
            <a:pPr marL="0" marR="0" lvl="0" indent="0" algn="l" rtl="0">
              <a:spcBef>
                <a:spcPts val="480"/>
              </a:spcBef>
              <a:spcAft>
                <a:spcPts val="0"/>
              </a:spcAft>
              <a:buClr>
                <a:srgbClr val="8B0000"/>
              </a:buClr>
              <a:buFont typeface="Noto Symbol"/>
              <a:buNone/>
            </a:pPr>
            <a:endParaRPr sz="2400" b="0" i="0" u="none" strike="noStrike" cap="none" baseline="0">
              <a:solidFill>
                <a:schemeClr val="accent2"/>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Example:</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chemeClr val="dk1"/>
                </a:solidFill>
                <a:latin typeface="Comic Sans MS"/>
                <a:ea typeface="Comic Sans MS"/>
                <a:cs typeface="Comic Sans MS"/>
                <a:sym typeface="Comic Sans MS"/>
              </a:rPr>
              <a:t>“All the people who live near the lake are rich. She is not rich, so she can’t be living in Küsnacht”</a:t>
            </a:r>
          </a:p>
          <a:p>
            <a:pPr marL="896938" marR="0" lvl="1" indent="-241618"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25000"/>
              <a:buFont typeface="Noto Symbol"/>
              <a:buNone/>
            </a:pP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live_near_lake</a:t>
            </a:r>
            <a:r>
              <a:rPr lang="en-US" sz="2400" b="0" i="1"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rich</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t>
            </a:r>
            <a:r>
              <a:rPr lang="en-US" sz="2400" b="0" i="0" u="none" strike="noStrike" cap="none" baseline="0">
                <a:solidFill>
                  <a:schemeClr val="accent2"/>
                </a:solidFill>
                <a:latin typeface="Comic Sans MS"/>
                <a:ea typeface="Comic Sans MS"/>
                <a:cs typeface="Comic Sans MS"/>
                <a:sym typeface="Comic Sans MS"/>
              </a:rPr>
              <a:t> </a:t>
            </a: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not </a:t>
            </a:r>
            <a:r>
              <a:rPr lang="en-US" sz="2400" b="0" i="1" u="none" strike="noStrike" cap="none" baseline="0">
                <a:solidFill>
                  <a:srgbClr val="3333FF"/>
                </a:solidFill>
                <a:latin typeface="Comic Sans MS"/>
                <a:ea typeface="Comic Sans MS"/>
                <a:cs typeface="Comic Sans MS"/>
                <a:sym typeface="Comic Sans MS"/>
              </a:rPr>
              <a:t>rich</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 </a:t>
            </a:r>
            <a:r>
              <a:rPr lang="en-US" sz="2400" b="0" i="0" u="none" strike="noStrike" cap="none" baseline="0">
                <a:solidFill>
                  <a:schemeClr val="accent2"/>
                </a:solidFill>
                <a:latin typeface="Comic Sans MS"/>
                <a:ea typeface="Comic Sans MS"/>
                <a:cs typeface="Comic Sans MS"/>
                <a:sym typeface="Comic Sans MS"/>
              </a:rPr>
              <a:t>(</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live_near_lake</a:t>
            </a:r>
            <a:r>
              <a:rPr lang="en-US" sz="2400" b="0" i="1"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chemeClr val="accent2"/>
                </a:solidFill>
                <a:latin typeface="Comic Sans MS"/>
                <a:ea typeface="Comic Sans MS"/>
                <a:cs typeface="Comic Sans MS"/>
                <a:sym typeface="Comic Sans MS"/>
              </a:rPr>
              <a:t>)</a:t>
            </a:r>
          </a:p>
          <a:p>
            <a:pPr marL="0" marR="0" lvl="0" indent="0" algn="l" rtl="0">
              <a:spcBef>
                <a:spcPts val="560"/>
              </a:spcBef>
              <a:spcAft>
                <a:spcPts val="0"/>
              </a:spcAft>
              <a:buClr>
                <a:srgbClr val="8B0000"/>
              </a:buClr>
              <a:buFont typeface="Noto Symbol"/>
              <a:buNone/>
            </a:pPr>
            <a:endParaRPr sz="2800" b="0" i="0" u="none" strike="noStrike" cap="none" baseline="0">
              <a:solidFill>
                <a:srgbClr val="3333FF"/>
              </a:solidFill>
              <a:latin typeface="Comic Sans MS"/>
              <a:ea typeface="Comic Sans MS"/>
              <a:cs typeface="Comic Sans MS"/>
              <a:sym typeface="Comic Sans MS"/>
            </a:endParaRPr>
          </a:p>
        </p:txBody>
      </p:sp>
      <p:sp>
        <p:nvSpPr>
          <p:cNvPr id="281" name="Shape 281"/>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27</a:t>
            </a:fld>
            <a:endParaRPr lang="en-US"/>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257693" y="124692"/>
            <a:ext cx="8202092" cy="457200"/>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Semistrict boolean operators (1)</a:t>
            </a:r>
          </a:p>
        </p:txBody>
      </p:sp>
      <p:sp>
        <p:nvSpPr>
          <p:cNvPr id="296" name="Shape 296"/>
          <p:cNvSpPr txBox="1">
            <a:spLocks noGrp="1"/>
          </p:cNvSpPr>
          <p:nvPr>
            <p:ph type="body" idx="1"/>
          </p:nvPr>
        </p:nvSpPr>
        <p:spPr>
          <a:xfrm>
            <a:off x="179388" y="1268412"/>
            <a:ext cx="8658225" cy="511333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Example boolean-valued expression (</a:t>
            </a: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is an integer):</a:t>
            </a:r>
          </a:p>
          <a:p>
            <a:pPr marL="0" marR="0" lvl="0" indent="0"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			</a:t>
            </a:r>
          </a:p>
          <a:p>
            <a:pPr marL="896938" marR="0" lvl="1" indent="-363538"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Font typeface="Noto Symbol"/>
              <a:buNone/>
            </a:pPr>
            <a:endParaRPr sz="2400" b="0" i="0" u="none" strike="noStrike" cap="none" baseline="0">
              <a:solidFill>
                <a:schemeClr val="dk1"/>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False for </a:t>
            </a: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rgbClr val="3333FF"/>
                </a:solidFill>
                <a:latin typeface="Comic Sans MS"/>
                <a:ea typeface="Comic Sans MS"/>
                <a:cs typeface="Comic Sans MS"/>
                <a:sym typeface="Comic Sans MS"/>
              </a:rPr>
              <a:t> &lt;</a:t>
            </a:r>
            <a:r>
              <a:rPr lang="en-US" sz="2400">
                <a:solidFill>
                  <a:srgbClr val="3333FF"/>
                </a:solidFill>
                <a:latin typeface="Comic Sans MS"/>
                <a:ea typeface="Comic Sans MS"/>
                <a:cs typeface="Comic Sans MS"/>
                <a:sym typeface="Comic Sans MS"/>
              </a:rPr>
              <a:t> 0</a:t>
            </a: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Undefined for </a:t>
            </a: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rgbClr val="3333FF"/>
                </a:solidFill>
                <a:latin typeface="Comic Sans MS"/>
                <a:ea typeface="Comic Sans MS"/>
                <a:cs typeface="Comic Sans MS"/>
                <a:sym typeface="Comic Sans MS"/>
              </a:rPr>
              <a:t> = 0</a:t>
            </a:r>
          </a:p>
          <a:p>
            <a:pPr marL="0" marR="0" lvl="0" indent="0"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a:p>
            <a:pPr marL="896938" marR="0" lvl="1" indent="-363538" algn="l" rtl="0">
              <a:spcBef>
                <a:spcPts val="400"/>
              </a:spcBef>
              <a:spcAft>
                <a:spcPts val="0"/>
              </a:spcAft>
              <a:buClr>
                <a:srgbClr val="8B0000"/>
              </a:buClr>
              <a:buFont typeface="Noto Symbol"/>
              <a:buNone/>
            </a:pPr>
            <a:endParaRPr sz="2000" b="0" i="0" u="none" strike="noStrike" cap="none" baseline="0">
              <a:solidFill>
                <a:srgbClr val="3333FF"/>
              </a:solidFill>
              <a:latin typeface="Comic Sans MS"/>
              <a:ea typeface="Comic Sans MS"/>
              <a:cs typeface="Comic Sans MS"/>
              <a:sym typeface="Comic Sans MS"/>
            </a:endParaRPr>
          </a:p>
        </p:txBody>
      </p:sp>
      <p:sp>
        <p:nvSpPr>
          <p:cNvPr id="297" name="Shape 297"/>
          <p:cNvSpPr/>
          <p:nvPr/>
        </p:nvSpPr>
        <p:spPr>
          <a:xfrm>
            <a:off x="0" y="0"/>
            <a:ext cx="9144000" cy="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298" name="Shape 298"/>
          <p:cNvSpPr/>
          <p:nvPr/>
        </p:nvSpPr>
        <p:spPr>
          <a:xfrm>
            <a:off x="990600" y="2452622"/>
            <a:ext cx="1680670" cy="805445"/>
          </a:xfrm>
          <a:prstGeom prst="rect">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cxnSp>
        <p:nvCxnSpPr>
          <p:cNvPr id="299" name="Shape 299"/>
          <p:cNvCxnSpPr/>
          <p:nvPr/>
        </p:nvCxnSpPr>
        <p:spPr>
          <a:xfrm>
            <a:off x="1028479" y="2931105"/>
            <a:ext cx="948991" cy="1993"/>
          </a:xfrm>
          <a:prstGeom prst="straightConnector1">
            <a:avLst/>
          </a:prstGeom>
          <a:noFill/>
          <a:ln w="9525" cap="flat" cmpd="sng">
            <a:solidFill>
              <a:srgbClr val="3333FF"/>
            </a:solidFill>
            <a:prstDash val="solid"/>
            <a:round/>
            <a:headEnd type="none" w="med" len="med"/>
            <a:tailEnd type="none" w="med" len="med"/>
          </a:ln>
        </p:spPr>
      </p:cxnSp>
      <p:sp>
        <p:nvSpPr>
          <p:cNvPr id="300" name="Shape 300"/>
          <p:cNvSpPr/>
          <p:nvPr/>
        </p:nvSpPr>
        <p:spPr>
          <a:xfrm>
            <a:off x="2390161" y="2630058"/>
            <a:ext cx="166711" cy="446275"/>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2900" b="0" i="0" u="none" strike="noStrike" cap="none" baseline="0">
                <a:solidFill>
                  <a:srgbClr val="3333FF"/>
                </a:solidFill>
                <a:latin typeface="Comic Sans MS"/>
                <a:ea typeface="Comic Sans MS"/>
                <a:cs typeface="Comic Sans MS"/>
                <a:sym typeface="Comic Sans MS"/>
              </a:rPr>
              <a:t>1</a:t>
            </a:r>
          </a:p>
        </p:txBody>
      </p:sp>
      <p:sp>
        <p:nvSpPr>
          <p:cNvPr id="301" name="Shape 301"/>
          <p:cNvSpPr/>
          <p:nvPr/>
        </p:nvSpPr>
        <p:spPr>
          <a:xfrm>
            <a:off x="1718292" y="2486515"/>
            <a:ext cx="235642" cy="446275"/>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2900" b="0" i="0" u="none" strike="noStrike" cap="none" baseline="0">
                <a:solidFill>
                  <a:srgbClr val="3333FF"/>
                </a:solidFill>
                <a:latin typeface="Comic Sans MS"/>
                <a:ea typeface="Comic Sans MS"/>
                <a:cs typeface="Comic Sans MS"/>
                <a:sym typeface="Comic Sans MS"/>
              </a:rPr>
              <a:t>7</a:t>
            </a:r>
          </a:p>
        </p:txBody>
      </p:sp>
      <p:sp>
        <p:nvSpPr>
          <p:cNvPr id="302" name="Shape 302"/>
          <p:cNvSpPr/>
          <p:nvPr/>
        </p:nvSpPr>
        <p:spPr>
          <a:xfrm>
            <a:off x="2089116" y="2630058"/>
            <a:ext cx="141063" cy="446275"/>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2900" b="0" i="0" u="none" strike="noStrike" cap="none" baseline="0">
                <a:solidFill>
                  <a:srgbClr val="3333FF"/>
                </a:solidFill>
                <a:latin typeface="Comic Sans MS"/>
                <a:ea typeface="Comic Sans MS"/>
                <a:cs typeface="Comic Sans MS"/>
                <a:sym typeface="Comic Sans MS"/>
              </a:rPr>
              <a:t>&gt;</a:t>
            </a:r>
          </a:p>
        </p:txBody>
      </p:sp>
      <p:sp>
        <p:nvSpPr>
          <p:cNvPr id="303" name="Shape 303"/>
          <p:cNvSpPr/>
          <p:nvPr/>
        </p:nvSpPr>
        <p:spPr>
          <a:xfrm>
            <a:off x="1431203" y="2486515"/>
            <a:ext cx="177934" cy="446275"/>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2900" b="0" i="0" u="none" strike="noStrike" cap="none" baseline="0">
                <a:solidFill>
                  <a:srgbClr val="3333FF"/>
                </a:solidFill>
                <a:latin typeface="Comic Sans MS"/>
                <a:ea typeface="Comic Sans MS"/>
                <a:cs typeface="Comic Sans MS"/>
                <a:sym typeface="Comic Sans MS"/>
              </a:rPr>
              <a:t>+</a:t>
            </a:r>
          </a:p>
        </p:txBody>
      </p:sp>
      <p:sp>
        <p:nvSpPr>
          <p:cNvPr id="304" name="Shape 304"/>
          <p:cNvSpPr/>
          <p:nvPr/>
        </p:nvSpPr>
        <p:spPr>
          <a:xfrm>
            <a:off x="1393323" y="2853350"/>
            <a:ext cx="219612" cy="446275"/>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2900" b="0" i="1" u="none" strike="noStrike" cap="none" baseline="0">
                <a:solidFill>
                  <a:srgbClr val="3333FF"/>
                </a:solidFill>
                <a:latin typeface="Comic Sans MS"/>
                <a:ea typeface="Comic Sans MS"/>
                <a:cs typeface="Comic Sans MS"/>
                <a:sym typeface="Comic Sans MS"/>
              </a:rPr>
              <a:t>x</a:t>
            </a:r>
          </a:p>
        </p:txBody>
      </p:sp>
      <p:sp>
        <p:nvSpPr>
          <p:cNvPr id="305" name="Shape 305"/>
          <p:cNvSpPr/>
          <p:nvPr/>
        </p:nvSpPr>
        <p:spPr>
          <a:xfrm>
            <a:off x="1080316" y="2486515"/>
            <a:ext cx="219612" cy="446275"/>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2900" b="0" i="1" u="none" strike="noStrike" cap="none" baseline="0">
                <a:solidFill>
                  <a:srgbClr val="3333FF"/>
                </a:solidFill>
                <a:latin typeface="Comic Sans MS"/>
                <a:ea typeface="Comic Sans MS"/>
                <a:cs typeface="Comic Sans MS"/>
                <a:sym typeface="Comic Sans MS"/>
              </a:rPr>
              <a:t>x</a:t>
            </a:r>
          </a:p>
        </p:txBody>
      </p:sp>
      <p:sp>
        <p:nvSpPr>
          <p:cNvPr id="306" name="Shape 30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28</a:t>
            </a:fld>
            <a:endParaRPr lang="en-US"/>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257693" y="124692"/>
            <a:ext cx="8202092" cy="457200"/>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Semistrict boolean operators (2)</a:t>
            </a:r>
          </a:p>
        </p:txBody>
      </p:sp>
      <p:sp>
        <p:nvSpPr>
          <p:cNvPr id="313" name="Shape 313"/>
          <p:cNvSpPr txBox="1">
            <a:spLocks noGrp="1"/>
          </p:cNvSpPr>
          <p:nvPr>
            <p:ph type="body" idx="1"/>
          </p:nvPr>
        </p:nvSpPr>
        <p:spPr>
          <a:xfrm>
            <a:off x="244042" y="1286886"/>
            <a:ext cx="8578850" cy="511333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rgbClr val="A50021"/>
                </a:solidFill>
                <a:latin typeface="Comic Sans MS"/>
                <a:ea typeface="Comic Sans MS"/>
                <a:cs typeface="Comic Sans MS"/>
                <a:sym typeface="Comic Sans MS"/>
              </a:rPr>
              <a:t>BUT</a:t>
            </a:r>
            <a:r>
              <a:rPr lang="en-US" sz="2400" b="0" i="0" u="none" strike="noStrike" cap="none" baseline="0">
                <a:solidFill>
                  <a:schemeClr val="dk1"/>
                </a:solidFill>
                <a:latin typeface="Comic Sans MS"/>
                <a:ea typeface="Comic Sans MS"/>
                <a:cs typeface="Comic Sans MS"/>
                <a:sym typeface="Comic Sans MS"/>
              </a:rPr>
              <a:t>:</a:t>
            </a:r>
            <a:r>
              <a:rPr lang="en-US" sz="2400" b="0" i="0" u="none" strike="noStrike" cap="none" baseline="0">
                <a:solidFill>
                  <a:srgbClr val="3333FF"/>
                </a:solidFill>
                <a:latin typeface="Comic Sans MS"/>
                <a:ea typeface="Comic Sans MS"/>
                <a:cs typeface="Comic Sans MS"/>
                <a:sym typeface="Comic Sans MS"/>
              </a:rPr>
              <a:t> </a:t>
            </a:r>
          </a:p>
          <a:p>
            <a:pPr marL="0" marR="0" lvl="0" indent="0"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a:solidFill>
                  <a:schemeClr val="dk1"/>
                </a:solidFill>
                <a:latin typeface="Comic Sans MS"/>
                <a:ea typeface="Comic Sans MS"/>
                <a:cs typeface="Comic Sans MS"/>
                <a:sym typeface="Comic Sans MS"/>
              </a:rPr>
              <a:t>Division by zero:</a:t>
            </a:r>
            <a:r>
              <a:rPr lang="en-US" sz="2400" b="0" i="1" u="none" strike="noStrike" cap="none" baseline="0">
                <a:solidFill>
                  <a:schemeClr val="dk1"/>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chemeClr val="dk1"/>
                </a:solidFill>
                <a:latin typeface="Comic Sans MS"/>
                <a:ea typeface="Comic Sans MS"/>
                <a:cs typeface="Comic Sans MS"/>
                <a:sym typeface="Comic Sans MS"/>
              </a:rPr>
              <a:t> must not be </a:t>
            </a:r>
            <a:r>
              <a:rPr lang="en-US" sz="2400" b="0" i="0" u="none" strike="noStrike" cap="none" baseline="0">
                <a:solidFill>
                  <a:srgbClr val="3333FF"/>
                </a:solidFill>
                <a:latin typeface="Comic Sans MS"/>
                <a:ea typeface="Comic Sans MS"/>
                <a:cs typeface="Comic Sans MS"/>
                <a:sym typeface="Comic Sans MS"/>
              </a:rPr>
              <a:t>0.</a:t>
            </a:r>
          </a:p>
          <a:p>
            <a:pPr marL="896938" marR="0" lvl="1" indent="-211137"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rgbClr val="3333FF"/>
                </a:solidFill>
                <a:latin typeface="Comic Sans MS"/>
                <a:ea typeface="Comic Sans MS"/>
                <a:cs typeface="Comic Sans MS"/>
                <a:sym typeface="Comic Sans MS"/>
              </a:rPr>
              <a:t> /= 0) </a:t>
            </a:r>
            <a:r>
              <a:rPr lang="en-US" sz="2400" b="1" i="0" u="none" strike="noStrike" cap="none" baseline="0">
                <a:solidFill>
                  <a:srgbClr val="000099"/>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rgbClr val="3333FF"/>
                </a:solidFill>
                <a:latin typeface="Comic Sans MS"/>
                <a:ea typeface="Comic Sans MS"/>
                <a:cs typeface="Comic Sans MS"/>
                <a:sym typeface="Comic Sans MS"/>
              </a:rPr>
              <a:t> + 7) / </a:t>
            </a: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rgbClr val="3333FF"/>
                </a:solidFill>
                <a:latin typeface="Comic Sans MS"/>
                <a:ea typeface="Comic Sans MS"/>
                <a:cs typeface="Comic Sans MS"/>
                <a:sym typeface="Comic Sans MS"/>
              </a:rPr>
              <a:t>) &gt; 1)</a:t>
            </a:r>
          </a:p>
          <a:p>
            <a:pPr marL="0" marR="0" lvl="0" indent="0" algn="l" rtl="0">
              <a:spcBef>
                <a:spcPts val="400"/>
              </a:spcBef>
              <a:spcAft>
                <a:spcPts val="0"/>
              </a:spcAft>
              <a:buClr>
                <a:srgbClr val="8B0000"/>
              </a:buClr>
              <a:buFont typeface="Noto Symbol"/>
              <a:buNone/>
            </a:pPr>
            <a:endParaRPr sz="2000" b="0" i="0" u="none" strike="noStrike" cap="none" baseline="0">
              <a:solidFill>
                <a:schemeClr val="dk1"/>
              </a:solidFill>
              <a:latin typeface="Comic Sans MS"/>
              <a:ea typeface="Comic Sans MS"/>
              <a:cs typeface="Comic Sans MS"/>
              <a:sym typeface="Comic Sans MS"/>
            </a:endParaRPr>
          </a:p>
          <a:p>
            <a:pPr marL="0" marR="0" lvl="0" indent="0" algn="l" rtl="0">
              <a:spcBef>
                <a:spcPts val="400"/>
              </a:spcBef>
              <a:spcAft>
                <a:spcPts val="0"/>
              </a:spcAft>
              <a:buClr>
                <a:srgbClr val="8B0000"/>
              </a:buClr>
              <a:buFont typeface="Noto Symbol"/>
              <a:buNone/>
            </a:pPr>
            <a:endParaRPr sz="2000" b="0" i="0" u="none" strike="noStrike" cap="none" baseline="0">
              <a:solidFill>
                <a:schemeClr val="dk1"/>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False for </a:t>
            </a: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rgbClr val="3333FF"/>
                </a:solidFill>
                <a:latin typeface="Comic Sans MS"/>
                <a:ea typeface="Comic Sans MS"/>
                <a:cs typeface="Comic Sans MS"/>
                <a:sym typeface="Comic Sans MS"/>
              </a:rPr>
              <a:t> &lt;</a:t>
            </a:r>
            <a:r>
              <a:rPr lang="en-US" sz="2400">
                <a:solidFill>
                  <a:srgbClr val="3333FF"/>
                </a:solidFill>
                <a:latin typeface="Comic Sans MS"/>
                <a:ea typeface="Comic Sans MS"/>
                <a:cs typeface="Comic Sans MS"/>
                <a:sym typeface="Comic Sans MS"/>
              </a:rPr>
              <a:t> 0</a:t>
            </a: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False for</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rgbClr val="3333FF"/>
                </a:solidFill>
                <a:latin typeface="Comic Sans MS"/>
                <a:ea typeface="Comic Sans MS"/>
                <a:cs typeface="Comic Sans MS"/>
                <a:sym typeface="Comic Sans MS"/>
              </a:rPr>
              <a:t> = 0</a:t>
            </a:r>
          </a:p>
        </p:txBody>
      </p:sp>
      <p:sp>
        <p:nvSpPr>
          <p:cNvPr id="314" name="Shape 31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29</a:t>
            </a:fld>
            <a:endParaRPr lang="en-US"/>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p:nvPr/>
        </p:nvSpPr>
        <p:spPr>
          <a:xfrm>
            <a:off x="335017" y="1259180"/>
            <a:ext cx="8220974" cy="2069233"/>
          </a:xfrm>
          <a:prstGeom prst="roundRect">
            <a:avLst>
              <a:gd name="adj"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000" b="0" i="1" u="none" strike="noStrike" cap="none" baseline="0" dirty="0" err="1">
                <a:solidFill>
                  <a:srgbClr val="3333FF"/>
                </a:solidFill>
                <a:latin typeface="Comic Sans MS"/>
                <a:ea typeface="Comic Sans MS"/>
                <a:cs typeface="Comic Sans MS"/>
                <a:sym typeface="Comic Sans MS"/>
              </a:rPr>
              <a:t>remove_all_segments</a:t>
            </a:r>
            <a:endParaRPr lang="en-US" sz="2000" b="0" i="1" u="none" strike="noStrike" cap="none" baseline="0" dirty="0">
              <a:solidFill>
                <a:srgbClr val="3333FF"/>
              </a:solidFill>
              <a:latin typeface="Comic Sans MS"/>
              <a:ea typeface="Comic Sans MS"/>
              <a:cs typeface="Comic Sans MS"/>
              <a:sym typeface="Comic Sans MS"/>
            </a:endParaRPr>
          </a:p>
          <a:p>
            <a:pPr marL="0" marR="0" lvl="0" indent="0" algn="l" rtl="0">
              <a:lnSpc>
                <a:spcPct val="90000"/>
              </a:lnSpc>
              <a:spcBef>
                <a:spcPts val="1000"/>
              </a:spcBef>
              <a:spcAft>
                <a:spcPts val="0"/>
              </a:spcAft>
              <a:buSzPct val="25000"/>
              <a:buNone/>
            </a:pPr>
            <a:r>
              <a:rPr lang="en-US" sz="2000" b="0" i="0" u="none" strike="noStrike" cap="none" baseline="0" dirty="0">
                <a:solidFill>
                  <a:srgbClr val="990000"/>
                </a:solidFill>
                <a:latin typeface="Comic Sans MS"/>
                <a:ea typeface="Comic Sans MS"/>
                <a:cs typeface="Comic Sans MS"/>
                <a:sym typeface="Comic Sans MS"/>
              </a:rPr>
              <a:t>	-- Remove all stations except the south end.</a:t>
            </a:r>
          </a:p>
          <a:p>
            <a:pPr marL="0" marR="0" lvl="0" indent="0" algn="l" rtl="0">
              <a:lnSpc>
                <a:spcPct val="90000"/>
              </a:lnSpc>
              <a:spcBef>
                <a:spcPts val="1000"/>
              </a:spcBef>
              <a:spcAft>
                <a:spcPts val="0"/>
              </a:spcAft>
              <a:buSzPct val="25000"/>
              <a:buNone/>
            </a:pPr>
            <a:r>
              <a:rPr lang="en-US" sz="2000" b="0" i="0" u="none" strike="noStrike" cap="none" baseline="0" dirty="0">
                <a:solidFill>
                  <a:srgbClr val="3333FF"/>
                </a:solidFill>
                <a:latin typeface="Comic Sans MS"/>
                <a:ea typeface="Comic Sans MS"/>
                <a:cs typeface="Comic Sans MS"/>
                <a:sym typeface="Comic Sans MS"/>
              </a:rPr>
              <a:t>       </a:t>
            </a:r>
            <a:r>
              <a:rPr lang="en-US" sz="2000" b="1" i="0" u="none" strike="noStrike" cap="none" baseline="0" dirty="0">
                <a:solidFill>
                  <a:srgbClr val="002060"/>
                </a:solidFill>
                <a:latin typeface="Comic Sans MS"/>
                <a:ea typeface="Comic Sans MS"/>
                <a:cs typeface="Comic Sans MS"/>
                <a:sym typeface="Comic Sans MS"/>
              </a:rPr>
              <a:t>ensure</a:t>
            </a:r>
          </a:p>
          <a:p>
            <a:pPr marL="0" marR="0" lvl="0" indent="0" algn="l" rtl="0">
              <a:lnSpc>
                <a:spcPct val="90000"/>
              </a:lnSpc>
              <a:spcBef>
                <a:spcPts val="1000"/>
              </a:spcBef>
              <a:spcAft>
                <a:spcPts val="0"/>
              </a:spcAft>
              <a:buSzPct val="25000"/>
              <a:buNone/>
            </a:pPr>
            <a:r>
              <a:rPr lang="en-US" sz="2000" b="0" i="0" u="none" strike="noStrike" cap="none" baseline="0" dirty="0">
                <a:solidFill>
                  <a:srgbClr val="3333FF"/>
                </a:solidFill>
                <a:latin typeface="Comic Sans MS"/>
                <a:ea typeface="Comic Sans MS"/>
                <a:cs typeface="Comic Sans MS"/>
                <a:sym typeface="Comic Sans MS"/>
              </a:rPr>
              <a:t>	</a:t>
            </a:r>
            <a:r>
              <a:rPr lang="en-US" sz="2000" b="0" i="0" u="none" strike="noStrike" cap="none" baseline="0" dirty="0" err="1">
                <a:solidFill>
                  <a:srgbClr val="3333FF"/>
                </a:solidFill>
                <a:latin typeface="Comic Sans MS"/>
                <a:ea typeface="Comic Sans MS"/>
                <a:cs typeface="Comic Sans MS"/>
                <a:sym typeface="Comic Sans MS"/>
              </a:rPr>
              <a:t>only_one_left</a:t>
            </a:r>
            <a:r>
              <a:rPr lang="en-US" sz="2000" b="0" i="0" u="none" strike="noStrike" cap="none" baseline="0" dirty="0">
                <a:solidFill>
                  <a:srgbClr val="3333FF"/>
                </a:solidFill>
                <a:latin typeface="Comic Sans MS"/>
                <a:ea typeface="Comic Sans MS"/>
                <a:cs typeface="Comic Sans MS"/>
                <a:sym typeface="Comic Sans MS"/>
              </a:rPr>
              <a:t>:</a:t>
            </a:r>
            <a:r>
              <a:rPr lang="en-US" sz="2000" b="0" i="1" u="none" strike="noStrike" cap="none" baseline="0" dirty="0">
                <a:solidFill>
                  <a:srgbClr val="3333FF"/>
                </a:solidFill>
                <a:latin typeface="Comic Sans MS"/>
                <a:ea typeface="Comic Sans MS"/>
                <a:cs typeface="Comic Sans MS"/>
                <a:sym typeface="Comic Sans MS"/>
              </a:rPr>
              <a:t> count </a:t>
            </a:r>
            <a:r>
              <a:rPr lang="en-US" sz="2000" b="0" i="0" u="none" strike="noStrike" cap="none" baseline="0" dirty="0">
                <a:solidFill>
                  <a:srgbClr val="3333FF"/>
                </a:solidFill>
                <a:latin typeface="Comic Sans MS"/>
                <a:ea typeface="Comic Sans MS"/>
                <a:cs typeface="Comic Sans MS"/>
                <a:sym typeface="Comic Sans MS"/>
              </a:rPr>
              <a:t>= 1</a:t>
            </a:r>
          </a:p>
          <a:p>
            <a:pPr marL="0" marR="0" lvl="0" indent="0" algn="l" rtl="0">
              <a:lnSpc>
                <a:spcPct val="90000"/>
              </a:lnSpc>
              <a:spcBef>
                <a:spcPts val="1000"/>
              </a:spcBef>
              <a:spcAft>
                <a:spcPts val="0"/>
              </a:spcAft>
              <a:buSzPct val="25000"/>
              <a:buNone/>
            </a:pPr>
            <a:r>
              <a:rPr lang="en-US" sz="2000" b="0" i="0" u="none" strike="noStrike" cap="none" baseline="0" dirty="0">
                <a:solidFill>
                  <a:srgbClr val="3333FF"/>
                </a:solidFill>
                <a:latin typeface="Comic Sans MS"/>
                <a:ea typeface="Comic Sans MS"/>
                <a:cs typeface="Comic Sans MS"/>
                <a:sym typeface="Comic Sans MS"/>
              </a:rPr>
              <a:t>	</a:t>
            </a:r>
            <a:r>
              <a:rPr lang="en-US" sz="2000" b="0" i="0" u="none" strike="noStrike" cap="none" baseline="0" dirty="0" err="1">
                <a:solidFill>
                  <a:srgbClr val="3333FF"/>
                </a:solidFill>
                <a:latin typeface="Comic Sans MS"/>
                <a:ea typeface="Comic Sans MS"/>
                <a:cs typeface="Comic Sans MS"/>
                <a:sym typeface="Comic Sans MS"/>
              </a:rPr>
              <a:t>both_ends_same</a:t>
            </a:r>
            <a:r>
              <a:rPr lang="en-US" sz="2000" b="0" i="0" u="none" strike="noStrike" cap="none" baseline="0" dirty="0">
                <a:solidFill>
                  <a:srgbClr val="3333FF"/>
                </a:solidFill>
                <a:latin typeface="Comic Sans MS"/>
                <a:ea typeface="Comic Sans MS"/>
                <a:cs typeface="Comic Sans MS"/>
                <a:sym typeface="Comic Sans MS"/>
              </a:rPr>
              <a:t>:</a:t>
            </a:r>
            <a:r>
              <a:rPr lang="en-US" sz="2000" b="0" i="1" u="none" strike="noStrike" cap="none" baseline="0" dirty="0">
                <a:solidFill>
                  <a:srgbClr val="3333FF"/>
                </a:solidFill>
                <a:latin typeface="Comic Sans MS"/>
                <a:ea typeface="Comic Sans MS"/>
                <a:cs typeface="Comic Sans MS"/>
                <a:sym typeface="Comic Sans MS"/>
              </a:rPr>
              <a:t> </a:t>
            </a:r>
            <a:r>
              <a:rPr lang="en-US" sz="2000" b="0" i="1" u="none" strike="noStrike" cap="none" baseline="0" dirty="0" err="1">
                <a:solidFill>
                  <a:srgbClr val="3333FF"/>
                </a:solidFill>
                <a:latin typeface="Comic Sans MS"/>
                <a:ea typeface="Comic Sans MS"/>
                <a:cs typeface="Comic Sans MS"/>
                <a:sym typeface="Comic Sans MS"/>
              </a:rPr>
              <a:t>south_end</a:t>
            </a:r>
            <a:r>
              <a:rPr lang="en-US" sz="2000" b="0" i="1" u="none" strike="noStrike" cap="none" baseline="0" dirty="0">
                <a:solidFill>
                  <a:srgbClr val="3333FF"/>
                </a:solidFill>
                <a:latin typeface="Comic Sans MS"/>
                <a:ea typeface="Comic Sans MS"/>
                <a:cs typeface="Comic Sans MS"/>
                <a:sym typeface="Comic Sans MS"/>
              </a:rPr>
              <a:t> = </a:t>
            </a:r>
            <a:r>
              <a:rPr lang="en-US" sz="2000" b="0" i="1" u="none" strike="noStrike" cap="none" baseline="0" dirty="0" err="1">
                <a:solidFill>
                  <a:srgbClr val="3333FF"/>
                </a:solidFill>
                <a:latin typeface="Comic Sans MS"/>
                <a:ea typeface="Comic Sans MS"/>
                <a:cs typeface="Comic Sans MS"/>
                <a:sym typeface="Comic Sans MS"/>
              </a:rPr>
              <a:t>north_end</a:t>
            </a:r>
            <a:r>
              <a:rPr lang="en-US" sz="2000" b="0" i="1" u="none" strike="noStrike" cap="none" baseline="0" dirty="0">
                <a:solidFill>
                  <a:srgbClr val="3333FF"/>
                </a:solidFill>
                <a:latin typeface="Comic Sans MS"/>
                <a:ea typeface="Comic Sans MS"/>
                <a:cs typeface="Comic Sans MS"/>
                <a:sym typeface="Comic Sans MS"/>
              </a:rPr>
              <a:t>	</a:t>
            </a:r>
          </a:p>
        </p:txBody>
      </p:sp>
      <p:sp>
        <p:nvSpPr>
          <p:cNvPr id="73" name="Shape 73"/>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Contracts</a:t>
            </a:r>
          </a:p>
        </p:txBody>
      </p:sp>
      <p:sp>
        <p:nvSpPr>
          <p:cNvPr id="74" name="Shape 74"/>
          <p:cNvSpPr/>
          <p:nvPr/>
        </p:nvSpPr>
        <p:spPr>
          <a:xfrm>
            <a:off x="338131" y="4081998"/>
            <a:ext cx="8220974" cy="2442758"/>
          </a:xfrm>
          <a:prstGeom prst="roundRect">
            <a:avLst>
              <a:gd name="adj"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t" anchorCtr="0">
            <a:noAutofit/>
          </a:bodyPr>
          <a:lstStyle/>
          <a:p>
            <a:pPr marL="0" marR="0" lvl="0" indent="0" algn="l" rtl="0">
              <a:lnSpc>
                <a:spcPct val="80000"/>
              </a:lnSpc>
              <a:spcBef>
                <a:spcPts val="0"/>
              </a:spcBef>
              <a:spcAft>
                <a:spcPts val="0"/>
              </a:spcAft>
              <a:buSzPct val="25000"/>
              <a:buNone/>
            </a:pPr>
            <a:r>
              <a:rPr lang="en-US" sz="2000" b="0" i="1" u="none" strike="noStrike" cap="none" baseline="0">
                <a:solidFill>
                  <a:srgbClr val="3333FF"/>
                </a:solidFill>
                <a:latin typeface="Comic Sans MS"/>
                <a:ea typeface="Comic Sans MS"/>
                <a:cs typeface="Comic Sans MS"/>
                <a:sym typeface="Comic Sans MS"/>
              </a:rPr>
              <a:t>extend </a:t>
            </a:r>
            <a:r>
              <a:rPr lang="en-US" sz="2000" b="0" i="0" u="none" strike="noStrike" cap="none" baseline="0">
                <a:solidFill>
                  <a:srgbClr val="3333FF"/>
                </a:solidFill>
                <a:latin typeface="Comic Sans MS"/>
                <a:ea typeface="Comic Sans MS"/>
                <a:cs typeface="Comic Sans MS"/>
                <a:sym typeface="Comic Sans MS"/>
              </a:rPr>
              <a:t>(</a:t>
            </a:r>
            <a:r>
              <a:rPr lang="en-US" sz="2000" b="0" i="1" u="none" strike="noStrike" cap="none" baseline="0">
                <a:solidFill>
                  <a:srgbClr val="3333FF"/>
                </a:solidFill>
                <a:latin typeface="Comic Sans MS"/>
                <a:ea typeface="Comic Sans MS"/>
                <a:cs typeface="Comic Sans MS"/>
                <a:sym typeface="Comic Sans MS"/>
              </a:rPr>
              <a:t>s</a:t>
            </a:r>
            <a:r>
              <a:rPr lang="en-US" sz="1400" b="0" i="0" u="none" strike="noStrike" cap="none" baseline="0">
                <a:solidFill>
                  <a:srgbClr val="3333FF"/>
                </a:solidFill>
                <a:latin typeface="Comic Sans MS"/>
                <a:ea typeface="Comic Sans MS"/>
                <a:cs typeface="Comic Sans MS"/>
                <a:sym typeface="Comic Sans MS"/>
              </a:rPr>
              <a:t> </a:t>
            </a:r>
            <a:r>
              <a:rPr lang="en-US" sz="2000" b="0" i="0" u="none" strike="noStrike" cap="none" baseline="0">
                <a:solidFill>
                  <a:srgbClr val="3333FF"/>
                </a:solidFill>
                <a:latin typeface="Comic Sans MS"/>
                <a:ea typeface="Comic Sans MS"/>
                <a:cs typeface="Comic Sans MS"/>
                <a:sym typeface="Comic Sans MS"/>
              </a:rPr>
              <a:t>:</a:t>
            </a:r>
            <a:r>
              <a:rPr lang="en-US" sz="2000" b="0" i="1" u="none" strike="noStrike" cap="none" baseline="0">
                <a:solidFill>
                  <a:srgbClr val="3333FF"/>
                </a:solidFill>
                <a:latin typeface="Comic Sans MS"/>
                <a:ea typeface="Comic Sans MS"/>
                <a:cs typeface="Comic Sans MS"/>
                <a:sym typeface="Comic Sans MS"/>
              </a:rPr>
              <a:t> STATION </a:t>
            </a:r>
            <a:r>
              <a:rPr lang="en-US" sz="2000" b="0" i="0" u="none" strike="noStrike" cap="none" baseline="0">
                <a:solidFill>
                  <a:srgbClr val="3333FF"/>
                </a:solidFill>
                <a:latin typeface="Comic Sans MS"/>
                <a:ea typeface="Comic Sans MS"/>
                <a:cs typeface="Comic Sans MS"/>
                <a:sym typeface="Comic Sans MS"/>
              </a:rPr>
              <a:t>) </a:t>
            </a:r>
          </a:p>
          <a:p>
            <a:pPr marL="0" marR="0" lvl="0" indent="0" algn="l" rtl="0">
              <a:lnSpc>
                <a:spcPct val="80000"/>
              </a:lnSpc>
              <a:spcBef>
                <a:spcPts val="1000"/>
              </a:spcBef>
              <a:spcAft>
                <a:spcPts val="0"/>
              </a:spcAft>
              <a:buSzPct val="25000"/>
              <a:buNone/>
            </a:pPr>
            <a:r>
              <a:rPr lang="en-US" sz="2000" b="0" i="0" u="none" strike="noStrike" cap="none" baseline="0">
                <a:solidFill>
                  <a:srgbClr val="990000"/>
                </a:solidFill>
                <a:latin typeface="Comic Sans MS"/>
                <a:ea typeface="Comic Sans MS"/>
                <a:cs typeface="Comic Sans MS"/>
                <a:sym typeface="Comic Sans MS"/>
              </a:rPr>
              <a:t>	-- Add </a:t>
            </a:r>
            <a:r>
              <a:rPr lang="en-US" sz="2000" b="0" i="1" u="none" strike="noStrike" cap="none" baseline="0">
                <a:solidFill>
                  <a:srgbClr val="3333FF"/>
                </a:solidFill>
                <a:latin typeface="Comic Sans MS"/>
                <a:ea typeface="Comic Sans MS"/>
                <a:cs typeface="Comic Sans MS"/>
                <a:sym typeface="Comic Sans MS"/>
              </a:rPr>
              <a:t>s</a:t>
            </a:r>
            <a:r>
              <a:rPr lang="en-US" sz="2000" b="0" i="0" u="none" strike="noStrike" cap="none" baseline="0">
                <a:solidFill>
                  <a:srgbClr val="990000"/>
                </a:solidFill>
                <a:latin typeface="Comic Sans MS"/>
                <a:ea typeface="Comic Sans MS"/>
                <a:cs typeface="Comic Sans MS"/>
                <a:sym typeface="Comic Sans MS"/>
              </a:rPr>
              <a:t> at end of line.</a:t>
            </a:r>
          </a:p>
          <a:p>
            <a:pPr marL="0" marR="0" lvl="0" indent="0" algn="l" rtl="0">
              <a:lnSpc>
                <a:spcPct val="80000"/>
              </a:lnSpc>
              <a:spcBef>
                <a:spcPts val="1000"/>
              </a:spcBef>
              <a:spcAft>
                <a:spcPts val="0"/>
              </a:spcAft>
              <a:buSzPct val="25000"/>
              <a:buNone/>
            </a:pPr>
            <a:r>
              <a:rPr lang="en-US" sz="2000" b="0" i="0" u="none" strike="noStrike" cap="none" baseline="0">
                <a:solidFill>
                  <a:srgbClr val="3333FF"/>
                </a:solidFill>
                <a:latin typeface="Comic Sans MS"/>
                <a:ea typeface="Comic Sans MS"/>
                <a:cs typeface="Comic Sans MS"/>
                <a:sym typeface="Comic Sans MS"/>
              </a:rPr>
              <a:t>       </a:t>
            </a:r>
            <a:r>
              <a:rPr lang="en-US" sz="2000" b="1" i="0" u="none" strike="noStrike" cap="none" baseline="0">
                <a:solidFill>
                  <a:srgbClr val="002060"/>
                </a:solidFill>
                <a:latin typeface="Comic Sans MS"/>
                <a:ea typeface="Comic Sans MS"/>
                <a:cs typeface="Comic Sans MS"/>
                <a:sym typeface="Comic Sans MS"/>
              </a:rPr>
              <a:t>ensure</a:t>
            </a:r>
          </a:p>
          <a:p>
            <a:pPr marL="0" marR="0" lvl="0" indent="0" algn="l" rtl="0">
              <a:lnSpc>
                <a:spcPct val="80000"/>
              </a:lnSpc>
              <a:spcBef>
                <a:spcPts val="1000"/>
              </a:spcBef>
              <a:spcAft>
                <a:spcPts val="0"/>
              </a:spcAft>
              <a:buSzPct val="25000"/>
              <a:buNone/>
            </a:pPr>
            <a:r>
              <a:rPr lang="en-US" sz="2000" b="0" i="0" u="none" strike="noStrike" cap="none" baseline="0">
                <a:solidFill>
                  <a:srgbClr val="3333FF"/>
                </a:solidFill>
                <a:latin typeface="Comic Sans MS"/>
                <a:ea typeface="Comic Sans MS"/>
                <a:cs typeface="Comic Sans MS"/>
                <a:sym typeface="Comic Sans MS"/>
              </a:rPr>
              <a:t>	new_station_added:</a:t>
            </a:r>
            <a:r>
              <a:rPr lang="en-US" sz="2000" b="0" i="1" u="none" strike="noStrike" cap="none" baseline="0">
                <a:solidFill>
                  <a:srgbClr val="3333FF"/>
                </a:solidFill>
                <a:latin typeface="Comic Sans MS"/>
                <a:ea typeface="Comic Sans MS"/>
                <a:cs typeface="Comic Sans MS"/>
                <a:sym typeface="Comic Sans MS"/>
              </a:rPr>
              <a:t> i_th </a:t>
            </a:r>
            <a:r>
              <a:rPr lang="en-US" sz="2000" b="0" i="0" u="none" strike="noStrike" cap="none" baseline="0">
                <a:solidFill>
                  <a:srgbClr val="3333FF"/>
                </a:solidFill>
                <a:latin typeface="Comic Sans MS"/>
                <a:ea typeface="Comic Sans MS"/>
                <a:cs typeface="Comic Sans MS"/>
                <a:sym typeface="Comic Sans MS"/>
              </a:rPr>
              <a:t>(</a:t>
            </a:r>
            <a:r>
              <a:rPr lang="en-US" sz="2000" b="0" i="1" u="none" strike="noStrike" cap="none" baseline="0">
                <a:solidFill>
                  <a:srgbClr val="3333FF"/>
                </a:solidFill>
                <a:latin typeface="Comic Sans MS"/>
                <a:ea typeface="Comic Sans MS"/>
                <a:cs typeface="Comic Sans MS"/>
                <a:sym typeface="Comic Sans MS"/>
              </a:rPr>
              <a:t>count</a:t>
            </a:r>
            <a:r>
              <a:rPr lang="en-US" sz="1400" b="0" i="1" u="none" strike="noStrike" cap="none" baseline="0">
                <a:solidFill>
                  <a:srgbClr val="3333FF"/>
                </a:solidFill>
                <a:latin typeface="Comic Sans MS"/>
                <a:ea typeface="Comic Sans MS"/>
                <a:cs typeface="Comic Sans MS"/>
                <a:sym typeface="Comic Sans MS"/>
              </a:rPr>
              <a:t> </a:t>
            </a:r>
            <a:r>
              <a:rPr lang="en-US" sz="2000" b="0" i="0" u="none" strike="noStrike" cap="none" baseline="0">
                <a:solidFill>
                  <a:srgbClr val="3333FF"/>
                </a:solidFill>
                <a:latin typeface="Comic Sans MS"/>
                <a:ea typeface="Comic Sans MS"/>
                <a:cs typeface="Comic Sans MS"/>
                <a:sym typeface="Comic Sans MS"/>
              </a:rPr>
              <a:t>)</a:t>
            </a:r>
            <a:r>
              <a:rPr lang="en-US" sz="2000" b="0" i="1" u="none" strike="noStrike" cap="none" baseline="0">
                <a:solidFill>
                  <a:srgbClr val="3333FF"/>
                </a:solidFill>
                <a:latin typeface="Comic Sans MS"/>
                <a:ea typeface="Comic Sans MS"/>
                <a:cs typeface="Comic Sans MS"/>
                <a:sym typeface="Comic Sans MS"/>
              </a:rPr>
              <a:t> = s</a:t>
            </a:r>
          </a:p>
          <a:p>
            <a:pPr marL="0" marR="0" lvl="0" indent="0" algn="l" rtl="0">
              <a:lnSpc>
                <a:spcPct val="80000"/>
              </a:lnSpc>
              <a:spcBef>
                <a:spcPts val="1000"/>
              </a:spcBef>
              <a:spcAft>
                <a:spcPts val="0"/>
              </a:spcAft>
              <a:buSzPct val="25000"/>
              <a:buNone/>
            </a:pPr>
            <a:r>
              <a:rPr lang="en-US" sz="2000" b="0" i="0" u="none" strike="noStrike" cap="none" baseline="0">
                <a:solidFill>
                  <a:srgbClr val="3333FF"/>
                </a:solidFill>
                <a:latin typeface="Comic Sans MS"/>
                <a:ea typeface="Comic Sans MS"/>
                <a:cs typeface="Comic Sans MS"/>
                <a:sym typeface="Comic Sans MS"/>
              </a:rPr>
              <a:t>	added_at_north:</a:t>
            </a:r>
            <a:r>
              <a:rPr lang="en-US" sz="2000" b="0" i="1" u="none" strike="noStrike" cap="none" baseline="0">
                <a:solidFill>
                  <a:srgbClr val="3333FF"/>
                </a:solidFill>
                <a:latin typeface="Comic Sans MS"/>
                <a:ea typeface="Comic Sans MS"/>
                <a:cs typeface="Comic Sans MS"/>
                <a:sym typeface="Comic Sans MS"/>
              </a:rPr>
              <a:t> north_end = s</a:t>
            </a:r>
          </a:p>
          <a:p>
            <a:pPr marL="0" marR="0" lvl="0" indent="0" algn="l" rtl="0">
              <a:lnSpc>
                <a:spcPct val="80000"/>
              </a:lnSpc>
              <a:spcBef>
                <a:spcPts val="1000"/>
              </a:spcBef>
              <a:spcAft>
                <a:spcPts val="0"/>
              </a:spcAft>
              <a:buSzPct val="25000"/>
              <a:buNone/>
            </a:pPr>
            <a:r>
              <a:rPr lang="en-US" sz="2000" b="0" i="1" u="none" strike="noStrike" cap="none" baseline="0">
                <a:solidFill>
                  <a:srgbClr val="3333FF"/>
                </a:solidFill>
                <a:latin typeface="Comic Sans MS"/>
                <a:ea typeface="Comic Sans MS"/>
                <a:cs typeface="Comic Sans MS"/>
                <a:sym typeface="Comic Sans MS"/>
              </a:rPr>
              <a:t>	</a:t>
            </a:r>
            <a:r>
              <a:rPr lang="en-US" sz="2000" b="0" i="0" u="none" strike="noStrike" cap="none" baseline="0">
                <a:solidFill>
                  <a:srgbClr val="3333FF"/>
                </a:solidFill>
                <a:latin typeface="Comic Sans MS"/>
                <a:ea typeface="Comic Sans MS"/>
                <a:cs typeface="Comic Sans MS"/>
                <a:sym typeface="Comic Sans MS"/>
              </a:rPr>
              <a:t>one_more: </a:t>
            </a:r>
            <a:r>
              <a:rPr lang="en-US" sz="2000" b="0" i="1" u="none" strike="noStrike" cap="none" baseline="0">
                <a:solidFill>
                  <a:srgbClr val="3333FF"/>
                </a:solidFill>
                <a:latin typeface="Comic Sans MS"/>
                <a:ea typeface="Comic Sans MS"/>
                <a:cs typeface="Comic Sans MS"/>
                <a:sym typeface="Comic Sans MS"/>
              </a:rPr>
              <a:t>count = </a:t>
            </a:r>
            <a:r>
              <a:rPr lang="en-US" sz="2000" b="1" i="0" u="none" strike="noStrike" cap="none" baseline="0">
                <a:solidFill>
                  <a:srgbClr val="002060"/>
                </a:solidFill>
                <a:latin typeface="Comic Sans MS"/>
                <a:ea typeface="Comic Sans MS"/>
                <a:cs typeface="Comic Sans MS"/>
                <a:sym typeface="Comic Sans MS"/>
              </a:rPr>
              <a:t>old</a:t>
            </a:r>
            <a:r>
              <a:rPr lang="en-US" sz="2000" b="1" i="0" u="none" strike="noStrike" cap="none" baseline="0">
                <a:solidFill>
                  <a:srgbClr val="3333FF"/>
                </a:solidFill>
                <a:latin typeface="Comic Sans MS"/>
                <a:ea typeface="Comic Sans MS"/>
                <a:cs typeface="Comic Sans MS"/>
                <a:sym typeface="Comic Sans MS"/>
              </a:rPr>
              <a:t> </a:t>
            </a:r>
            <a:r>
              <a:rPr lang="en-US" sz="2000" b="0" i="1" u="none" strike="noStrike" cap="none" baseline="0">
                <a:solidFill>
                  <a:srgbClr val="3333FF"/>
                </a:solidFill>
                <a:latin typeface="Comic Sans MS"/>
                <a:ea typeface="Comic Sans MS"/>
                <a:cs typeface="Comic Sans MS"/>
                <a:sym typeface="Comic Sans MS"/>
              </a:rPr>
              <a:t>count </a:t>
            </a:r>
            <a:r>
              <a:rPr lang="en-US" sz="2000" b="0" i="0" u="none" strike="noStrike" cap="none" baseline="0">
                <a:solidFill>
                  <a:srgbClr val="3333FF"/>
                </a:solidFill>
                <a:latin typeface="Comic Sans MS"/>
                <a:ea typeface="Comic Sans MS"/>
                <a:cs typeface="Comic Sans MS"/>
                <a:sym typeface="Comic Sans MS"/>
              </a:rPr>
              <a:t>+ 1</a:t>
            </a:r>
            <a:r>
              <a:rPr lang="en-US" sz="1600" b="0" i="0" u="none" strike="noStrike" cap="none" baseline="0">
                <a:solidFill>
                  <a:srgbClr val="800080"/>
                </a:solidFill>
                <a:latin typeface="Comic Sans MS"/>
                <a:ea typeface="Comic Sans MS"/>
                <a:cs typeface="Comic Sans MS"/>
                <a:sym typeface="Comic Sans MS"/>
              </a:rPr>
              <a:t>	</a:t>
            </a:r>
          </a:p>
        </p:txBody>
      </p:sp>
      <p:sp>
        <p:nvSpPr>
          <p:cNvPr id="75" name="Shape 75"/>
          <p:cNvSpPr/>
          <p:nvPr/>
        </p:nvSpPr>
        <p:spPr>
          <a:xfrm>
            <a:off x="7065817" y="858982"/>
            <a:ext cx="2249051" cy="558777"/>
          </a:xfrm>
          <a:prstGeom prst="wedgeRoundRectCallout">
            <a:avLst>
              <a:gd name="adj1" fmla="val -75414"/>
              <a:gd name="adj2" fmla="val 297767"/>
              <a:gd name="adj3" fmla="val 16667"/>
            </a:avLst>
          </a:prstGeom>
          <a:solidFill>
            <a:srgbClr val="FFFF00"/>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marL="0" marR="0" lvl="0" indent="0" algn="ctr"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Assertions</a:t>
            </a:r>
          </a:p>
        </p:txBody>
      </p:sp>
      <p:sp>
        <p:nvSpPr>
          <p:cNvPr id="76" name="Shape 76"/>
          <p:cNvSpPr/>
          <p:nvPr/>
        </p:nvSpPr>
        <p:spPr>
          <a:xfrm>
            <a:off x="6575281" y="3826019"/>
            <a:ext cx="2249051" cy="558777"/>
          </a:xfrm>
          <a:prstGeom prst="wedgeRoundRectCallout">
            <a:avLst>
              <a:gd name="adj1" fmla="val -75414"/>
              <a:gd name="adj2" fmla="val 297767"/>
              <a:gd name="adj3" fmla="val 16667"/>
            </a:avLst>
          </a:prstGeom>
          <a:solidFill>
            <a:srgbClr val="FFFF00"/>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marL="0" marR="0" lvl="0" indent="0" algn="ctr"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Assertions</a:t>
            </a:r>
          </a:p>
        </p:txBody>
      </p:sp>
      <p:sp>
        <p:nvSpPr>
          <p:cNvPr id="77" name="Shape 77"/>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a:t>
            </a:fld>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p:tgtEl>
                                          <p:spTgt spid="75"/>
                                        </p:tgtEl>
                                        <p:attrNameLst>
                                          <p:attrName>ppt_w</p:attrName>
                                        </p:attrNameLst>
                                      </p:cBhvr>
                                      <p:tavLst>
                                        <p:tav tm="0">
                                          <p:val>
                                            <p:strVal val="0"/>
                                          </p:val>
                                        </p:tav>
                                        <p:tav tm="100000">
                                          <p:val>
                                            <p:strVal val="#ppt_w"/>
                                          </p:val>
                                        </p:tav>
                                      </p:tavLst>
                                    </p:anim>
                                    <p:anim calcmode="lin" valueType="num">
                                      <p:cBhvr additive="base">
                                        <p:cTn id="8" dur="500"/>
                                        <p:tgtEl>
                                          <p:spTgt spid="7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p:tgtEl>
                                          <p:spTgt spid="76"/>
                                        </p:tgtEl>
                                        <p:attrNameLst>
                                          <p:attrName>ppt_w</p:attrName>
                                        </p:attrNameLst>
                                      </p:cBhvr>
                                      <p:tavLst>
                                        <p:tav tm="0">
                                          <p:val>
                                            <p:strVal val="0"/>
                                          </p:val>
                                        </p:tav>
                                        <p:tav tm="100000">
                                          <p:val>
                                            <p:strVal val="#ppt_w"/>
                                          </p:val>
                                        </p:tav>
                                      </p:tavLst>
                                    </p:anim>
                                    <p:anim calcmode="lin" valueType="num">
                                      <p:cBhvr additive="base">
                                        <p:cTn id="12" dur="500"/>
                                        <p:tgtEl>
                                          <p:spTgt spid="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Semistrict boolean operators (3)</a:t>
            </a:r>
          </a:p>
        </p:txBody>
      </p:sp>
      <p:sp>
        <p:nvSpPr>
          <p:cNvPr id="321" name="Shape 321"/>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rgbClr val="A50021"/>
                </a:solidFill>
                <a:latin typeface="Comic Sans MS"/>
                <a:ea typeface="Comic Sans MS"/>
                <a:cs typeface="Comic Sans MS"/>
                <a:sym typeface="Comic Sans MS"/>
              </a:rPr>
              <a:t>BUT</a:t>
            </a:r>
            <a:r>
              <a:rPr lang="en-US" sz="2400" b="0" i="0" u="none" strike="noStrike" cap="none" baseline="0">
                <a:solidFill>
                  <a:srgbClr val="3333FF"/>
                </a:solidFill>
                <a:latin typeface="Comic Sans MS"/>
                <a:ea typeface="Comic Sans MS"/>
                <a:cs typeface="Comic Sans MS"/>
                <a:sym typeface="Comic Sans MS"/>
              </a:rPr>
              <a:t>: </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rgbClr val="000099"/>
                </a:solidFill>
                <a:latin typeface="Comic Sans MS"/>
                <a:ea typeface="Comic Sans MS"/>
                <a:cs typeface="Comic Sans MS"/>
                <a:sym typeface="Comic Sans MS"/>
              </a:rPr>
              <a:t>Program would crash during evaluation of division</a:t>
            </a:r>
          </a:p>
          <a:p>
            <a:pPr marL="896938" marR="0" lvl="1" indent="-241618" algn="l" rtl="0">
              <a:spcBef>
                <a:spcPts val="480"/>
              </a:spcBef>
              <a:spcAft>
                <a:spcPts val="0"/>
              </a:spcAft>
              <a:buClr>
                <a:srgbClr val="8B0000"/>
              </a:buClr>
              <a:buFont typeface="Noto Symbol"/>
              <a:buNone/>
            </a:pPr>
            <a:endParaRPr sz="2400" b="0" i="0" u="none" strike="noStrike" cap="none" baseline="0">
              <a:solidFill>
                <a:srgbClr val="000099"/>
              </a:solidFill>
              <a:latin typeface="Comic Sans MS"/>
              <a:ea typeface="Comic Sans MS"/>
              <a:cs typeface="Comic Sans MS"/>
              <a:sym typeface="Comic Sans MS"/>
            </a:endParaRPr>
          </a:p>
          <a:p>
            <a:pPr marL="896938" marR="0" lvl="1" indent="-363538" algn="l" rtl="0">
              <a:spcBef>
                <a:spcPts val="640"/>
              </a:spcBef>
              <a:spcAft>
                <a:spcPts val="0"/>
              </a:spcAft>
              <a:buClr>
                <a:srgbClr val="8B0000"/>
              </a:buClr>
              <a:buSzPct val="25000"/>
              <a:buFont typeface="Noto Symbol"/>
              <a:buNone/>
            </a:pPr>
            <a:r>
              <a:rPr lang="en-US" sz="2400" b="0" i="0" u="none" strike="noStrike" cap="none" baseline="0">
                <a:solidFill>
                  <a:srgbClr val="000099"/>
                </a:solidFill>
                <a:latin typeface="Comic Sans MS"/>
                <a:ea typeface="Comic Sans MS"/>
                <a:cs typeface="Comic Sans MS"/>
                <a:sym typeface="Comic Sans MS"/>
              </a:rPr>
              <a:t>We need a</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A50021"/>
                </a:solidFill>
                <a:latin typeface="Comic Sans MS"/>
                <a:ea typeface="Comic Sans MS"/>
                <a:cs typeface="Comic Sans MS"/>
                <a:sym typeface="Comic Sans MS"/>
              </a:rPr>
              <a:t>non-commutative</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000099"/>
                </a:solidFill>
                <a:latin typeface="Comic Sans MS"/>
                <a:ea typeface="Comic Sans MS"/>
                <a:cs typeface="Comic Sans MS"/>
                <a:sym typeface="Comic Sans MS"/>
              </a:rPr>
              <a:t>version of</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1"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000099"/>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rgbClr val="000099"/>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
            </a:r>
            <a:br>
              <a:rPr lang="en-US" sz="2400" b="0" i="0" u="none" strike="noStrike" cap="none" baseline="0">
                <a:solidFill>
                  <a:srgbClr val="3333FF"/>
                </a:solidFill>
                <a:latin typeface="Comic Sans MS"/>
                <a:ea typeface="Comic Sans MS"/>
                <a:cs typeface="Comic Sans MS"/>
                <a:sym typeface="Comic Sans MS"/>
              </a:rPr>
            </a:br>
            <a:r>
              <a:rPr lang="en-US" sz="2400" b="0" i="0" u="none" strike="noStrike" cap="none" baseline="0">
                <a:solidFill>
                  <a:srgbClr val="3333FF"/>
                </a:solidFill>
                <a:latin typeface="Comic Sans MS"/>
                <a:ea typeface="Comic Sans MS"/>
                <a:cs typeface="Comic Sans MS"/>
                <a:sym typeface="Comic Sans MS"/>
              </a:rPr>
              <a:t/>
            </a:r>
            <a:br>
              <a:rPr lang="en-US" sz="2400" b="0" i="0" u="none" strike="noStrike" cap="none" baseline="0">
                <a:solidFill>
                  <a:srgbClr val="3333FF"/>
                </a:solidFill>
                <a:latin typeface="Comic Sans MS"/>
                <a:ea typeface="Comic Sans MS"/>
                <a:cs typeface="Comic Sans MS"/>
                <a:sym typeface="Comic Sans MS"/>
              </a:rPr>
            </a:br>
            <a:r>
              <a:rPr lang="en-US" sz="3200" b="0" i="0" u="none" strike="noStrike" cap="none" baseline="0">
                <a:solidFill>
                  <a:srgbClr val="A50021"/>
                </a:solidFill>
                <a:latin typeface="Comic Sans MS"/>
                <a:ea typeface="Comic Sans MS"/>
                <a:cs typeface="Comic Sans MS"/>
                <a:sym typeface="Comic Sans MS"/>
              </a:rPr>
              <a:t>Semistrict boolean operators</a:t>
            </a:r>
          </a:p>
          <a:p>
            <a:pPr marL="896938" marR="0" lvl="1" indent="-200978" algn="l" rtl="0">
              <a:spcBef>
                <a:spcPts val="640"/>
              </a:spcBef>
              <a:spcAft>
                <a:spcPts val="0"/>
              </a:spcAft>
              <a:buClr>
                <a:srgbClr val="8B0000"/>
              </a:buClr>
              <a:buFont typeface="Noto Symbol"/>
              <a:buNone/>
            </a:pPr>
            <a:endParaRPr sz="32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p:txBody>
      </p:sp>
      <p:sp>
        <p:nvSpPr>
          <p:cNvPr id="322" name="Shape 32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30</a:t>
            </a:fld>
            <a:endParaRPr lang="en-US"/>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284670" y="115888"/>
            <a:ext cx="7676640" cy="453455"/>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Semistrict operators (and then, or else)</a:t>
            </a:r>
          </a:p>
        </p:txBody>
      </p:sp>
      <p:sp>
        <p:nvSpPr>
          <p:cNvPr id="329" name="Shape 329"/>
          <p:cNvSpPr txBox="1">
            <a:spLocks noGrp="1"/>
          </p:cNvSpPr>
          <p:nvPr>
            <p:ph type="body" idx="1"/>
          </p:nvPr>
        </p:nvSpPr>
        <p:spPr>
          <a:xfrm>
            <a:off x="196641" y="949236"/>
            <a:ext cx="8658225" cy="511333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rgbClr val="000099"/>
                </a:solidFill>
                <a:latin typeface="Comic Sans MS"/>
                <a:ea typeface="Comic Sans MS"/>
                <a:cs typeface="Comic Sans MS"/>
                <a:sym typeface="Comic Sans MS"/>
              </a:rPr>
              <a:t>and</a:t>
            </a:r>
            <a:r>
              <a:rPr lang="en-US" sz="2400" b="1"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rgbClr val="000099"/>
                </a:solidFill>
                <a:latin typeface="Comic Sans MS"/>
                <a:ea typeface="Comic Sans MS"/>
                <a:cs typeface="Comic Sans MS"/>
                <a:sym typeface="Comic Sans MS"/>
              </a:rPr>
              <a:t>then</a:t>
            </a:r>
            <a:r>
              <a:rPr lang="en-US" sz="2400" b="0" i="0"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a:solidFill>
                  <a:schemeClr val="dk1"/>
                </a:solidFill>
                <a:latin typeface="Comic Sans MS"/>
                <a:ea typeface="Comic Sans MS"/>
                <a:cs typeface="Comic Sans MS"/>
                <a:sym typeface="Comic Sans MS"/>
              </a:rPr>
              <a:t>: has same value as </a:t>
            </a:r>
            <a:r>
              <a:rPr lang="en-US" sz="2400" b="0" i="1" u="none" strike="noStrike" cap="none" baseline="0" dirty="0">
                <a:solidFill>
                  <a:srgbClr val="3333FF"/>
                </a:solidFill>
                <a:latin typeface="Comic Sans MS"/>
                <a:ea typeface="Comic Sans MS"/>
                <a:cs typeface="Comic Sans MS"/>
                <a:sym typeface="Comic Sans MS"/>
              </a:rPr>
              <a:t>a</a:t>
            </a:r>
            <a:r>
              <a:rPr lang="en-US" sz="2400" b="0" i="1"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rgbClr val="000099"/>
                </a:solidFill>
                <a:latin typeface="Comic Sans MS"/>
                <a:ea typeface="Comic Sans MS"/>
                <a:cs typeface="Comic Sans MS"/>
                <a:sym typeface="Comic Sans MS"/>
              </a:rPr>
              <a:t>and</a:t>
            </a:r>
            <a:r>
              <a:rPr lang="en-US" sz="2400" b="0" i="1"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a:solidFill>
                  <a:schemeClr val="dk1"/>
                </a:solidFill>
                <a:latin typeface="Comic Sans MS"/>
                <a:ea typeface="Comic Sans MS"/>
                <a:cs typeface="Comic Sans MS"/>
                <a:sym typeface="Comic Sans MS"/>
              </a:rPr>
              <a:t> if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dk1"/>
                </a:solidFill>
                <a:latin typeface="Comic Sans MS"/>
                <a:ea typeface="Comic Sans MS"/>
                <a:cs typeface="Comic Sans MS"/>
                <a:sym typeface="Comic Sans MS"/>
              </a:rPr>
              <a:t> and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a:solidFill>
                  <a:schemeClr val="dk1"/>
                </a:solidFill>
                <a:latin typeface="Comic Sans MS"/>
                <a:ea typeface="Comic Sans MS"/>
                <a:cs typeface="Comic Sans MS"/>
                <a:sym typeface="Comic Sans MS"/>
              </a:rPr>
              <a:t> are defined, and has </a:t>
            </a:r>
            <a:r>
              <a:rPr lang="en-US" sz="2400" b="1" i="0" u="none" strike="noStrike" cap="none" baseline="0" dirty="0">
                <a:solidFill>
                  <a:srgbClr val="000099"/>
                </a:solidFill>
                <a:latin typeface="Comic Sans MS"/>
                <a:ea typeface="Comic Sans MS"/>
                <a:cs typeface="Comic Sans MS"/>
                <a:sym typeface="Comic Sans MS"/>
              </a:rPr>
              <a:t>False</a:t>
            </a:r>
            <a:r>
              <a:rPr lang="en-US" sz="2400" b="0" i="0" u="none" strike="noStrike" cap="none" baseline="0" dirty="0">
                <a:solidFill>
                  <a:schemeClr val="dk1"/>
                </a:solidFill>
                <a:latin typeface="Comic Sans MS"/>
                <a:ea typeface="Comic Sans MS"/>
                <a:cs typeface="Comic Sans MS"/>
                <a:sym typeface="Comic Sans MS"/>
              </a:rPr>
              <a:t> whenever </a:t>
            </a:r>
            <a:r>
              <a:rPr lang="en-US" sz="2400" b="0" i="1" u="none" strike="noStrike" cap="none" baseline="0" dirty="0">
                <a:solidFill>
                  <a:schemeClr val="dk1"/>
                </a:solidFill>
                <a:latin typeface="Comic Sans MS"/>
                <a:ea typeface="Comic Sans MS"/>
                <a:cs typeface="Comic Sans MS"/>
                <a:sym typeface="Comic Sans MS"/>
              </a:rPr>
              <a:t>a</a:t>
            </a:r>
            <a:r>
              <a:rPr lang="en-US" sz="2400" b="0" i="0" u="none" strike="noStrike" cap="none" baseline="0" dirty="0">
                <a:solidFill>
                  <a:schemeClr val="dk1"/>
                </a:solidFill>
                <a:latin typeface="Comic Sans MS"/>
                <a:ea typeface="Comic Sans MS"/>
                <a:cs typeface="Comic Sans MS"/>
                <a:sym typeface="Comic Sans MS"/>
              </a:rPr>
              <a:t> has value </a:t>
            </a:r>
            <a:r>
              <a:rPr lang="en-US" sz="2400" b="1" i="0" u="none" strike="noStrike" cap="none" baseline="0" dirty="0">
                <a:solidFill>
                  <a:srgbClr val="000099"/>
                </a:solidFill>
                <a:latin typeface="Comic Sans MS"/>
                <a:ea typeface="Comic Sans MS"/>
                <a:cs typeface="Comic Sans MS"/>
                <a:sym typeface="Comic Sans MS"/>
              </a:rPr>
              <a:t>False</a:t>
            </a:r>
          </a:p>
          <a:p>
            <a:pPr marL="0" marR="0" lvl="0" indent="0" algn="l" rtl="0">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1" u="none" strike="noStrike" cap="none" baseline="0" dirty="0">
                <a:solidFill>
                  <a:schemeClr val="dk1"/>
                </a:solidFill>
                <a:latin typeface="Comic Sans MS"/>
                <a:ea typeface="Comic Sans MS"/>
                <a:cs typeface="Comic Sans MS"/>
                <a:sym typeface="Comic Sans MS"/>
              </a:rPr>
              <a:t>a </a:t>
            </a:r>
            <a:r>
              <a:rPr lang="en-US" sz="2400" b="1" i="0" u="none" strike="noStrike" cap="none" baseline="0" dirty="0">
                <a:solidFill>
                  <a:srgbClr val="000099"/>
                </a:solidFill>
                <a:latin typeface="Comic Sans MS"/>
                <a:ea typeface="Comic Sans MS"/>
                <a:cs typeface="Comic Sans MS"/>
                <a:sym typeface="Comic Sans MS"/>
              </a:rPr>
              <a:t>or</a:t>
            </a:r>
            <a:r>
              <a:rPr lang="en-US" sz="2400" b="1"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rgbClr val="000099"/>
                </a:solidFill>
                <a:latin typeface="Comic Sans MS"/>
                <a:ea typeface="Comic Sans MS"/>
                <a:cs typeface="Comic Sans MS"/>
                <a:sym typeface="Comic Sans MS"/>
              </a:rPr>
              <a:t>else</a:t>
            </a:r>
            <a:r>
              <a:rPr lang="en-US" sz="2400" b="0" i="1" u="none" strike="noStrike" cap="none" baseline="0" dirty="0">
                <a:solidFill>
                  <a:schemeClr val="dk1"/>
                </a:solidFill>
                <a:latin typeface="Comic Sans MS"/>
                <a:ea typeface="Comic Sans MS"/>
                <a:cs typeface="Comic Sans MS"/>
                <a:sym typeface="Comic Sans MS"/>
              </a:rPr>
              <a:t> b</a:t>
            </a:r>
            <a:r>
              <a:rPr lang="en-US" sz="2400" b="0" i="0" u="none" strike="noStrike" cap="none" baseline="0" dirty="0">
                <a:solidFill>
                  <a:schemeClr val="dk1"/>
                </a:solidFill>
                <a:latin typeface="Comic Sans MS"/>
                <a:ea typeface="Comic Sans MS"/>
                <a:cs typeface="Comic Sans MS"/>
                <a:sym typeface="Comic Sans MS"/>
              </a:rPr>
              <a:t>: has same value as </a:t>
            </a:r>
            <a:r>
              <a:rPr lang="en-US" sz="2400" b="0" i="1" u="none" strike="noStrike" cap="none" baseline="0" dirty="0">
                <a:solidFill>
                  <a:srgbClr val="3333FF"/>
                </a:solidFill>
                <a:latin typeface="Comic Sans MS"/>
                <a:ea typeface="Comic Sans MS"/>
                <a:cs typeface="Comic Sans MS"/>
                <a:sym typeface="Comic Sans MS"/>
              </a:rPr>
              <a:t>a</a:t>
            </a:r>
            <a:r>
              <a:rPr lang="en-US" sz="2400" b="0" i="1"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rgbClr val="000099"/>
                </a:solidFill>
                <a:latin typeface="Comic Sans MS"/>
                <a:ea typeface="Comic Sans MS"/>
                <a:cs typeface="Comic Sans MS"/>
                <a:sym typeface="Comic Sans MS"/>
              </a:rPr>
              <a:t>or</a:t>
            </a:r>
            <a:r>
              <a:rPr lang="en-US" sz="2400" b="0" i="1"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a:solidFill>
                  <a:schemeClr val="dk1"/>
                </a:solidFill>
                <a:latin typeface="Comic Sans MS"/>
                <a:ea typeface="Comic Sans MS"/>
                <a:cs typeface="Comic Sans MS"/>
                <a:sym typeface="Comic Sans MS"/>
              </a:rPr>
              <a:t> if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dk1"/>
                </a:solidFill>
                <a:latin typeface="Comic Sans MS"/>
                <a:ea typeface="Comic Sans MS"/>
                <a:cs typeface="Comic Sans MS"/>
                <a:sym typeface="Comic Sans MS"/>
              </a:rPr>
              <a:t> and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a:solidFill>
                  <a:schemeClr val="dk1"/>
                </a:solidFill>
                <a:latin typeface="Comic Sans MS"/>
                <a:ea typeface="Comic Sans MS"/>
                <a:cs typeface="Comic Sans MS"/>
                <a:sym typeface="Comic Sans MS"/>
              </a:rPr>
              <a:t> are defined, and has </a:t>
            </a:r>
            <a:r>
              <a:rPr lang="en-US" sz="2400" b="1" i="0" u="none" strike="noStrike" cap="none" baseline="0" dirty="0">
                <a:solidFill>
                  <a:srgbClr val="000099"/>
                </a:solidFill>
                <a:latin typeface="Comic Sans MS"/>
                <a:ea typeface="Comic Sans MS"/>
                <a:cs typeface="Comic Sans MS"/>
                <a:sym typeface="Comic Sans MS"/>
              </a:rPr>
              <a:t>True</a:t>
            </a:r>
            <a:r>
              <a:rPr lang="en-US" sz="2400" b="0" i="0" u="none" strike="noStrike" cap="none" baseline="0" dirty="0">
                <a:solidFill>
                  <a:schemeClr val="dk1"/>
                </a:solidFill>
                <a:latin typeface="Comic Sans MS"/>
                <a:ea typeface="Comic Sans MS"/>
                <a:cs typeface="Comic Sans MS"/>
                <a:sym typeface="Comic Sans MS"/>
              </a:rPr>
              <a:t> whenever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dk1"/>
                </a:solidFill>
                <a:latin typeface="Comic Sans MS"/>
                <a:ea typeface="Comic Sans MS"/>
                <a:cs typeface="Comic Sans MS"/>
                <a:sym typeface="Comic Sans MS"/>
              </a:rPr>
              <a:t> has value </a:t>
            </a:r>
            <a:r>
              <a:rPr lang="en-US" sz="2400" b="1" i="0" u="none" strike="noStrike" cap="none" baseline="0" dirty="0">
                <a:solidFill>
                  <a:srgbClr val="000099"/>
                </a:solidFill>
                <a:latin typeface="Comic Sans MS"/>
                <a:ea typeface="Comic Sans MS"/>
                <a:cs typeface="Comic Sans MS"/>
                <a:sym typeface="Comic Sans MS"/>
              </a:rPr>
              <a:t>True</a:t>
            </a:r>
          </a:p>
          <a:p>
            <a:pPr marL="0" marR="0" lvl="0" indent="0" algn="l" rtl="0">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dirty="0">
                <a:solidFill>
                  <a:srgbClr val="3333FF"/>
                </a:solidFill>
                <a:latin typeface="Comic Sans MS"/>
                <a:ea typeface="Comic Sans MS"/>
                <a:cs typeface="Comic Sans MS"/>
                <a:sym typeface="Comic Sans MS"/>
              </a:rPr>
              <a:t>(</a:t>
            </a:r>
            <a:r>
              <a:rPr lang="en-US" sz="2400" b="0" i="1" u="none" strike="noStrike" cap="none" baseline="0" dirty="0">
                <a:solidFill>
                  <a:srgbClr val="3333FF"/>
                </a:solidFill>
                <a:latin typeface="Comic Sans MS"/>
                <a:ea typeface="Comic Sans MS"/>
                <a:cs typeface="Comic Sans MS"/>
                <a:sym typeface="Comic Sans MS"/>
              </a:rPr>
              <a:t>x </a:t>
            </a:r>
            <a:r>
              <a:rPr lang="en-US" sz="2400" b="0" i="0" u="none" strike="noStrike" cap="none" baseline="0" dirty="0">
                <a:solidFill>
                  <a:srgbClr val="3333FF"/>
                </a:solidFill>
                <a:latin typeface="Comic Sans MS"/>
                <a:ea typeface="Comic Sans MS"/>
                <a:cs typeface="Comic Sans MS"/>
                <a:sym typeface="Comic Sans MS"/>
              </a:rPr>
              <a:t>/= 0)</a:t>
            </a: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rgbClr val="990000"/>
                </a:solidFill>
                <a:latin typeface="Comic Sans MS"/>
                <a:ea typeface="Comic Sans MS"/>
                <a:cs typeface="Comic Sans MS"/>
                <a:sym typeface="Comic Sans MS"/>
              </a:rPr>
              <a:t>and then</a:t>
            </a:r>
            <a:r>
              <a:rPr lang="en-US" sz="2400" b="0" i="0" u="none" strike="noStrike" cap="none" baseline="0" dirty="0">
                <a:solidFill>
                  <a:schemeClr val="dk1"/>
                </a:solidFill>
                <a:latin typeface="Comic Sans MS"/>
                <a:ea typeface="Comic Sans MS"/>
                <a:cs typeface="Comic Sans MS"/>
                <a:sym typeface="Comic Sans MS"/>
              </a:rPr>
              <a:t> </a:t>
            </a:r>
            <a:r>
              <a:rPr lang="en-US" sz="2400" b="0" i="0" u="none" strike="noStrike" cap="none" baseline="0" dirty="0">
                <a:solidFill>
                  <a:srgbClr val="3333FF"/>
                </a:solidFill>
                <a:latin typeface="Comic Sans MS"/>
                <a:ea typeface="Comic Sans MS"/>
                <a:cs typeface="Comic Sans MS"/>
                <a:sym typeface="Comic Sans MS"/>
              </a:rPr>
              <a:t>(((</a:t>
            </a:r>
            <a:r>
              <a:rPr lang="en-US" sz="2400" b="0" i="1" u="none" strike="noStrike" cap="none" baseline="0" dirty="0">
                <a:solidFill>
                  <a:srgbClr val="3333FF"/>
                </a:solidFill>
                <a:latin typeface="Comic Sans MS"/>
                <a:ea typeface="Comic Sans MS"/>
                <a:cs typeface="Comic Sans MS"/>
                <a:sym typeface="Comic Sans MS"/>
              </a:rPr>
              <a:t>x</a:t>
            </a:r>
            <a:r>
              <a:rPr lang="en-US" sz="2400" b="0" i="0" u="none" strike="noStrike" cap="none" baseline="0" dirty="0">
                <a:solidFill>
                  <a:srgbClr val="3333FF"/>
                </a:solidFill>
                <a:latin typeface="Comic Sans MS"/>
                <a:ea typeface="Comic Sans MS"/>
                <a:cs typeface="Comic Sans MS"/>
                <a:sym typeface="Comic Sans MS"/>
              </a:rPr>
              <a:t> + 7) / </a:t>
            </a:r>
            <a:r>
              <a:rPr lang="en-US" sz="2400" b="0" i="1" u="none" strike="noStrike" cap="none" baseline="0" dirty="0">
                <a:solidFill>
                  <a:srgbClr val="3333FF"/>
                </a:solidFill>
                <a:latin typeface="Comic Sans MS"/>
                <a:ea typeface="Comic Sans MS"/>
                <a:cs typeface="Comic Sans MS"/>
                <a:sym typeface="Comic Sans MS"/>
              </a:rPr>
              <a:t>x</a:t>
            </a:r>
            <a:r>
              <a:rPr lang="en-US" sz="2400" b="0" i="0" u="none" strike="noStrike" cap="none" baseline="0" dirty="0">
                <a:solidFill>
                  <a:srgbClr val="3333FF"/>
                </a:solidFill>
                <a:latin typeface="Comic Sans MS"/>
                <a:ea typeface="Comic Sans MS"/>
                <a:cs typeface="Comic Sans MS"/>
                <a:sym typeface="Comic Sans MS"/>
              </a:rPr>
              <a:t>) &gt; 1) </a:t>
            </a:r>
            <a:r>
              <a:rPr lang="en-US" sz="2400" b="0" i="0" u="none" strike="noStrike" cap="none" baseline="0" dirty="0">
                <a:solidFill>
                  <a:schemeClr val="dk1"/>
                </a:solidFill>
                <a:latin typeface="Comic Sans MS"/>
                <a:ea typeface="Comic Sans MS"/>
                <a:cs typeface="Comic Sans MS"/>
                <a:sym typeface="Comic Sans MS"/>
              </a:rPr>
              <a:t> </a:t>
            </a:r>
          </a:p>
          <a:p>
            <a:pPr marL="0" marR="0" lvl="0" indent="0" algn="l" rtl="0">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dirty="0" err="1">
                <a:solidFill>
                  <a:schemeClr val="dk1"/>
                </a:solidFill>
                <a:latin typeface="Comic Sans MS"/>
                <a:ea typeface="Comic Sans MS"/>
                <a:cs typeface="Comic Sans MS"/>
                <a:sym typeface="Comic Sans MS"/>
              </a:rPr>
              <a:t>Semistrict</a:t>
            </a:r>
            <a:r>
              <a:rPr lang="en-US" sz="2400" b="0" i="0" u="none" strike="noStrike" cap="none" baseline="0" dirty="0">
                <a:solidFill>
                  <a:schemeClr val="dk1"/>
                </a:solidFill>
                <a:latin typeface="Comic Sans MS"/>
                <a:ea typeface="Comic Sans MS"/>
                <a:cs typeface="Comic Sans MS"/>
                <a:sym typeface="Comic Sans MS"/>
              </a:rPr>
              <a:t> operators allow us to define an order of expression evaluation (left to right).</a:t>
            </a: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Important for programming when undefined objects may cause program crashes</a:t>
            </a:r>
          </a:p>
        </p:txBody>
      </p:sp>
      <p:sp>
        <p:nvSpPr>
          <p:cNvPr id="330" name="Shape 330"/>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31</a:t>
            </a:fld>
            <a:endParaRPr lang="en-US"/>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67418" y="115889"/>
            <a:ext cx="7541494" cy="462081"/>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Ordinary vs. Semistrict boolean operators</a:t>
            </a:r>
          </a:p>
        </p:txBody>
      </p:sp>
      <p:sp>
        <p:nvSpPr>
          <p:cNvPr id="337" name="Shape 337"/>
          <p:cNvSpPr txBox="1">
            <a:spLocks noGrp="1"/>
          </p:cNvSpPr>
          <p:nvPr>
            <p:ph type="body" idx="1"/>
          </p:nvPr>
        </p:nvSpPr>
        <p:spPr>
          <a:xfrm>
            <a:off x="249250" y="878125"/>
            <a:ext cx="8728199" cy="564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Use</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chemeClr val="dk1"/>
                </a:solidFill>
                <a:latin typeface="Comic Sans MS"/>
                <a:ea typeface="Comic Sans MS"/>
                <a:cs typeface="Comic Sans MS"/>
                <a:sym typeface="Comic Sans MS"/>
              </a:rPr>
              <a:t>Ordinary boolean operators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a:t>
            </a:r>
            <a:r>
              <a:rPr lang="en-US" sz="2400" b="0" i="0" u="none" strike="noStrike" cap="none" baseline="0">
                <a:solidFill>
                  <a:schemeClr val="dk1"/>
                </a:solidFill>
                <a:latin typeface="Comic Sans MS"/>
                <a:ea typeface="Comic Sans MS"/>
                <a:cs typeface="Comic Sans MS"/>
                <a:sym typeface="Comic Sans MS"/>
              </a:rPr>
              <a:t>) if you can guarantee that both operands are defined</a:t>
            </a:r>
          </a:p>
          <a:p>
            <a:pPr marL="896938" marR="0" lvl="1" indent="-363538" algn="l" rtl="0">
              <a:spcBef>
                <a:spcPts val="480"/>
              </a:spcBef>
              <a:spcAft>
                <a:spcPts val="0"/>
              </a:spcAft>
              <a:buClr>
                <a:srgbClr val="8B0000"/>
              </a:buClr>
              <a:buSzPct val="80000"/>
              <a:buFont typeface="Noto Symbol"/>
              <a:buChar char="➢"/>
            </a:pPr>
            <a:r>
              <a:rPr lang="en-US" sz="2400" b="1" i="0" u="none" strike="noStrike" cap="none" baseline="0">
                <a:solidFill>
                  <a:schemeClr val="accent2"/>
                </a:solidFill>
                <a:latin typeface="Comic Sans MS"/>
                <a:ea typeface="Comic Sans MS"/>
                <a:cs typeface="Comic Sans MS"/>
                <a:sym typeface="Comic Sans MS"/>
              </a:rPr>
              <a:t>and then</a:t>
            </a:r>
            <a:r>
              <a:rPr lang="en-US" sz="2400" b="0" i="0" u="none" strike="noStrike" cap="none" baseline="0">
                <a:solidFill>
                  <a:schemeClr val="dk1"/>
                </a:solidFill>
                <a:latin typeface="Comic Sans MS"/>
                <a:ea typeface="Comic Sans MS"/>
                <a:cs typeface="Comic Sans MS"/>
                <a:sym typeface="Comic Sans MS"/>
              </a:rPr>
              <a:t> if a condition only makes sense when another is true</a:t>
            </a:r>
          </a:p>
          <a:p>
            <a:pPr marL="896938" marR="0" lvl="1" indent="-363538" algn="l" rtl="0">
              <a:spcBef>
                <a:spcPts val="480"/>
              </a:spcBef>
              <a:spcAft>
                <a:spcPts val="0"/>
              </a:spcAft>
              <a:buClr>
                <a:srgbClr val="8B0000"/>
              </a:buClr>
              <a:buSzPct val="80000"/>
              <a:buFont typeface="Noto Symbol"/>
              <a:buChar char="➢"/>
            </a:pPr>
            <a:r>
              <a:rPr lang="en-US" sz="2400" b="1" i="0" u="none" strike="noStrike" cap="none" baseline="0">
                <a:solidFill>
                  <a:schemeClr val="accent2"/>
                </a:solidFill>
                <a:latin typeface="Comic Sans MS"/>
                <a:ea typeface="Comic Sans MS"/>
                <a:cs typeface="Comic Sans MS"/>
                <a:sym typeface="Comic Sans MS"/>
              </a:rPr>
              <a:t>or else</a:t>
            </a:r>
            <a:r>
              <a:rPr lang="en-US" sz="2400" b="0" i="0" u="none" strike="noStrike" cap="none" baseline="0">
                <a:solidFill>
                  <a:schemeClr val="dk1"/>
                </a:solidFill>
                <a:latin typeface="Comic Sans MS"/>
                <a:ea typeface="Comic Sans MS"/>
                <a:cs typeface="Comic Sans MS"/>
                <a:sym typeface="Comic Sans MS"/>
              </a:rPr>
              <a:t> if a condition only makes sense when another is false</a:t>
            </a: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Examples:</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chemeClr val="dk1"/>
                </a:solidFill>
                <a:latin typeface="Comic Sans MS"/>
                <a:ea typeface="Comic Sans MS"/>
                <a:cs typeface="Comic Sans MS"/>
                <a:sym typeface="Comic Sans MS"/>
              </a:rPr>
              <a:t>“If you are not single, then your spouse must sign the contract”</a:t>
            </a:r>
          </a:p>
          <a:p>
            <a:pPr marL="896937" marR="0" lvl="1" indent="-363537" algn="l" rtl="0">
              <a:spcBef>
                <a:spcPts val="480"/>
              </a:spcBef>
              <a:spcAft>
                <a:spcPts val="0"/>
              </a:spcAft>
              <a:buClr>
                <a:srgbClr val="8B0000"/>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is_single</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 else</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spouse_must_sign</a:t>
            </a:r>
          </a:p>
          <a:p>
            <a:pPr marL="914400" marR="0" lvl="0" indent="-349250" algn="l" rtl="0">
              <a:spcBef>
                <a:spcPts val="480"/>
              </a:spcBef>
              <a:spcAft>
                <a:spcPts val="0"/>
              </a:spcAft>
              <a:buClr>
                <a:srgbClr val="8B0000"/>
              </a:buClr>
              <a:buSzPct val="79166"/>
              <a:buFont typeface="Comic Sans MS"/>
              <a:buChar char="➢"/>
            </a:pPr>
            <a:r>
              <a:rPr lang="en-US" sz="2400" i="1">
                <a:latin typeface="Comic Sans MS"/>
                <a:ea typeface="Comic Sans MS"/>
                <a:cs typeface="Comic Sans MS"/>
                <a:sym typeface="Comic Sans MS"/>
              </a:rPr>
              <a:t>Is the n-th station of line l an exchange?</a:t>
            </a:r>
          </a:p>
          <a:p>
            <a:pPr marL="896938" marR="0" lvl="1" indent="-363538" algn="l" rtl="0">
              <a:spcBef>
                <a:spcPts val="480"/>
              </a:spcBef>
              <a:spcAft>
                <a:spcPts val="0"/>
              </a:spcAft>
              <a:buClr>
                <a:srgbClr val="8B0000"/>
              </a:buClr>
              <a:buSzPct val="25000"/>
              <a:buFont typeface="Noto Symbol"/>
              <a:buNone/>
            </a:pPr>
            <a:r>
              <a:rPr lang="en-US" sz="2400" i="1">
                <a:solidFill>
                  <a:srgbClr val="3333FF"/>
                </a:solidFill>
                <a:latin typeface="Comic Sans MS"/>
                <a:ea typeface="Comic Sans MS"/>
                <a:cs typeface="Comic Sans MS"/>
                <a:sym typeface="Comic Sans MS"/>
              </a:rPr>
              <a:t>((n &gt;= 1) </a:t>
            </a:r>
            <a:r>
              <a:rPr lang="en-US" sz="2400" b="1" i="1">
                <a:solidFill>
                  <a:srgbClr val="000099"/>
                </a:solidFill>
                <a:latin typeface="Comic Sans MS"/>
                <a:ea typeface="Comic Sans MS"/>
                <a:cs typeface="Comic Sans MS"/>
                <a:sym typeface="Comic Sans MS"/>
              </a:rPr>
              <a:t>and</a:t>
            </a:r>
            <a:r>
              <a:rPr lang="en-US" sz="2400" i="1">
                <a:solidFill>
                  <a:srgbClr val="3333FF"/>
                </a:solidFill>
                <a:latin typeface="Comic Sans MS"/>
                <a:ea typeface="Comic Sans MS"/>
                <a:cs typeface="Comic Sans MS"/>
                <a:sym typeface="Comic Sans MS"/>
              </a:rPr>
              <a:t> (n &lt;= count)) </a:t>
            </a:r>
            <a:r>
              <a:rPr lang="en-US" sz="2400" b="1" i="1">
                <a:solidFill>
                  <a:srgbClr val="000099"/>
                </a:solidFill>
                <a:latin typeface="Comic Sans MS"/>
                <a:ea typeface="Comic Sans MS"/>
                <a:cs typeface="Comic Sans MS"/>
                <a:sym typeface="Comic Sans MS"/>
              </a:rPr>
              <a:t>and then</a:t>
            </a:r>
            <a:r>
              <a:rPr lang="en-US" sz="2400" i="1">
                <a:solidFill>
                  <a:srgbClr val="3333FF"/>
                </a:solidFill>
                <a:latin typeface="Comic Sans MS"/>
                <a:ea typeface="Comic Sans MS"/>
                <a:cs typeface="Comic Sans MS"/>
                <a:sym typeface="Comic Sans MS"/>
              </a:rPr>
              <a:t> l.i_th(n).is_exchange</a:t>
            </a:r>
          </a:p>
        </p:txBody>
      </p:sp>
      <p:sp>
        <p:nvSpPr>
          <p:cNvPr id="338" name="Shape 338"/>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32</a:t>
            </a:fld>
            <a:endParaRPr lang="en-US"/>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Semistrict implication</a:t>
            </a:r>
          </a:p>
        </p:txBody>
      </p:sp>
      <p:sp>
        <p:nvSpPr>
          <p:cNvPr id="345" name="Shape 345"/>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Example:</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chemeClr val="dk1"/>
                </a:solidFill>
                <a:latin typeface="Comic Sans MS"/>
                <a:ea typeface="Comic Sans MS"/>
                <a:cs typeface="Comic Sans MS"/>
                <a:sym typeface="Comic Sans MS"/>
              </a:rPr>
              <a:t>“If you are not single, then your spouse must sign the contract.”</a:t>
            </a:r>
          </a:p>
          <a:p>
            <a:pPr marL="896938" marR="0" lvl="1" indent="-363538" algn="l" rtl="0">
              <a:spcBef>
                <a:spcPts val="480"/>
              </a:spcBef>
              <a:spcAft>
                <a:spcPts val="0"/>
              </a:spcAft>
              <a:buClr>
                <a:srgbClr val="8B0000"/>
              </a:buClr>
              <a:buSzPct val="25000"/>
              <a:buFont typeface="Noto Symbol"/>
              <a:buNone/>
            </a:pPr>
            <a:r>
              <a:rPr lang="en-US" sz="2400" b="0" i="0" u="none" strike="noStrike" cap="none" baseline="0">
                <a:solidFill>
                  <a:srgbClr val="3333FF"/>
                </a:solidFill>
                <a:latin typeface="Comic Sans MS"/>
                <a:ea typeface="Comic Sans MS"/>
                <a:cs typeface="Comic Sans MS"/>
                <a:sym typeface="Comic Sans MS"/>
              </a:rPr>
              <a:t>(</a:t>
            </a:r>
            <a:r>
              <a:rPr lang="en-US" sz="2400" b="1" i="0" u="none" strike="noStrike" cap="none" baseline="0">
                <a:solidFill>
                  <a:schemeClr val="accent2"/>
                </a:solidFill>
                <a:latin typeface="Comic Sans MS"/>
                <a:ea typeface="Comic Sans MS"/>
                <a:cs typeface="Comic Sans MS"/>
                <a:sym typeface="Comic Sans MS"/>
              </a:rPr>
              <a:t>not</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is_single</a:t>
            </a:r>
            <a:r>
              <a:rPr lang="en-US" sz="2400" b="0" i="0" u="none" strike="noStrike" cap="none" baseline="0">
                <a:solidFill>
                  <a:srgbClr val="3333FF"/>
                </a:solidFill>
                <a:latin typeface="Comic Sans MS"/>
                <a:ea typeface="Comic Sans MS"/>
                <a:cs typeface="Comic Sans MS"/>
                <a:sym typeface="Comic Sans MS"/>
              </a:rPr>
              <a:t>)</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spouse_must_sign</a:t>
            </a:r>
          </a:p>
          <a:p>
            <a:pPr marL="0" marR="0" lvl="0" indent="0" algn="l" rtl="0">
              <a:spcBef>
                <a:spcPts val="480"/>
              </a:spcBef>
              <a:spcAft>
                <a:spcPts val="0"/>
              </a:spcAft>
              <a:buNone/>
            </a:pPr>
            <a:endParaRPr sz="2400" b="0" i="1" u="none" strike="noStrike" cap="none" baseline="0">
              <a:solidFill>
                <a:schemeClr val="accent2"/>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Definition of </a:t>
            </a:r>
            <a:r>
              <a:rPr lang="en-US" sz="2400" b="1" i="0" u="none" strike="noStrike" cap="none" baseline="0">
                <a:solidFill>
                  <a:schemeClr val="accent2"/>
                </a:solidFill>
                <a:latin typeface="Comic Sans MS"/>
                <a:ea typeface="Comic Sans MS"/>
                <a:cs typeface="Comic Sans MS"/>
                <a:sym typeface="Comic Sans MS"/>
              </a:rPr>
              <a:t>implies</a:t>
            </a:r>
            <a:r>
              <a:rPr lang="en-US" sz="2400" b="0" i="0" u="none" strike="noStrike" cap="none" baseline="0">
                <a:solidFill>
                  <a:schemeClr val="dk1"/>
                </a:solidFill>
                <a:latin typeface="Comic Sans MS"/>
                <a:ea typeface="Comic Sans MS"/>
                <a:cs typeface="Comic Sans MS"/>
                <a:sym typeface="Comic Sans MS"/>
              </a:rPr>
              <a:t>: in our case, </a:t>
            </a:r>
            <a:r>
              <a:rPr lang="en-US" sz="2400" b="0" i="0" u="none" strike="noStrike" cap="none" baseline="0">
                <a:solidFill>
                  <a:srgbClr val="A50021"/>
                </a:solidFill>
                <a:latin typeface="Comic Sans MS"/>
                <a:ea typeface="Comic Sans MS"/>
                <a:cs typeface="Comic Sans MS"/>
                <a:sym typeface="Comic Sans MS"/>
              </a:rPr>
              <a:t>always semistrict</a:t>
            </a:r>
            <a:r>
              <a:rPr lang="en-US" sz="2400" b="0" i="0" u="none" strike="noStrike" cap="none" baseline="0">
                <a:solidFill>
                  <a:schemeClr val="dk1"/>
                </a:solidFill>
                <a:latin typeface="Comic Sans MS"/>
                <a:ea typeface="Comic Sans MS"/>
                <a:cs typeface="Comic Sans MS"/>
                <a:sym typeface="Comic Sans MS"/>
              </a:rPr>
              <a:t>!</a:t>
            </a:r>
          </a:p>
          <a:p>
            <a:pPr marL="896938" marR="0" lvl="1" indent="-363538" algn="l" rtl="0">
              <a:spcBef>
                <a:spcPts val="480"/>
              </a:spcBef>
              <a:spcAft>
                <a:spcPts val="0"/>
              </a:spcAft>
              <a:buClr>
                <a:srgbClr val="8B0000"/>
              </a:buClr>
              <a:buSzPct val="80000"/>
              <a:buFont typeface="Noto Symbol"/>
              <a:buChar char="➢"/>
            </a:pP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implies</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a:t>
            </a:r>
            <a:r>
              <a:rPr lang="en-US" sz="2400" b="1" i="0" u="none" strike="noStrike" cap="none" baseline="0">
                <a:solidFill>
                  <a:schemeClr val="accent2"/>
                </a:solidFill>
                <a:latin typeface="Comic Sans MS"/>
                <a:ea typeface="Comic Sans MS"/>
                <a:cs typeface="Comic Sans MS"/>
                <a:sym typeface="Comic Sans MS"/>
              </a:rPr>
              <a:t>not</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rgbClr val="3333FF"/>
                </a:solidFill>
                <a:latin typeface="Comic Sans MS"/>
                <a:ea typeface="Comic Sans MS"/>
                <a:cs typeface="Comic Sans MS"/>
                <a:sym typeface="Comic Sans MS"/>
              </a:rPr>
              <a:t>)</a:t>
            </a:r>
            <a:r>
              <a:rPr lang="en-US" sz="2400" b="0" i="0"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or else</a:t>
            </a:r>
            <a:r>
              <a:rPr lang="en-US" sz="2400" b="0"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b</a:t>
            </a:r>
          </a:p>
          <a:p>
            <a:pPr marL="896938" marR="0" lvl="1" indent="-363538" algn="l" rtl="0">
              <a:spcBef>
                <a:spcPts val="480"/>
              </a:spcBef>
              <a:spcAft>
                <a:spcPts val="0"/>
              </a:spcAft>
              <a:buClr>
                <a:srgbClr val="8B0000"/>
              </a:buClr>
              <a:buFont typeface="Noto Symbol"/>
              <a:buNone/>
            </a:pPr>
            <a:endParaRPr sz="2400" b="0" i="1" u="none" strike="noStrike" cap="none" baseline="0">
              <a:solidFill>
                <a:schemeClr val="accent2"/>
              </a:solidFill>
              <a:latin typeface="Comic Sans MS"/>
              <a:ea typeface="Comic Sans MS"/>
              <a:cs typeface="Comic Sans MS"/>
              <a:sym typeface="Comic Sans MS"/>
            </a:endParaRPr>
          </a:p>
        </p:txBody>
      </p:sp>
      <p:sp>
        <p:nvSpPr>
          <p:cNvPr id="346" name="Shape 34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33</a:t>
            </a:fld>
            <a:endParaRPr lang="en-US"/>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76043" y="76201"/>
            <a:ext cx="8147520" cy="501770"/>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400" b="1" i="0" u="none" strike="noStrike" cap="none" baseline="0">
                <a:solidFill>
                  <a:srgbClr val="006699"/>
                </a:solidFill>
                <a:latin typeface="Nunito"/>
                <a:ea typeface="Nunito"/>
                <a:cs typeface="Nunito"/>
                <a:sym typeface="Nunito"/>
              </a:rPr>
              <a:t>Programming language notation for boolean operators</a:t>
            </a:r>
          </a:p>
        </p:txBody>
      </p:sp>
      <p:graphicFrame>
        <p:nvGraphicFramePr>
          <p:cNvPr id="353" name="Shape 353"/>
          <p:cNvGraphicFramePr/>
          <p:nvPr/>
        </p:nvGraphicFramePr>
        <p:xfrm>
          <a:off x="649864" y="1905000"/>
          <a:ext cx="8147750" cy="3109020"/>
        </p:xfrm>
        <a:graphic>
          <a:graphicData uri="http://schemas.openxmlformats.org/drawingml/2006/table">
            <a:tbl>
              <a:tblPr>
                <a:noFill/>
                <a:tableStyleId>{1A07154B-6678-4605-93AD-EC759205CB77}</a:tableStyleId>
              </a:tblPr>
              <a:tblGrid>
                <a:gridCol w="2995600"/>
                <a:gridCol w="5152150"/>
              </a:tblGrid>
              <a:tr h="304800">
                <a:tc>
                  <a:txBody>
                    <a:bodyPr/>
                    <a:lstStyle/>
                    <a:p>
                      <a:pPr marL="0" marR="0" lvl="0" indent="0" algn="l" rtl="0">
                        <a:lnSpc>
                          <a:spcPct val="100000"/>
                        </a:lnSpc>
                        <a:spcBef>
                          <a:spcPts val="0"/>
                        </a:spcBef>
                        <a:spcAft>
                          <a:spcPts val="0"/>
                        </a:spcAft>
                        <a:buClr>
                          <a:schemeClr val="dk1"/>
                        </a:buClr>
                        <a:buSzPct val="25000"/>
                        <a:buFont typeface="Noto Symbol"/>
                        <a:buNone/>
                      </a:pPr>
                      <a:r>
                        <a:rPr lang="en-US" sz="2800" b="0" i="0" u="none" strike="noStrike" cap="none" baseline="0">
                          <a:solidFill>
                            <a:schemeClr val="dk1"/>
                          </a:solidFill>
                          <a:latin typeface="Comic Sans MS"/>
                          <a:ea typeface="Comic Sans MS"/>
                          <a:cs typeface="Comic Sans MS"/>
                          <a:sym typeface="Comic Sans MS"/>
                        </a:rPr>
                        <a:t>Eiffel keyword </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Noto Symbol"/>
                        <a:buNone/>
                      </a:pPr>
                      <a:r>
                        <a:rPr lang="en-US" sz="2800" b="0" i="0" u="none" strike="noStrike" cap="none" baseline="0">
                          <a:solidFill>
                            <a:schemeClr val="dk1"/>
                          </a:solidFill>
                          <a:latin typeface="Comic Sans MS"/>
                          <a:ea typeface="Comic Sans MS"/>
                          <a:cs typeface="Comic Sans MS"/>
                          <a:sym typeface="Comic Sans MS"/>
                        </a:rPr>
                        <a:t>Common mathematical symbol</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9370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800" b="1" i="0" u="none" strike="noStrike" cap="none" baseline="0">
                          <a:solidFill>
                            <a:schemeClr val="accent2"/>
                          </a:solidFill>
                          <a:latin typeface="Comic Sans MS"/>
                          <a:ea typeface="Comic Sans MS"/>
                          <a:cs typeface="Comic Sans MS"/>
                          <a:sym typeface="Comic Sans MS"/>
                        </a:rPr>
                        <a:t>not</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7E7FF"/>
                    </a:solidFill>
                  </a:tcPr>
                </a:tc>
                <a:tc>
                  <a:txBody>
                    <a:bodyPr/>
                    <a:lstStyle/>
                    <a:p>
                      <a:pPr marL="0" marR="0" lvl="0" indent="0" algn="l" rtl="0">
                        <a:lnSpc>
                          <a:spcPct val="100000"/>
                        </a:lnSpc>
                        <a:spcBef>
                          <a:spcPts val="0"/>
                        </a:spcBef>
                        <a:spcAft>
                          <a:spcPts val="0"/>
                        </a:spcAft>
                        <a:buClr>
                          <a:schemeClr val="dk1"/>
                        </a:buClr>
                        <a:buSzPct val="25000"/>
                        <a:buFont typeface="Noto Symbol"/>
                        <a:buNone/>
                      </a:pPr>
                      <a:r>
                        <a:rPr lang="en-US" sz="2800" b="0" i="0" u="none" strike="noStrike" cap="none" baseline="0">
                          <a:solidFill>
                            <a:schemeClr val="dk1"/>
                          </a:solidFill>
                          <a:latin typeface="Comic Sans MS"/>
                          <a:ea typeface="Comic Sans MS"/>
                          <a:cs typeface="Comic Sans MS"/>
                          <a:sym typeface="Comic Sans MS"/>
                        </a:rPr>
                        <a:t>~ or ¬</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7E7FF"/>
                    </a:solidFill>
                  </a:tcPr>
                </a:tc>
              </a:tr>
              <a:tr h="228600">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800" b="1" i="0" u="none" strike="noStrike" cap="none" baseline="0">
                          <a:solidFill>
                            <a:schemeClr val="accent2"/>
                          </a:solidFill>
                          <a:latin typeface="Comic Sans MS"/>
                          <a:ea typeface="Comic Sans MS"/>
                          <a:cs typeface="Comic Sans MS"/>
                          <a:sym typeface="Comic Sans MS"/>
                        </a:rPr>
                        <a:t>or </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7E7FF"/>
                    </a:solidFill>
                  </a:tcPr>
                </a:tc>
                <a:tc>
                  <a:txBody>
                    <a:bodyPr/>
                    <a:lstStyle/>
                    <a:p>
                      <a:pPr marL="0" marR="0" lvl="0" indent="0" algn="l" rtl="0">
                        <a:lnSpc>
                          <a:spcPct val="100000"/>
                        </a:lnSpc>
                        <a:spcBef>
                          <a:spcPts val="0"/>
                        </a:spcBef>
                        <a:spcAft>
                          <a:spcPts val="0"/>
                        </a:spcAft>
                        <a:buClr>
                          <a:schemeClr val="dk1"/>
                        </a:buClr>
                        <a:buSzPct val="25000"/>
                        <a:buFont typeface="Noto Symbol"/>
                        <a:buNone/>
                      </a:pPr>
                      <a:r>
                        <a:rPr lang="en-US" sz="2800" b="0" i="0" u="none" strike="noStrike" cap="none" baseline="0">
                          <a:solidFill>
                            <a:schemeClr val="dk1"/>
                          </a:solidFill>
                          <a:latin typeface="Comic Sans MS"/>
                          <a:ea typeface="Comic Sans MS"/>
                          <a:cs typeface="Comic Sans MS"/>
                          <a:sym typeface="Comic Sans MS"/>
                        </a:rPr>
                        <a:t>∨</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7E7FF"/>
                    </a:solidFill>
                  </a:tcPr>
                </a:tc>
              </a:tr>
              <a:tr h="29052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800" b="1" i="0" u="none" strike="noStrike" cap="none" baseline="0">
                          <a:solidFill>
                            <a:schemeClr val="accent2"/>
                          </a:solidFill>
                          <a:latin typeface="Comic Sans MS"/>
                          <a:ea typeface="Comic Sans MS"/>
                          <a:cs typeface="Comic Sans MS"/>
                          <a:sym typeface="Comic Sans MS"/>
                        </a:rPr>
                        <a:t>and</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7E7FF"/>
                    </a:solidFill>
                  </a:tcPr>
                </a:tc>
                <a:tc>
                  <a:txBody>
                    <a:bodyPr/>
                    <a:lstStyle/>
                    <a:p>
                      <a:pPr marL="0" marR="0" lvl="0" indent="0" algn="l" rtl="0">
                        <a:lnSpc>
                          <a:spcPct val="100000"/>
                        </a:lnSpc>
                        <a:spcBef>
                          <a:spcPts val="0"/>
                        </a:spcBef>
                        <a:spcAft>
                          <a:spcPts val="0"/>
                        </a:spcAft>
                        <a:buClr>
                          <a:schemeClr val="dk1"/>
                        </a:buClr>
                        <a:buSzPct val="25000"/>
                        <a:buFont typeface="Noto Symbol"/>
                        <a:buNone/>
                      </a:pPr>
                      <a:r>
                        <a:rPr lang="en-US" sz="2800" b="0" i="0" u="none" strike="noStrike" cap="none" baseline="0">
                          <a:solidFill>
                            <a:schemeClr val="dk1"/>
                          </a:solidFill>
                          <a:latin typeface="Comic Sans MS"/>
                          <a:ea typeface="Comic Sans MS"/>
                          <a:cs typeface="Comic Sans MS"/>
                          <a:sym typeface="Comic Sans MS"/>
                        </a:rPr>
                        <a:t>∧</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7E7FF"/>
                    </a:solidFill>
                  </a:tcPr>
                </a:tc>
              </a:tr>
              <a:tr h="20002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800" b="1" i="0" u="none" strike="noStrike" cap="none" baseline="0">
                          <a:solidFill>
                            <a:schemeClr val="accent2"/>
                          </a:solidFill>
                          <a:latin typeface="Comic Sans MS"/>
                          <a:ea typeface="Comic Sans MS"/>
                          <a:cs typeface="Comic Sans MS"/>
                          <a:sym typeface="Comic Sans MS"/>
                        </a:rPr>
                        <a:t>=</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7E7FF"/>
                    </a:solidFill>
                  </a:tcPr>
                </a:tc>
                <a:tc>
                  <a:txBody>
                    <a:bodyPr/>
                    <a:lstStyle/>
                    <a:p>
                      <a:pPr marL="0" marR="0" lvl="0" indent="0" algn="l" rtl="0">
                        <a:lnSpc>
                          <a:spcPct val="100000"/>
                        </a:lnSpc>
                        <a:spcBef>
                          <a:spcPts val="0"/>
                        </a:spcBef>
                        <a:spcAft>
                          <a:spcPts val="0"/>
                        </a:spcAft>
                        <a:buClr>
                          <a:schemeClr val="dk1"/>
                        </a:buClr>
                        <a:buSzPct val="25000"/>
                        <a:buFont typeface="Noto Symbol"/>
                        <a:buNone/>
                      </a:pPr>
                      <a:r>
                        <a:rPr lang="en-US" sz="2800" b="0" i="0" u="none" strike="noStrike" cap="none" baseline="0">
                          <a:solidFill>
                            <a:schemeClr val="dk1"/>
                          </a:solidFill>
                          <a:latin typeface="Comic Sans MS"/>
                          <a:ea typeface="Comic Sans MS"/>
                          <a:cs typeface="Comic Sans MS"/>
                          <a:sym typeface="Comic Sans MS"/>
                        </a:rPr>
                        <a:t>⇔</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7E7FF"/>
                    </a:solidFill>
                  </a:tcPr>
                </a:tc>
              </a:tr>
              <a:tr h="180975">
                <a:tc>
                  <a:txBody>
                    <a:bodyPr/>
                    <a:lstStyle/>
                    <a:p>
                      <a:pPr marL="0" marR="0" lvl="0" indent="0" algn="l" rtl="0">
                        <a:lnSpc>
                          <a:spcPct val="100000"/>
                        </a:lnSpc>
                        <a:spcBef>
                          <a:spcPts val="0"/>
                        </a:spcBef>
                        <a:spcAft>
                          <a:spcPts val="0"/>
                        </a:spcAft>
                        <a:buClr>
                          <a:schemeClr val="accent2"/>
                        </a:buClr>
                        <a:buSzPct val="25000"/>
                        <a:buFont typeface="Noto Symbol"/>
                        <a:buNone/>
                      </a:pPr>
                      <a:r>
                        <a:rPr lang="en-US" sz="2800" b="1" i="0" u="none" strike="noStrike" cap="none" baseline="0">
                          <a:solidFill>
                            <a:schemeClr val="accent2"/>
                          </a:solidFill>
                          <a:latin typeface="Comic Sans MS"/>
                          <a:ea typeface="Comic Sans MS"/>
                          <a:cs typeface="Comic Sans MS"/>
                          <a:sym typeface="Comic Sans MS"/>
                        </a:rPr>
                        <a:t>implies</a:t>
                      </a:r>
                    </a:p>
                  </a:txBody>
                  <a:tcPr marL="91450" marR="91450" marT="45725" marB="45725">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E7E7FF"/>
                    </a:solidFill>
                  </a:tcPr>
                </a:tc>
                <a:tc>
                  <a:txBody>
                    <a:bodyPr/>
                    <a:lstStyle/>
                    <a:p>
                      <a:pPr marL="0" marR="0" lvl="0" indent="0" algn="l" rtl="0">
                        <a:lnSpc>
                          <a:spcPct val="100000"/>
                        </a:lnSpc>
                        <a:spcBef>
                          <a:spcPts val="0"/>
                        </a:spcBef>
                        <a:spcAft>
                          <a:spcPts val="0"/>
                        </a:spcAft>
                        <a:buClr>
                          <a:schemeClr val="dk1"/>
                        </a:buClr>
                        <a:buSzPct val="25000"/>
                        <a:buFont typeface="Noto Symbol"/>
                        <a:buNone/>
                      </a:pPr>
                      <a:r>
                        <a:rPr lang="en-US" sz="2800" b="0" i="0" u="none" strike="noStrike" cap="none" baseline="0">
                          <a:solidFill>
                            <a:schemeClr val="dk1"/>
                          </a:solidFill>
                          <a:latin typeface="Comic Sans MS"/>
                          <a:ea typeface="Comic Sans MS"/>
                          <a:cs typeface="Comic Sans MS"/>
                          <a:sym typeface="Comic Sans MS"/>
                        </a:rPr>
                        <a:t>⇒</a:t>
                      </a:r>
                    </a:p>
                  </a:txBody>
                  <a:tcPr marL="91450" marR="91450" marT="45725" marB="45725">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E7E7FF"/>
                    </a:solidFill>
                  </a:tcPr>
                </a:tc>
              </a:tr>
            </a:tbl>
          </a:graphicData>
        </a:graphic>
      </p:graphicFrame>
      <p:sp>
        <p:nvSpPr>
          <p:cNvPr id="354" name="Shape 35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34</a:t>
            </a:fld>
            <a:endParaRPr lang="en-US"/>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276044" y="115889"/>
            <a:ext cx="7524930" cy="462081"/>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Propositional and predicate calculus</a:t>
            </a:r>
          </a:p>
        </p:txBody>
      </p:sp>
      <p:sp>
        <p:nvSpPr>
          <p:cNvPr id="361" name="Shape 361"/>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Propositional calculus:</a:t>
            </a:r>
          </a:p>
          <a:p>
            <a:pPr marL="0" marR="0" lvl="0" indent="0" algn="l" rtl="0">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		property </a:t>
            </a:r>
            <a:r>
              <a:rPr lang="en-US" sz="2400" b="0" i="1" u="none" strike="noStrike" cap="none" baseline="0">
                <a:solidFill>
                  <a:srgbClr val="3333FF"/>
                </a:solidFill>
                <a:latin typeface="Comic Sans MS"/>
                <a:ea typeface="Comic Sans MS"/>
                <a:cs typeface="Comic Sans MS"/>
                <a:sym typeface="Comic Sans MS"/>
              </a:rPr>
              <a:t>p</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holds for a single object</a:t>
            </a:r>
          </a:p>
          <a:p>
            <a:pPr marL="0" marR="0" lvl="0" indent="0" algn="l" rtl="0">
              <a:spcBef>
                <a:spcPts val="48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Predicate calculus:</a:t>
            </a:r>
          </a:p>
          <a:p>
            <a:pPr marL="0" marR="0" lvl="0" indent="0" algn="l" rtl="0">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		property </a:t>
            </a:r>
            <a:r>
              <a:rPr lang="en-US" sz="2400" b="0" i="1" u="none" strike="noStrike" cap="none" baseline="0">
                <a:solidFill>
                  <a:srgbClr val="3333FF"/>
                </a:solidFill>
                <a:latin typeface="Comic Sans MS"/>
                <a:ea typeface="Comic Sans MS"/>
                <a:cs typeface="Comic Sans MS"/>
                <a:sym typeface="Comic Sans MS"/>
              </a:rPr>
              <a:t>p</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holds for several objects</a:t>
            </a:r>
          </a:p>
        </p:txBody>
      </p:sp>
      <p:sp>
        <p:nvSpPr>
          <p:cNvPr id="362" name="Shape 36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35</a:t>
            </a:fld>
            <a:endParaRPr lang="en-US"/>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Generalizing or</a:t>
            </a:r>
          </a:p>
        </p:txBody>
      </p:sp>
      <p:sp>
        <p:nvSpPr>
          <p:cNvPr id="369" name="Shape 369"/>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530225" marR="0" lvl="0" indent="-530225" algn="l" rtl="0">
              <a:spcBef>
                <a:spcPts val="0"/>
              </a:spcBef>
              <a:spcAft>
                <a:spcPts val="0"/>
              </a:spcAft>
              <a:buSzPct val="25000"/>
              <a:buNone/>
            </a:pPr>
            <a:r>
              <a:rPr lang="en-US" sz="2400" b="0" i="1" u="none" strike="noStrike" cap="none" baseline="0" dirty="0">
                <a:solidFill>
                  <a:srgbClr val="3333FF"/>
                </a:solidFill>
                <a:latin typeface="Comic Sans MS"/>
                <a:ea typeface="Comic Sans MS"/>
                <a:cs typeface="Comic Sans MS"/>
                <a:sym typeface="Comic Sans MS"/>
              </a:rPr>
              <a:t>G</a:t>
            </a:r>
            <a:r>
              <a:rPr lang="en-US" sz="2400" b="0" i="1" u="none" strike="noStrike" cap="none" baseline="0" dirty="0">
                <a:solidFill>
                  <a:schemeClr val="accent2"/>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 group of objects, </a:t>
            </a:r>
            <a:r>
              <a:rPr lang="en-US" sz="2400" b="0" i="1" u="none" strike="noStrike" cap="none" baseline="0" dirty="0">
                <a:solidFill>
                  <a:srgbClr val="3333FF"/>
                </a:solidFill>
                <a:latin typeface="Comic Sans MS"/>
                <a:ea typeface="Comic Sans MS"/>
                <a:cs typeface="Comic Sans MS"/>
                <a:sym typeface="Comic Sans MS"/>
              </a:rPr>
              <a:t>p</a:t>
            </a:r>
            <a:r>
              <a:rPr lang="en-US" sz="2400" b="0" i="1" u="none" strike="noStrike" cap="none" baseline="0" dirty="0">
                <a:solidFill>
                  <a:schemeClr val="accent2"/>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 property</a:t>
            </a:r>
          </a:p>
          <a:p>
            <a:pPr marL="530225" marR="0" lvl="0" indent="-530225" algn="l" rtl="0">
              <a:spcBef>
                <a:spcPts val="480"/>
              </a:spcBef>
              <a:spcAft>
                <a:spcPts val="0"/>
              </a:spcAft>
              <a:buSzPct val="25000"/>
              <a:buNone/>
            </a:pPr>
            <a:r>
              <a:rPr lang="en-US" sz="2400" b="1" i="0" u="none" strike="noStrike" cap="none" baseline="0" dirty="0">
                <a:solidFill>
                  <a:schemeClr val="accent2"/>
                </a:solidFill>
                <a:latin typeface="Comic Sans MS"/>
                <a:ea typeface="Comic Sans MS"/>
                <a:cs typeface="Comic Sans MS"/>
                <a:sym typeface="Comic Sans MS"/>
              </a:rPr>
              <a:t>or</a:t>
            </a:r>
            <a:r>
              <a:rPr lang="en-US" sz="2400" b="0" i="0" u="none" strike="noStrike" cap="none" baseline="0" dirty="0">
                <a:solidFill>
                  <a:schemeClr val="dk1"/>
                </a:solidFill>
                <a:latin typeface="Comic Sans MS"/>
                <a:ea typeface="Comic Sans MS"/>
                <a:cs typeface="Comic Sans MS"/>
                <a:sym typeface="Comic Sans MS"/>
              </a:rPr>
              <a:t>: Does </a:t>
            </a:r>
            <a:r>
              <a:rPr lang="en-US" sz="2400" b="0" i="1" u="none" strike="noStrike" cap="none" baseline="0" dirty="0">
                <a:solidFill>
                  <a:schemeClr val="dk1"/>
                </a:solidFill>
                <a:latin typeface="Comic Sans MS"/>
                <a:ea typeface="Comic Sans MS"/>
                <a:cs typeface="Comic Sans MS"/>
                <a:sym typeface="Comic Sans MS"/>
              </a:rPr>
              <a:t>at least one</a:t>
            </a:r>
            <a:r>
              <a:rPr lang="en-US" sz="2400" b="0" i="0" u="none" strike="noStrike" cap="none" baseline="0" dirty="0">
                <a:solidFill>
                  <a:schemeClr val="dk1"/>
                </a:solidFill>
                <a:latin typeface="Comic Sans MS"/>
                <a:ea typeface="Comic Sans MS"/>
                <a:cs typeface="Comic Sans MS"/>
                <a:sym typeface="Comic Sans MS"/>
              </a:rPr>
              <a:t> of the objects in </a:t>
            </a:r>
            <a:r>
              <a:rPr lang="en-US" sz="2400" b="0" i="1" u="none" strike="noStrike" cap="none" baseline="0" dirty="0">
                <a:solidFill>
                  <a:srgbClr val="3333FF"/>
                </a:solidFill>
                <a:latin typeface="Comic Sans MS"/>
                <a:ea typeface="Comic Sans MS"/>
                <a:cs typeface="Comic Sans MS"/>
                <a:sym typeface="Comic Sans MS"/>
              </a:rPr>
              <a:t>G</a:t>
            </a:r>
            <a:r>
              <a:rPr lang="en-US" sz="2400" b="0" i="0" u="none" strike="noStrike" cap="none" baseline="0" dirty="0">
                <a:solidFill>
                  <a:schemeClr val="dk1"/>
                </a:solidFill>
                <a:latin typeface="Comic Sans MS"/>
                <a:ea typeface="Comic Sans MS"/>
                <a:cs typeface="Comic Sans MS"/>
                <a:sym typeface="Comic Sans MS"/>
              </a:rPr>
              <a:t> satisfy </a:t>
            </a:r>
            <a:r>
              <a:rPr lang="en-US" sz="2400" b="0" i="1" u="none" strike="noStrike" cap="none" baseline="0" dirty="0">
                <a:solidFill>
                  <a:srgbClr val="3333FF"/>
                </a:solidFill>
                <a:latin typeface="Comic Sans MS"/>
                <a:ea typeface="Comic Sans MS"/>
                <a:cs typeface="Comic Sans MS"/>
                <a:sym typeface="Comic Sans MS"/>
              </a:rPr>
              <a:t>p</a:t>
            </a:r>
            <a:r>
              <a:rPr lang="en-US" sz="2400" b="0" i="1" u="none" strike="noStrike" cap="none" baseline="0" dirty="0">
                <a:solidFill>
                  <a:srgbClr val="006400"/>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a:t>
            </a:r>
          </a:p>
          <a:p>
            <a:pPr marL="530225" marR="0" lvl="0" indent="-530225" algn="l" rtl="0">
              <a:spcBef>
                <a:spcPts val="480"/>
              </a:spcBef>
              <a:spcAft>
                <a:spcPts val="0"/>
              </a:spcAft>
              <a:buSzPct val="25000"/>
              <a:buNone/>
            </a:pPr>
            <a:r>
              <a:rPr lang="en-US" sz="2400" dirty="0">
                <a:latin typeface="Comic Sans MS"/>
                <a:ea typeface="Comic Sans MS"/>
                <a:cs typeface="Comic Sans MS"/>
                <a:sym typeface="Comic Sans MS"/>
              </a:rPr>
              <a:t>E.g., i</a:t>
            </a:r>
            <a:r>
              <a:rPr lang="en-US" sz="2400" b="0" i="0" u="none" strike="noStrike" cap="none" baseline="0" dirty="0">
                <a:solidFill>
                  <a:schemeClr val="dk1"/>
                </a:solidFill>
                <a:latin typeface="Comic Sans MS"/>
                <a:ea typeface="Comic Sans MS"/>
                <a:cs typeface="Comic Sans MS"/>
                <a:sym typeface="Comic Sans MS"/>
              </a:rPr>
              <a:t>s at least one station of Line 8 an exchange?</a:t>
            </a:r>
          </a:p>
          <a:p>
            <a:pPr marL="722313" marR="0" lvl="1" indent="-23812" algn="l" rtl="0">
              <a:spcBef>
                <a:spcPts val="480"/>
              </a:spcBef>
              <a:spcAft>
                <a:spcPts val="0"/>
              </a:spcAft>
              <a:buClr>
                <a:srgbClr val="8B0000"/>
              </a:buClr>
              <a:buSzPct val="25000"/>
              <a:buFont typeface="Noto Symbol"/>
              <a:buNone/>
            </a:pPr>
            <a:r>
              <a:rPr lang="en-US" sz="2400" b="0" i="1" u="none" strike="noStrike" cap="none" baseline="0" dirty="0" err="1">
                <a:solidFill>
                  <a:srgbClr val="3333FF"/>
                </a:solidFill>
                <a:latin typeface="Comic Sans MS"/>
                <a:ea typeface="Comic Sans MS"/>
                <a:cs typeface="Comic Sans MS"/>
                <a:sym typeface="Comic Sans MS"/>
              </a:rPr>
              <a:t>Station_Balard.is_exchange</a:t>
            </a:r>
            <a:r>
              <a:rPr lang="en-US" sz="2400" b="0" i="0" u="none" strike="noStrike" cap="none" baseline="0" dirty="0">
                <a:solidFill>
                  <a:srgbClr val="3333FF"/>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or </a:t>
            </a:r>
            <a:r>
              <a:rPr lang="en-US" sz="2400" b="0" i="1" u="none" strike="noStrike" cap="none" baseline="0" dirty="0" err="1">
                <a:solidFill>
                  <a:srgbClr val="3333FF"/>
                </a:solidFill>
                <a:latin typeface="Comic Sans MS"/>
                <a:ea typeface="Comic Sans MS"/>
                <a:cs typeface="Comic Sans MS"/>
                <a:sym typeface="Comic Sans MS"/>
              </a:rPr>
              <a:t>Station_Lourmel.is_exchange</a:t>
            </a:r>
            <a:r>
              <a:rPr lang="en-US" sz="2400" b="0" i="0" u="none" strike="noStrike" cap="none" baseline="0" dirty="0">
                <a:solidFill>
                  <a:srgbClr val="3333FF"/>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or</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err="1">
                <a:solidFill>
                  <a:srgbClr val="3333FF"/>
                </a:solidFill>
                <a:latin typeface="Comic Sans MS"/>
                <a:ea typeface="Comic Sans MS"/>
                <a:cs typeface="Comic Sans MS"/>
                <a:sym typeface="Comic Sans MS"/>
              </a:rPr>
              <a:t>Station_Boucicaut.is_exchange</a:t>
            </a:r>
            <a:r>
              <a:rPr lang="en-US" sz="2400" b="0" i="0" u="none" strike="noStrike" cap="none" baseline="0" dirty="0">
                <a:solidFill>
                  <a:srgbClr val="3333FF"/>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or</a:t>
            </a:r>
            <a:r>
              <a:rPr lang="en-US" sz="2400" b="0" i="0" u="none" strike="noStrike" cap="none" baseline="0" dirty="0">
                <a:solidFill>
                  <a:srgbClr val="3333FF"/>
                </a:solidFill>
                <a:latin typeface="Comic Sans MS"/>
                <a:ea typeface="Comic Sans MS"/>
                <a:cs typeface="Comic Sans MS"/>
                <a:sym typeface="Comic Sans MS"/>
              </a:rPr>
              <a:t> </a:t>
            </a:r>
            <a:br>
              <a:rPr lang="en-US" sz="2400" b="0" i="0" u="none" strike="noStrike" cap="none" baseline="0" dirty="0">
                <a:solidFill>
                  <a:srgbClr val="3333FF"/>
                </a:solidFill>
                <a:latin typeface="Comic Sans MS"/>
                <a:ea typeface="Comic Sans MS"/>
                <a:cs typeface="Comic Sans MS"/>
                <a:sym typeface="Comic Sans MS"/>
              </a:rPr>
            </a:b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 (all stations of Line 8)</a:t>
            </a:r>
          </a:p>
          <a:p>
            <a:pPr marL="530225" marR="0" lvl="0" indent="-530225" algn="l" rtl="0">
              <a:spcBef>
                <a:spcPts val="480"/>
              </a:spcBef>
              <a:spcAft>
                <a:spcPts val="0"/>
              </a:spcAft>
              <a:buSzPct val="25000"/>
              <a:buNone/>
            </a:pPr>
            <a:r>
              <a:rPr lang="en-US" sz="2400" b="0" i="0" u="none" strike="noStrike" cap="none" baseline="0" dirty="0">
                <a:solidFill>
                  <a:srgbClr val="A50021"/>
                </a:solidFill>
                <a:latin typeface="Comic Sans MS"/>
                <a:ea typeface="Comic Sans MS"/>
                <a:cs typeface="Comic Sans MS"/>
                <a:sym typeface="Comic Sans MS"/>
              </a:rPr>
              <a:t>Existential quantifier</a:t>
            </a:r>
            <a:r>
              <a:rPr lang="en-US" sz="2400" b="0" i="0" u="none" strike="noStrike" cap="none" baseline="0" dirty="0">
                <a:solidFill>
                  <a:schemeClr val="dk1"/>
                </a:solidFill>
                <a:latin typeface="Comic Sans MS"/>
                <a:ea typeface="Comic Sans MS"/>
                <a:cs typeface="Comic Sans MS"/>
                <a:sym typeface="Comic Sans MS"/>
              </a:rPr>
              <a:t>:</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A50021"/>
                </a:solidFill>
                <a:latin typeface="Comic Sans MS"/>
                <a:ea typeface="Comic Sans MS"/>
                <a:cs typeface="Comic Sans MS"/>
                <a:sym typeface="Comic Sans MS"/>
              </a:rPr>
              <a:t>exists</a:t>
            </a:r>
            <a:r>
              <a:rPr lang="en-US" sz="2400" b="0" i="0" u="none" strike="noStrike" cap="none" baseline="0" dirty="0">
                <a:solidFill>
                  <a:schemeClr val="dk1"/>
                </a:solidFill>
                <a:latin typeface="Comic Sans MS"/>
                <a:ea typeface="Comic Sans MS"/>
                <a:cs typeface="Comic Sans MS"/>
                <a:sym typeface="Comic Sans MS"/>
              </a:rPr>
              <a:t>, or </a:t>
            </a:r>
            <a:r>
              <a:rPr lang="en-US" sz="2400" b="1" i="0" u="none" strike="noStrike" cap="none" baseline="0" dirty="0">
                <a:solidFill>
                  <a:srgbClr val="A50021"/>
                </a:solidFill>
                <a:latin typeface="Comic Sans MS"/>
                <a:ea typeface="Comic Sans MS"/>
                <a:cs typeface="Comic Sans MS"/>
                <a:sym typeface="Comic Sans MS"/>
              </a:rPr>
              <a:t>∃</a:t>
            </a:r>
          </a:p>
          <a:p>
            <a:pPr marL="530225" marR="0" lvl="0" indent="-530225" algn="l" rtl="0">
              <a:spcBef>
                <a:spcPts val="480"/>
              </a:spcBef>
              <a:spcAft>
                <a:spcPts val="0"/>
              </a:spcAft>
              <a:buSzPct val="25000"/>
              <a:buNone/>
            </a:pPr>
            <a:r>
              <a:rPr lang="en-US" sz="2400" b="1" i="0" u="none" strike="noStrike" cap="none" baseline="0" dirty="0">
                <a:solidFill>
                  <a:srgbClr val="A50021"/>
                </a:solidFill>
                <a:latin typeface="Comic Sans MS"/>
                <a:ea typeface="Comic Sans MS"/>
                <a:cs typeface="Comic Sans MS"/>
                <a:sym typeface="Comic Sans MS"/>
              </a:rPr>
              <a:t>	</a:t>
            </a:r>
            <a:r>
              <a:rPr lang="en-US" sz="2400" b="1" i="0" u="none" strike="noStrike" cap="none" baseline="0" dirty="0">
                <a:solidFill>
                  <a:srgbClr val="3333FF"/>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a:t>
            </a:r>
            <a:r>
              <a:rPr lang="en-US" sz="2400" b="1" i="1"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s</a:t>
            </a:r>
            <a:r>
              <a:rPr lang="en-US" sz="2400" b="0" i="1" u="none" strike="noStrike" cap="none" baseline="0" dirty="0">
                <a:solidFill>
                  <a:schemeClr val="accent2"/>
                </a:solidFill>
                <a:latin typeface="Comic Sans MS"/>
                <a:ea typeface="Comic Sans MS"/>
                <a:cs typeface="Comic Sans MS"/>
                <a:sym typeface="Comic Sans MS"/>
              </a:rPr>
              <a:t> </a:t>
            </a:r>
            <a:r>
              <a:rPr lang="en-US" sz="2400" b="0" i="0" u="none" strike="noStrike" cap="none" baseline="0" dirty="0">
                <a:solidFill>
                  <a:schemeClr val="accent2"/>
                </a:solidFill>
                <a:latin typeface="Comic Sans MS"/>
                <a:ea typeface="Comic Sans MS"/>
                <a:cs typeface="Comic Sans MS"/>
                <a:sym typeface="Comic Sans MS"/>
              </a:rPr>
              <a:t>:</a:t>
            </a:r>
            <a:r>
              <a:rPr lang="en-US" sz="2400" b="1" i="1"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chemeClr val="accent2"/>
                </a:solidFill>
                <a:latin typeface="Comic Sans MS"/>
                <a:ea typeface="Comic Sans MS"/>
                <a:cs typeface="Comic Sans MS"/>
                <a:sym typeface="Comic Sans MS"/>
              </a:rPr>
              <a:t>Stations_8</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accent2"/>
                </a:solidFill>
                <a:latin typeface="Comic Sans MS"/>
                <a:ea typeface="Comic Sans MS"/>
                <a:cs typeface="Comic Sans MS"/>
                <a:sym typeface="Comic Sans MS"/>
              </a:rPr>
              <a:t>|</a:t>
            </a:r>
            <a:r>
              <a:rPr lang="en-US" sz="2400" b="0" i="1"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err="1">
                <a:solidFill>
                  <a:srgbClr val="3333FF"/>
                </a:solidFill>
                <a:latin typeface="Comic Sans MS"/>
                <a:ea typeface="Comic Sans MS"/>
                <a:cs typeface="Comic Sans MS"/>
                <a:sym typeface="Comic Sans MS"/>
              </a:rPr>
              <a:t>s.is_exchange</a:t>
            </a:r>
            <a:endParaRPr lang="en-US" sz="2400" b="0" i="1" u="none" strike="noStrike" cap="none" baseline="0" dirty="0">
              <a:solidFill>
                <a:srgbClr val="3333FF"/>
              </a:solidFill>
              <a:latin typeface="Comic Sans MS"/>
              <a:ea typeface="Comic Sans MS"/>
              <a:cs typeface="Comic Sans MS"/>
              <a:sym typeface="Comic Sans MS"/>
            </a:endParaRPr>
          </a:p>
          <a:p>
            <a:pPr marL="530225" marR="0" lvl="0" indent="-530225" algn="l" rtl="0">
              <a:spcBef>
                <a:spcPts val="480"/>
              </a:spcBef>
              <a:spcAft>
                <a:spcPts val="0"/>
              </a:spcAft>
              <a:buSzPct val="25000"/>
              <a:buNone/>
            </a:pPr>
            <a:r>
              <a:rPr lang="en-US" sz="2400" b="0" i="0" u="none" strike="noStrike" cap="none" baseline="0" dirty="0">
                <a:solidFill>
                  <a:srgbClr val="3333FF"/>
                </a:solidFill>
                <a:latin typeface="Comic Sans MS"/>
                <a:ea typeface="Comic Sans MS"/>
                <a:cs typeface="Comic Sans MS"/>
                <a:sym typeface="Comic Sans MS"/>
              </a:rPr>
              <a:t>	</a:t>
            </a:r>
          </a:p>
          <a:p>
            <a:pPr marL="530225" marR="0" lvl="0" indent="-530225" algn="l" rtl="0">
              <a:spcBef>
                <a:spcPts val="480"/>
              </a:spcBef>
              <a:spcAft>
                <a:spcPts val="0"/>
              </a:spcAft>
              <a:buSzPct val="25000"/>
              <a:buNone/>
            </a:pP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“There exists an </a:t>
            </a:r>
            <a:r>
              <a:rPr lang="en-US" sz="2400" b="0" i="1" u="none" strike="noStrike" cap="none" baseline="0" dirty="0">
                <a:solidFill>
                  <a:schemeClr val="accent2"/>
                </a:solidFill>
                <a:latin typeface="Comic Sans MS"/>
                <a:ea typeface="Comic Sans MS"/>
                <a:cs typeface="Comic Sans MS"/>
                <a:sym typeface="Comic Sans MS"/>
              </a:rPr>
              <a:t>s</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in</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chemeClr val="accent2"/>
                </a:solidFill>
                <a:latin typeface="Comic Sans MS"/>
                <a:ea typeface="Comic Sans MS"/>
                <a:cs typeface="Comic Sans MS"/>
                <a:sym typeface="Comic Sans MS"/>
              </a:rPr>
              <a:t>Stations_8</a:t>
            </a:r>
            <a:r>
              <a:rPr lang="en-US" sz="2400" b="0" i="0" u="none" strike="noStrike" cap="none" baseline="0" dirty="0">
                <a:solidFill>
                  <a:srgbClr val="3333FF"/>
                </a:solidFill>
                <a:latin typeface="Comic Sans MS"/>
                <a:ea typeface="Comic Sans MS"/>
                <a:cs typeface="Comic Sans MS"/>
                <a:sym typeface="Comic Sans MS"/>
              </a:rPr>
              <a:t/>
            </a:r>
            <a:br>
              <a:rPr lang="en-US" sz="2400" b="0" i="0" u="none" strike="noStrike" cap="none" baseline="0" dirty="0">
                <a:solidFill>
                  <a:srgbClr val="3333FF"/>
                </a:solidFill>
                <a:latin typeface="Comic Sans MS"/>
                <a:ea typeface="Comic Sans MS"/>
                <a:cs typeface="Comic Sans MS"/>
                <a:sym typeface="Comic Sans MS"/>
              </a:rPr>
            </a:b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such that </a:t>
            </a:r>
            <a:r>
              <a:rPr lang="en-US" sz="2400" b="0" i="1" u="none" strike="noStrike" cap="none" baseline="0" dirty="0" err="1">
                <a:solidFill>
                  <a:srgbClr val="3333FF"/>
                </a:solidFill>
                <a:latin typeface="Comic Sans MS"/>
                <a:ea typeface="Comic Sans MS"/>
                <a:cs typeface="Comic Sans MS"/>
                <a:sym typeface="Comic Sans MS"/>
              </a:rPr>
              <a:t>s.is_exchange</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is true”</a:t>
            </a:r>
          </a:p>
          <a:p>
            <a:pPr marL="722313" marR="0" lvl="1" indent="-23812" algn="l" rtl="0">
              <a:spcBef>
                <a:spcPts val="480"/>
              </a:spcBef>
              <a:spcAft>
                <a:spcPts val="0"/>
              </a:spcAft>
              <a:buClr>
                <a:srgbClr val="8B0000"/>
              </a:buClr>
              <a:buFont typeface="Noto Symbol"/>
              <a:buNone/>
            </a:pPr>
            <a:endParaRPr sz="2400" b="0" i="0" u="none" strike="noStrike" cap="none" baseline="0" dirty="0">
              <a:solidFill>
                <a:srgbClr val="3333FF"/>
              </a:solidFill>
              <a:latin typeface="Comic Sans MS"/>
              <a:ea typeface="Comic Sans MS"/>
              <a:cs typeface="Comic Sans MS"/>
              <a:sym typeface="Comic Sans MS"/>
            </a:endParaRPr>
          </a:p>
        </p:txBody>
      </p:sp>
      <p:sp>
        <p:nvSpPr>
          <p:cNvPr id="370" name="Shape 370"/>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36</a:t>
            </a:fld>
            <a:endParaRPr lang="en-US"/>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Generalizing and</a:t>
            </a:r>
          </a:p>
        </p:txBody>
      </p:sp>
      <p:sp>
        <p:nvSpPr>
          <p:cNvPr id="377" name="Shape 377"/>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chemeClr val="dk1"/>
                </a:solidFill>
                <a:latin typeface="Comic Sans MS"/>
                <a:ea typeface="Comic Sans MS"/>
                <a:cs typeface="Comic Sans MS"/>
                <a:sym typeface="Comic Sans MS"/>
              </a:rPr>
              <a:t>: Does </a:t>
            </a:r>
            <a:r>
              <a:rPr lang="en-US" sz="2400" b="0" i="1" u="none" strike="noStrike" cap="none" baseline="0">
                <a:solidFill>
                  <a:schemeClr val="dk1"/>
                </a:solidFill>
                <a:latin typeface="Comic Sans MS"/>
                <a:ea typeface="Comic Sans MS"/>
                <a:cs typeface="Comic Sans MS"/>
                <a:sym typeface="Comic Sans MS"/>
              </a:rPr>
              <a:t>every </a:t>
            </a:r>
            <a:r>
              <a:rPr lang="en-US" sz="2400" b="0" i="0" u="none" strike="noStrike" cap="none" baseline="0">
                <a:solidFill>
                  <a:schemeClr val="dk1"/>
                </a:solidFill>
                <a:latin typeface="Comic Sans MS"/>
                <a:ea typeface="Comic Sans MS"/>
                <a:cs typeface="Comic Sans MS"/>
                <a:sym typeface="Comic Sans MS"/>
              </a:rPr>
              <a:t>object in </a:t>
            </a:r>
            <a:r>
              <a:rPr lang="en-US" sz="2400" b="0" i="1" u="none" strike="noStrike" cap="none" baseline="0">
                <a:solidFill>
                  <a:schemeClr val="accent2"/>
                </a:solidFill>
                <a:latin typeface="Comic Sans MS"/>
                <a:ea typeface="Comic Sans MS"/>
                <a:cs typeface="Comic Sans MS"/>
                <a:sym typeface="Comic Sans MS"/>
              </a:rPr>
              <a:t>G</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satisfy p?</a:t>
            </a:r>
          </a:p>
          <a:p>
            <a:pPr marL="0" marR="0" lvl="0" indent="0" algn="l" rtl="0">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Are all stations of Tram 8 exchanges?</a:t>
            </a:r>
          </a:p>
          <a:p>
            <a:pPr marL="896938" marR="0" lvl="1" indent="-20637" algn="l" rtl="0">
              <a:spcBef>
                <a:spcPts val="480"/>
              </a:spcBef>
              <a:spcAft>
                <a:spcPts val="0"/>
              </a:spcAft>
              <a:buClr>
                <a:srgbClr val="8B0000"/>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Station_Balard.is_exchange</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 </a:t>
            </a:r>
            <a:r>
              <a:rPr lang="en-US" sz="2400" b="0" i="1" u="none" strike="noStrike" cap="none" baseline="0">
                <a:solidFill>
                  <a:srgbClr val="3333FF"/>
                </a:solidFill>
                <a:latin typeface="Comic Sans MS"/>
                <a:ea typeface="Comic Sans MS"/>
                <a:cs typeface="Comic Sans MS"/>
                <a:sym typeface="Comic Sans MS"/>
              </a:rPr>
              <a:t>Station_Lourmel.is_exchange</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Station_Boucicaut.is_exchange</a:t>
            </a: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and</a:t>
            </a:r>
            <a:r>
              <a:rPr lang="en-US" sz="2400" b="0" i="0" u="none" strike="noStrike" cap="none" baseline="0">
                <a:solidFill>
                  <a:srgbClr val="3333FF"/>
                </a:solidFill>
                <a:latin typeface="Comic Sans MS"/>
                <a:ea typeface="Comic Sans MS"/>
                <a:cs typeface="Comic Sans MS"/>
                <a:sym typeface="Comic Sans MS"/>
              </a:rPr>
              <a:t> …</a:t>
            </a:r>
          </a:p>
          <a:p>
            <a:pPr marL="896938" marR="0" lvl="1" indent="-20637" algn="l" rtl="0">
              <a:spcBef>
                <a:spcPts val="48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				(all stations of Line 8)</a:t>
            </a:r>
          </a:p>
          <a:p>
            <a:pPr marL="0" marR="0" lvl="0" indent="0" algn="l" rtl="0">
              <a:spcBef>
                <a:spcPts val="480"/>
              </a:spcBef>
              <a:spcAft>
                <a:spcPts val="0"/>
              </a:spcAft>
              <a:buNone/>
            </a:pPr>
            <a:endParaRPr sz="2400" b="0" i="0" u="none" strike="noStrike" cap="none" baseline="0">
              <a:solidFill>
                <a:srgbClr val="A50021"/>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rgbClr val="A50021"/>
                </a:solidFill>
                <a:latin typeface="Comic Sans MS"/>
                <a:ea typeface="Comic Sans MS"/>
                <a:cs typeface="Comic Sans MS"/>
                <a:sym typeface="Comic Sans MS"/>
              </a:rPr>
              <a:t>Universal quantifier</a:t>
            </a:r>
            <a:r>
              <a:rPr lang="en-US" sz="2400" b="0" i="0" u="none" strike="noStrike" cap="none" baseline="0">
                <a:solidFill>
                  <a:schemeClr val="dk1"/>
                </a:solidFill>
                <a:latin typeface="Comic Sans MS"/>
                <a:ea typeface="Comic Sans MS"/>
                <a:cs typeface="Comic Sans MS"/>
                <a:sym typeface="Comic Sans MS"/>
              </a:rPr>
              <a:t>:</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A50021"/>
                </a:solidFill>
                <a:latin typeface="Comic Sans MS"/>
                <a:ea typeface="Comic Sans MS"/>
                <a:cs typeface="Comic Sans MS"/>
                <a:sym typeface="Comic Sans MS"/>
              </a:rPr>
              <a:t>for_all</a:t>
            </a:r>
            <a:r>
              <a:rPr lang="en-US" sz="2400" b="0" i="0" u="none" strike="noStrike" cap="none" baseline="0">
                <a:solidFill>
                  <a:schemeClr val="dk1"/>
                </a:solidFill>
                <a:latin typeface="Comic Sans MS"/>
                <a:ea typeface="Comic Sans MS"/>
                <a:cs typeface="Comic Sans MS"/>
                <a:sym typeface="Comic Sans MS"/>
              </a:rPr>
              <a:t>, or </a:t>
            </a:r>
            <a:r>
              <a:rPr lang="en-US" sz="2400" b="1" i="0" u="none" strike="noStrike" cap="none" baseline="0">
                <a:solidFill>
                  <a:srgbClr val="A50021"/>
                </a:solidFill>
                <a:latin typeface="Comic Sans MS"/>
                <a:ea typeface="Comic Sans MS"/>
                <a:cs typeface="Comic Sans MS"/>
                <a:sym typeface="Comic Sans MS"/>
              </a:rPr>
              <a:t>∀</a:t>
            </a:r>
          </a:p>
          <a:p>
            <a:pPr marL="0" marR="0" lvl="0" indent="0" algn="l" rtl="0">
              <a:lnSpc>
                <a:spcPct val="75000"/>
              </a:lnSpc>
              <a:spcBef>
                <a:spcPts val="480"/>
              </a:spcBef>
              <a:spcAft>
                <a:spcPts val="0"/>
              </a:spcAft>
              <a:buSzPct val="25000"/>
              <a:buNone/>
            </a:pPr>
            <a:r>
              <a:rPr lang="en-US" sz="2400" b="1" i="0" u="none" strike="noStrike" cap="none" baseline="0">
                <a:solidFill>
                  <a:srgbClr val="A50021"/>
                </a:solidFill>
                <a:latin typeface="Comic Sans MS"/>
                <a:ea typeface="Comic Sans MS"/>
                <a:cs typeface="Comic Sans MS"/>
                <a:sym typeface="Comic Sans MS"/>
              </a:rPr>
              <a:t>	</a:t>
            </a:r>
            <a:r>
              <a:rPr lang="en-US" sz="2400" b="1"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a:t>
            </a:r>
            <a:r>
              <a:rPr lang="en-US" sz="2400" b="0" i="1" u="none" strike="noStrike" cap="none" baseline="0">
                <a:solidFill>
                  <a:schemeClr val="accent2"/>
                </a:solidFill>
                <a:latin typeface="Comic Sans MS"/>
                <a:ea typeface="Comic Sans MS"/>
                <a:cs typeface="Comic Sans MS"/>
                <a:sym typeface="Comic Sans MS"/>
              </a:rPr>
              <a:t>:</a:t>
            </a:r>
            <a:r>
              <a:rPr lang="en-US" sz="2400" b="1"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chemeClr val="accent2"/>
                </a:solidFill>
                <a:latin typeface="Comic Sans MS"/>
                <a:ea typeface="Comic Sans MS"/>
                <a:cs typeface="Comic Sans MS"/>
                <a:sym typeface="Comic Sans MS"/>
              </a:rPr>
              <a:t>Stations_8 </a:t>
            </a:r>
            <a:r>
              <a:rPr lang="en-US" sz="2400" b="0" i="0" u="none" strike="noStrike" cap="none" baseline="0">
                <a:solidFill>
                  <a:schemeClr val="accent2"/>
                </a:solidFill>
                <a:latin typeface="Comic Sans MS"/>
                <a:ea typeface="Comic Sans MS"/>
                <a:cs typeface="Comic Sans MS"/>
                <a:sym typeface="Comic Sans MS"/>
              </a:rPr>
              <a:t>|</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s.is_exchange</a:t>
            </a:r>
          </a:p>
          <a:p>
            <a:pPr marL="0" marR="0" lvl="0" indent="0" algn="l" rtl="0">
              <a:lnSpc>
                <a:spcPct val="75000"/>
              </a:lnSpc>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	</a:t>
            </a:r>
          </a:p>
          <a:p>
            <a:pPr marL="0" marR="0" lvl="0" indent="0" algn="l" rtl="0">
              <a:lnSpc>
                <a:spcPct val="75000"/>
              </a:lnSpc>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“For all </a:t>
            </a:r>
            <a:r>
              <a:rPr lang="en-US" sz="2400" b="0" i="1" u="none" strike="noStrike" cap="none" baseline="0">
                <a:solidFill>
                  <a:srgbClr val="3333FF"/>
                </a:solidFill>
                <a:latin typeface="Comic Sans MS"/>
                <a:ea typeface="Comic Sans MS"/>
                <a:cs typeface="Comic Sans MS"/>
                <a:sym typeface="Comic Sans MS"/>
              </a:rPr>
              <a:t>s</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in</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chemeClr val="accent2"/>
                </a:solidFill>
                <a:latin typeface="Comic Sans MS"/>
                <a:ea typeface="Comic Sans MS"/>
                <a:cs typeface="Comic Sans MS"/>
                <a:sym typeface="Comic Sans MS"/>
              </a:rPr>
              <a:t>Stations8</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accent2"/>
                </a:solidFill>
                <a:latin typeface="Comic Sans MS"/>
                <a:ea typeface="Comic Sans MS"/>
                <a:cs typeface="Comic Sans MS"/>
                <a:sym typeface="Comic Sans MS"/>
              </a:rPr>
              <a:t>|</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s.is_exchange</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is true”</a:t>
            </a:r>
          </a:p>
        </p:txBody>
      </p:sp>
      <p:sp>
        <p:nvSpPr>
          <p:cNvPr id="378" name="Shape 378"/>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37</a:t>
            </a:fld>
            <a:endParaRPr lang="en-US"/>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Existentially quantified expression</a:t>
            </a:r>
          </a:p>
        </p:txBody>
      </p:sp>
      <p:sp>
        <p:nvSpPr>
          <p:cNvPr id="385" name="Shape 385"/>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Boolean expression: </a:t>
            </a:r>
          </a:p>
          <a:p>
            <a:pPr marL="0" marR="0" lvl="0" indent="0" algn="l" rtl="0">
              <a:spcBef>
                <a:spcPts val="480"/>
              </a:spcBef>
              <a:spcAft>
                <a:spcPts val="0"/>
              </a:spcAft>
              <a:buSzPct val="25000"/>
              <a:buNone/>
            </a:pPr>
            <a:r>
              <a:rPr lang="en-US" sz="2400" b="0" i="1"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chemeClr val="accent2"/>
                </a:solidFill>
                <a:latin typeface="Comic Sans MS"/>
                <a:ea typeface="Comic Sans MS"/>
                <a:cs typeface="Comic Sans MS"/>
                <a:sym typeface="Comic Sans MS"/>
              </a:rPr>
              <a:t>∃</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SOME_SET </a:t>
            </a:r>
            <a:r>
              <a:rPr lang="en-US" sz="2400" b="0" i="0" u="none" strike="noStrike" cap="none" baseline="0">
                <a:solidFill>
                  <a:schemeClr val="accent2"/>
                </a:solidFill>
                <a:latin typeface="Comic Sans MS"/>
                <a:ea typeface="Comic Sans MS"/>
                <a:cs typeface="Comic Sans MS"/>
                <a:sym typeface="Comic Sans MS"/>
              </a:rPr>
              <a:t>|</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s.some_property</a:t>
            </a:r>
          </a:p>
          <a:p>
            <a:pPr marL="0" marR="0" lvl="0" indent="0" algn="l" rtl="0">
              <a:spcBef>
                <a:spcPts val="480"/>
              </a:spcBef>
              <a:spcAft>
                <a:spcPts val="0"/>
              </a:spcAft>
              <a:buNone/>
            </a:pPr>
            <a:endParaRPr sz="2400" b="0" i="1" u="none" strike="noStrike" cap="none" baseline="0">
              <a:solidFill>
                <a:schemeClr val="accent2"/>
              </a:solidFill>
              <a:latin typeface="Comic Sans MS"/>
              <a:ea typeface="Comic Sans MS"/>
              <a:cs typeface="Comic Sans MS"/>
              <a:sym typeface="Comic Sans MS"/>
            </a:endParaRPr>
          </a:p>
          <a:p>
            <a:pPr marL="896938" marR="0" lvl="1" indent="-363538" algn="l" rtl="0">
              <a:spcBef>
                <a:spcPts val="480"/>
              </a:spcBef>
              <a:spcAft>
                <a:spcPts val="0"/>
              </a:spcAft>
              <a:buClr>
                <a:srgbClr val="8B0000"/>
              </a:buClr>
              <a:buSzPct val="80000"/>
              <a:buFont typeface="Noto Symbol"/>
              <a:buChar char="➢"/>
            </a:pPr>
            <a:r>
              <a:rPr lang="en-US" sz="2400" b="0" i="1" u="none" strike="noStrike" cap="none" baseline="0">
                <a:solidFill>
                  <a:srgbClr val="3333FF"/>
                </a:solidFill>
                <a:latin typeface="Comic Sans MS"/>
                <a:ea typeface="Comic Sans MS"/>
                <a:cs typeface="Comic Sans MS"/>
                <a:sym typeface="Comic Sans MS"/>
              </a:rPr>
              <a:t>True</a:t>
            </a:r>
            <a:r>
              <a:rPr lang="en-US" sz="2400" b="0" i="1"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if and only if at least one member of </a:t>
            </a:r>
            <a:r>
              <a:rPr lang="en-US" sz="2400" b="0" i="1" u="none" strike="noStrike" cap="none" baseline="0">
                <a:solidFill>
                  <a:srgbClr val="3333FF"/>
                </a:solidFill>
                <a:latin typeface="Comic Sans MS"/>
                <a:ea typeface="Comic Sans MS"/>
                <a:cs typeface="Comic Sans MS"/>
                <a:sym typeface="Comic Sans MS"/>
              </a:rPr>
              <a:t>SOME_SET </a:t>
            </a:r>
            <a:r>
              <a:rPr lang="en-US" sz="2400" b="0" i="0" u="none" strike="noStrike" cap="none" baseline="0">
                <a:solidFill>
                  <a:schemeClr val="dk1"/>
                </a:solidFill>
                <a:latin typeface="Comic Sans MS"/>
                <a:ea typeface="Comic Sans MS"/>
                <a:cs typeface="Comic Sans MS"/>
                <a:sym typeface="Comic Sans MS"/>
              </a:rPr>
              <a:t>satisfies property </a:t>
            </a:r>
            <a:r>
              <a:rPr lang="en-US" sz="2400" b="0" i="1" u="none" strike="noStrike" cap="none" baseline="0">
                <a:solidFill>
                  <a:srgbClr val="3333FF"/>
                </a:solidFill>
                <a:latin typeface="Comic Sans MS"/>
                <a:ea typeface="Comic Sans MS"/>
                <a:cs typeface="Comic Sans MS"/>
                <a:sym typeface="Comic Sans MS"/>
              </a:rPr>
              <a:t>some_property</a:t>
            </a:r>
          </a:p>
          <a:p>
            <a:pPr marL="0" marR="0" lvl="0" indent="0" algn="l" rtl="0">
              <a:spcBef>
                <a:spcPts val="48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Proving</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rgbClr val="3333FF"/>
                </a:solidFill>
                <a:latin typeface="Comic Sans MS"/>
                <a:ea typeface="Comic Sans MS"/>
                <a:cs typeface="Comic Sans MS"/>
                <a:sym typeface="Comic Sans MS"/>
              </a:rPr>
              <a:t>True</a:t>
            </a:r>
            <a:r>
              <a:rPr lang="en-US" sz="2400" b="0" i="0" u="none" strike="noStrike" cap="none" baseline="0">
                <a:solidFill>
                  <a:schemeClr val="dk1"/>
                </a:solidFill>
                <a:latin typeface="Comic Sans MS"/>
                <a:ea typeface="Comic Sans MS"/>
                <a:cs typeface="Comic Sans MS"/>
                <a:sym typeface="Comic Sans MS"/>
              </a:rPr>
              <a:t>: Find one element of </a:t>
            </a:r>
            <a:r>
              <a:rPr lang="en-US" sz="2400" b="0" i="1" u="none" strike="noStrike" cap="none" baseline="0">
                <a:solidFill>
                  <a:srgbClr val="3333FF"/>
                </a:solidFill>
                <a:latin typeface="Comic Sans MS"/>
                <a:ea typeface="Comic Sans MS"/>
                <a:cs typeface="Comic Sans MS"/>
                <a:sym typeface="Comic Sans MS"/>
              </a:rPr>
              <a:t>SOME_SET </a:t>
            </a:r>
            <a:r>
              <a:rPr lang="en-US" sz="2400" b="0" i="0" u="none" strike="noStrike" cap="none" baseline="0">
                <a:solidFill>
                  <a:schemeClr val="dk1"/>
                </a:solidFill>
                <a:latin typeface="Comic Sans MS"/>
                <a:ea typeface="Comic Sans MS"/>
                <a:cs typeface="Comic Sans MS"/>
                <a:sym typeface="Comic Sans MS"/>
              </a:rPr>
              <a:t>that satisfies the property</a:t>
            </a:r>
          </a:p>
          <a:p>
            <a:pPr marL="896938" marR="0" lvl="1" indent="-363538" algn="l" rtl="0">
              <a:spcBef>
                <a:spcPts val="480"/>
              </a:spcBef>
              <a:spcAft>
                <a:spcPts val="0"/>
              </a:spcAft>
              <a:buClr>
                <a:srgbClr val="8B0000"/>
              </a:buClr>
              <a:buSzPct val="80000"/>
              <a:buFont typeface="Noto Symbol"/>
              <a:buChar char="➢"/>
            </a:pPr>
            <a:r>
              <a:rPr lang="en-US" sz="2400" b="0" i="0" u="none" strike="noStrike" cap="none" baseline="0">
                <a:solidFill>
                  <a:srgbClr val="3333FF"/>
                </a:solidFill>
                <a:latin typeface="Comic Sans MS"/>
                <a:ea typeface="Comic Sans MS"/>
                <a:cs typeface="Comic Sans MS"/>
                <a:sym typeface="Comic Sans MS"/>
              </a:rPr>
              <a:t>False</a:t>
            </a:r>
            <a:r>
              <a:rPr lang="en-US" sz="2400" b="0" i="0" u="none" strike="noStrike" cap="none" baseline="0">
                <a:solidFill>
                  <a:schemeClr val="dk1"/>
                </a:solidFill>
                <a:latin typeface="Comic Sans MS"/>
                <a:ea typeface="Comic Sans MS"/>
                <a:cs typeface="Comic Sans MS"/>
                <a:sym typeface="Comic Sans MS"/>
              </a:rPr>
              <a:t>: Prove that no element of </a:t>
            </a:r>
            <a:r>
              <a:rPr lang="en-US" sz="2400" b="0" i="1" u="none" strike="noStrike" cap="none" baseline="0">
                <a:solidFill>
                  <a:srgbClr val="3333FF"/>
                </a:solidFill>
                <a:latin typeface="Comic Sans MS"/>
                <a:ea typeface="Comic Sans MS"/>
                <a:cs typeface="Comic Sans MS"/>
                <a:sym typeface="Comic Sans MS"/>
              </a:rPr>
              <a:t>SOME_SET</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satisfies the property (test all elements)</a:t>
            </a:r>
          </a:p>
        </p:txBody>
      </p:sp>
      <p:sp>
        <p:nvSpPr>
          <p:cNvPr id="386" name="Shape 38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38</a:t>
            </a:fld>
            <a:endParaRPr lang="en-US"/>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Universally quantified expression</a:t>
            </a:r>
          </a:p>
        </p:txBody>
      </p:sp>
      <p:sp>
        <p:nvSpPr>
          <p:cNvPr id="393" name="Shape 393"/>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Boolean expression: </a:t>
            </a:r>
          </a:p>
          <a:p>
            <a:pPr marL="0" marR="0" lvl="0" indent="0" algn="l" rtl="0">
              <a:lnSpc>
                <a:spcPct val="90000"/>
              </a:lnSpc>
              <a:spcBef>
                <a:spcPts val="480"/>
              </a:spcBef>
              <a:spcAft>
                <a:spcPts val="0"/>
              </a:spcAft>
              <a:buSzPct val="25000"/>
              <a:buNone/>
            </a:pPr>
            <a:r>
              <a:rPr lang="en-US" sz="2400" b="0" i="1" u="none" strike="noStrike" cap="none" baseline="0">
                <a:solidFill>
                  <a:schemeClr val="accent2"/>
                </a:solidFill>
                <a:latin typeface="Comic Sans MS"/>
                <a:ea typeface="Comic Sans MS"/>
                <a:cs typeface="Comic Sans MS"/>
                <a:sym typeface="Comic Sans MS"/>
              </a:rPr>
              <a:t>	 </a:t>
            </a:r>
            <a:r>
              <a:rPr lang="en-US" sz="2400" b="1" i="0" u="none" strike="noStrike" cap="none" baseline="0">
                <a:solidFill>
                  <a:schemeClr val="accent2"/>
                </a:solidFill>
                <a:latin typeface="Comic Sans MS"/>
                <a:ea typeface="Comic Sans MS"/>
                <a:cs typeface="Comic Sans MS"/>
                <a:sym typeface="Comic Sans MS"/>
              </a:rPr>
              <a:t>∀</a:t>
            </a:r>
            <a:r>
              <a:rPr lang="en-US" sz="2400" b="1"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a:t>
            </a:r>
            <a:r>
              <a:rPr lang="en-US" sz="2400" b="1" i="1"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SOME_SET </a:t>
            </a:r>
            <a:r>
              <a:rPr lang="en-US" sz="2400" b="0" i="0" u="none" strike="noStrike" cap="none" baseline="0">
                <a:solidFill>
                  <a:schemeClr val="accent2"/>
                </a:solidFill>
                <a:latin typeface="Comic Sans MS"/>
                <a:ea typeface="Comic Sans MS"/>
                <a:cs typeface="Comic Sans MS"/>
                <a:sym typeface="Comic Sans MS"/>
              </a:rPr>
              <a:t>|</a:t>
            </a:r>
            <a:r>
              <a:rPr lang="en-US" sz="2400" b="0" i="1" u="none" strike="noStrike" cap="none" baseline="0">
                <a:solidFill>
                  <a:schemeClr val="accent2"/>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s.some_property</a:t>
            </a:r>
          </a:p>
          <a:p>
            <a:pPr marL="896938" marR="0" lvl="1" indent="-241618" algn="l" rtl="0">
              <a:lnSpc>
                <a:spcPct val="90000"/>
              </a:lnSpc>
              <a:spcBef>
                <a:spcPts val="480"/>
              </a:spcBef>
              <a:spcAft>
                <a:spcPts val="0"/>
              </a:spcAft>
              <a:buClr>
                <a:srgbClr val="8B0000"/>
              </a:buClr>
              <a:buFont typeface="Noto Symbol"/>
              <a:buNone/>
            </a:pPr>
            <a:endParaRPr sz="2400" b="0" i="1" u="none" strike="noStrike" cap="none" baseline="0">
              <a:solidFill>
                <a:schemeClr val="accent2"/>
              </a:solidFill>
              <a:latin typeface="Comic Sans MS"/>
              <a:ea typeface="Comic Sans MS"/>
              <a:cs typeface="Comic Sans MS"/>
              <a:sym typeface="Comic Sans MS"/>
            </a:endParaRPr>
          </a:p>
          <a:p>
            <a:pPr marL="896938" marR="0" lvl="1" indent="-363538" algn="l" rtl="0">
              <a:lnSpc>
                <a:spcPct val="90000"/>
              </a:lnSpc>
              <a:spcBef>
                <a:spcPts val="480"/>
              </a:spcBef>
              <a:spcAft>
                <a:spcPts val="0"/>
              </a:spcAft>
              <a:buClr>
                <a:srgbClr val="8B0000"/>
              </a:buClr>
              <a:buSzPct val="80000"/>
              <a:buFont typeface="Noto Symbol"/>
              <a:buChar char="➢"/>
            </a:pPr>
            <a:r>
              <a:rPr lang="en-US" sz="2400" b="0" i="1" u="none" strike="noStrike" cap="none" baseline="0">
                <a:solidFill>
                  <a:srgbClr val="3333FF"/>
                </a:solidFill>
                <a:latin typeface="Comic Sans MS"/>
                <a:ea typeface="Comic Sans MS"/>
                <a:cs typeface="Comic Sans MS"/>
                <a:sym typeface="Comic Sans MS"/>
              </a:rPr>
              <a:t>True</a:t>
            </a:r>
            <a:r>
              <a:rPr lang="en-US" sz="2400" b="0" i="1" u="none" strike="noStrike" cap="none" baseline="0">
                <a:solidFill>
                  <a:schemeClr val="accent2"/>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if and only if every member of </a:t>
            </a:r>
            <a:r>
              <a:rPr lang="en-US" sz="2400" b="0" i="1" u="none" strike="noStrike" cap="none" baseline="0">
                <a:solidFill>
                  <a:srgbClr val="3333FF"/>
                </a:solidFill>
                <a:latin typeface="Comic Sans MS"/>
                <a:ea typeface="Comic Sans MS"/>
                <a:cs typeface="Comic Sans MS"/>
                <a:sym typeface="Comic Sans MS"/>
              </a:rPr>
              <a:t>SOME_SET </a:t>
            </a:r>
            <a:r>
              <a:rPr lang="en-US" sz="2400" b="0" i="0" u="none" strike="noStrike" cap="none" baseline="0">
                <a:solidFill>
                  <a:schemeClr val="dk1"/>
                </a:solidFill>
                <a:latin typeface="Comic Sans MS"/>
                <a:ea typeface="Comic Sans MS"/>
                <a:cs typeface="Comic Sans MS"/>
                <a:sym typeface="Comic Sans MS"/>
              </a:rPr>
              <a:t>satisfies property </a:t>
            </a:r>
            <a:r>
              <a:rPr lang="en-US" sz="2400" b="0" i="1" u="none" strike="noStrike" cap="none" baseline="0">
                <a:solidFill>
                  <a:srgbClr val="3333FF"/>
                </a:solidFill>
                <a:latin typeface="Comic Sans MS"/>
                <a:ea typeface="Comic Sans MS"/>
                <a:cs typeface="Comic Sans MS"/>
                <a:sym typeface="Comic Sans MS"/>
              </a:rPr>
              <a:t>some_property</a:t>
            </a:r>
          </a:p>
          <a:p>
            <a:pPr marL="896938" marR="0" lvl="1" indent="-241618" algn="l" rtl="0">
              <a:lnSpc>
                <a:spcPct val="90000"/>
              </a:lnSpc>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a:p>
            <a:pPr marL="896938" marR="0" lvl="1" indent="-241618" algn="l" rtl="0">
              <a:lnSpc>
                <a:spcPct val="90000"/>
              </a:lnSpc>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lnSpc>
                <a:spcPct val="90000"/>
              </a:lnSpc>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Proving</a:t>
            </a:r>
          </a:p>
          <a:p>
            <a:pPr marL="896938" marR="0" lvl="1" indent="-363538" algn="l" rtl="0">
              <a:lnSpc>
                <a:spcPct val="90000"/>
              </a:lnSpc>
              <a:spcBef>
                <a:spcPts val="480"/>
              </a:spcBef>
              <a:spcAft>
                <a:spcPts val="0"/>
              </a:spcAft>
              <a:buClr>
                <a:srgbClr val="8B0000"/>
              </a:buClr>
              <a:buSzPct val="80000"/>
              <a:buFont typeface="Noto Symbol"/>
              <a:buChar char="➢"/>
            </a:pPr>
            <a:r>
              <a:rPr lang="en-US" sz="2400" b="0" i="0" u="none" strike="noStrike" cap="none" baseline="0">
                <a:solidFill>
                  <a:srgbClr val="3333FF"/>
                </a:solidFill>
                <a:latin typeface="Comic Sans MS"/>
                <a:ea typeface="Comic Sans MS"/>
                <a:cs typeface="Comic Sans MS"/>
                <a:sym typeface="Comic Sans MS"/>
              </a:rPr>
              <a:t>True</a:t>
            </a:r>
            <a:r>
              <a:rPr lang="en-US" sz="2400" b="0" i="0" u="none" strike="noStrike" cap="none" baseline="0">
                <a:solidFill>
                  <a:schemeClr val="dk1"/>
                </a:solidFill>
                <a:latin typeface="Comic Sans MS"/>
                <a:ea typeface="Comic Sans MS"/>
                <a:cs typeface="Comic Sans MS"/>
                <a:sym typeface="Comic Sans MS"/>
              </a:rPr>
              <a:t>: Prove that every element of </a:t>
            </a:r>
            <a:r>
              <a:rPr lang="en-US" sz="2400" b="0" i="1" u="none" strike="noStrike" cap="none" baseline="0">
                <a:solidFill>
                  <a:srgbClr val="3333FF"/>
                </a:solidFill>
                <a:latin typeface="Comic Sans MS"/>
                <a:ea typeface="Comic Sans MS"/>
                <a:cs typeface="Comic Sans MS"/>
                <a:sym typeface="Comic Sans MS"/>
              </a:rPr>
              <a:t>SOME_SET</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satisfies the property (test all elements)</a:t>
            </a:r>
          </a:p>
          <a:p>
            <a:pPr marL="896938" marR="0" lvl="1" indent="-363538" algn="l" rtl="0">
              <a:lnSpc>
                <a:spcPct val="90000"/>
              </a:lnSpc>
              <a:spcBef>
                <a:spcPts val="480"/>
              </a:spcBef>
              <a:spcAft>
                <a:spcPts val="0"/>
              </a:spcAft>
              <a:buClr>
                <a:srgbClr val="8B0000"/>
              </a:buClr>
              <a:buSzPct val="80000"/>
              <a:buFont typeface="Noto Symbol"/>
              <a:buChar char="➢"/>
            </a:pPr>
            <a:r>
              <a:rPr lang="en-US" sz="2400" b="0" i="0" u="none" strike="noStrike" cap="none" baseline="0">
                <a:solidFill>
                  <a:srgbClr val="3333FF"/>
                </a:solidFill>
                <a:latin typeface="Comic Sans MS"/>
                <a:ea typeface="Comic Sans MS"/>
                <a:cs typeface="Comic Sans MS"/>
                <a:sym typeface="Comic Sans MS"/>
              </a:rPr>
              <a:t>False</a:t>
            </a:r>
            <a:r>
              <a:rPr lang="en-US" sz="2400" b="0" i="0" u="none" strike="noStrike" cap="none" baseline="0">
                <a:solidFill>
                  <a:schemeClr val="dk1"/>
                </a:solidFill>
                <a:latin typeface="Comic Sans MS"/>
                <a:ea typeface="Comic Sans MS"/>
                <a:cs typeface="Comic Sans MS"/>
                <a:sym typeface="Comic Sans MS"/>
              </a:rPr>
              <a:t>: Find one element of </a:t>
            </a:r>
            <a:r>
              <a:rPr lang="en-US" sz="2400" b="0" i="1" u="none" strike="noStrike" cap="none" baseline="0">
                <a:solidFill>
                  <a:srgbClr val="3333FF"/>
                </a:solidFill>
                <a:latin typeface="Comic Sans MS"/>
                <a:ea typeface="Comic Sans MS"/>
                <a:cs typeface="Comic Sans MS"/>
                <a:sym typeface="Comic Sans MS"/>
              </a:rPr>
              <a:t>SOME_SET </a:t>
            </a:r>
            <a:r>
              <a:rPr lang="en-US" sz="2400" b="0" i="0" u="none" strike="noStrike" cap="none" baseline="0">
                <a:solidFill>
                  <a:schemeClr val="dk1"/>
                </a:solidFill>
                <a:latin typeface="Comic Sans MS"/>
                <a:ea typeface="Comic Sans MS"/>
                <a:cs typeface="Comic Sans MS"/>
                <a:sym typeface="Comic Sans MS"/>
              </a:rPr>
              <a:t>that does not satisfies the property</a:t>
            </a:r>
          </a:p>
        </p:txBody>
      </p:sp>
      <p:sp>
        <p:nvSpPr>
          <p:cNvPr id="394" name="Shape 39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39</a:t>
            </a:fld>
            <a:endParaRPr lang="en-US"/>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Contracts</a:t>
            </a:r>
          </a:p>
        </p:txBody>
      </p:sp>
      <p:sp>
        <p:nvSpPr>
          <p:cNvPr id="84" name="Shape 84"/>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None/>
            </a:pPr>
            <a:endParaRPr sz="2200" b="0" i="0" u="none" strike="noStrike" cap="none" baseline="0">
              <a:solidFill>
                <a:srgbClr val="3333FF"/>
              </a:solidFill>
              <a:latin typeface="Comic Sans MS"/>
              <a:ea typeface="Comic Sans MS"/>
              <a:cs typeface="Comic Sans MS"/>
              <a:sym typeface="Comic Sans MS"/>
            </a:endParaRPr>
          </a:p>
          <a:p>
            <a:pPr marL="0" marR="0" lvl="0" indent="0" algn="l" rtl="0">
              <a:lnSpc>
                <a:spcPct val="90000"/>
              </a:lnSpc>
              <a:spcBef>
                <a:spcPts val="0"/>
              </a:spcBef>
              <a:spcAft>
                <a:spcPts val="0"/>
              </a:spcAft>
              <a:buSzPct val="25000"/>
              <a:buNone/>
            </a:pPr>
            <a:r>
              <a:rPr lang="en-US" sz="2200" b="0" i="0" u="none" strike="noStrike" cap="none" baseline="0">
                <a:solidFill>
                  <a:srgbClr val="3333FF"/>
                </a:solidFill>
                <a:latin typeface="Comic Sans MS"/>
                <a:ea typeface="Comic Sans MS"/>
                <a:cs typeface="Comic Sans MS"/>
                <a:sym typeface="Comic Sans MS"/>
              </a:rPr>
              <a:t>	</a:t>
            </a:r>
            <a:r>
              <a:rPr lang="en-US" sz="2200" b="0" i="1" u="none" strike="noStrike" cap="none" baseline="0">
                <a:solidFill>
                  <a:srgbClr val="3333FF"/>
                </a:solidFill>
                <a:latin typeface="Comic Sans MS"/>
                <a:ea typeface="Comic Sans MS"/>
                <a:cs typeface="Comic Sans MS"/>
                <a:sym typeface="Comic Sans MS"/>
              </a:rPr>
              <a:t>deposit</a:t>
            </a:r>
            <a:r>
              <a:rPr lang="en-US" sz="2200" b="0" i="0" u="none" strike="noStrike" cap="none" baseline="0">
                <a:solidFill>
                  <a:srgbClr val="3333FF"/>
                </a:solidFill>
                <a:latin typeface="Comic Sans MS"/>
                <a:ea typeface="Comic Sans MS"/>
                <a:cs typeface="Comic Sans MS"/>
                <a:sym typeface="Comic Sans MS"/>
              </a:rPr>
              <a:t> (</a:t>
            </a:r>
            <a:r>
              <a:rPr lang="en-US" sz="2200" b="0" i="1" u="none" strike="noStrike" cap="none" baseline="0">
                <a:solidFill>
                  <a:srgbClr val="3333FF"/>
                </a:solidFill>
                <a:latin typeface="Comic Sans MS"/>
                <a:ea typeface="Comic Sans MS"/>
                <a:cs typeface="Comic Sans MS"/>
                <a:sym typeface="Comic Sans MS"/>
              </a:rPr>
              <a:t>v </a:t>
            </a:r>
            <a:r>
              <a:rPr lang="en-US" sz="2200" b="0" i="0" u="none" strike="noStrike" cap="none" baseline="0">
                <a:solidFill>
                  <a:srgbClr val="3333FF"/>
                </a:solidFill>
                <a:latin typeface="Comic Sans MS"/>
                <a:ea typeface="Comic Sans MS"/>
                <a:cs typeface="Comic Sans MS"/>
                <a:sym typeface="Comic Sans MS"/>
              </a:rPr>
              <a:t>: INTEGER)</a:t>
            </a:r>
          </a:p>
          <a:p>
            <a:pPr marL="0" marR="0" lvl="0" indent="0" algn="l" rtl="0">
              <a:lnSpc>
                <a:spcPct val="90000"/>
              </a:lnSpc>
              <a:spcBef>
                <a:spcPts val="0"/>
              </a:spcBef>
              <a:spcAft>
                <a:spcPts val="0"/>
              </a:spcAft>
              <a:buSzPct val="25000"/>
              <a:buNone/>
            </a:pPr>
            <a:r>
              <a:rPr lang="en-US" sz="2200" b="0" i="0" u="none" strike="noStrike" cap="none" baseline="0">
                <a:solidFill>
                  <a:srgbClr val="3333FF"/>
                </a:solidFill>
                <a:latin typeface="Comic Sans MS"/>
                <a:ea typeface="Comic Sans MS"/>
                <a:cs typeface="Comic Sans MS"/>
                <a:sym typeface="Comic Sans MS"/>
              </a:rPr>
              <a:t>			-- Add </a:t>
            </a:r>
            <a:r>
              <a:rPr lang="en-US" sz="2200" b="0" i="1" u="none" strike="noStrike" cap="none" baseline="0">
                <a:solidFill>
                  <a:srgbClr val="3333FF"/>
                </a:solidFill>
                <a:latin typeface="Comic Sans MS"/>
                <a:ea typeface="Comic Sans MS"/>
                <a:cs typeface="Comic Sans MS"/>
                <a:sym typeface="Comic Sans MS"/>
              </a:rPr>
              <a:t>v</a:t>
            </a:r>
            <a:r>
              <a:rPr lang="en-US" sz="2200" b="0" i="0" u="none" strike="noStrike" cap="none" baseline="0">
                <a:solidFill>
                  <a:srgbClr val="3333FF"/>
                </a:solidFill>
                <a:latin typeface="Comic Sans MS"/>
                <a:ea typeface="Comic Sans MS"/>
                <a:cs typeface="Comic Sans MS"/>
                <a:sym typeface="Comic Sans MS"/>
              </a:rPr>
              <a:t> to account.</a:t>
            </a:r>
          </a:p>
          <a:p>
            <a:pPr marL="0" marR="0" lvl="0" indent="0" algn="l" rtl="0">
              <a:lnSpc>
                <a:spcPct val="90000"/>
              </a:lnSpc>
              <a:spcBef>
                <a:spcPts val="0"/>
              </a:spcBef>
              <a:spcAft>
                <a:spcPts val="0"/>
              </a:spcAft>
              <a:buSzPct val="25000"/>
              <a:buNone/>
            </a:pPr>
            <a:r>
              <a:rPr lang="en-US" sz="2200" b="0" i="0" u="none" strike="noStrike" cap="none" baseline="0">
                <a:solidFill>
                  <a:srgbClr val="3333FF"/>
                </a:solidFill>
                <a:latin typeface="Comic Sans MS"/>
                <a:ea typeface="Comic Sans MS"/>
                <a:cs typeface="Comic Sans MS"/>
                <a:sym typeface="Comic Sans MS"/>
              </a:rPr>
              <a:t>		</a:t>
            </a:r>
            <a:r>
              <a:rPr lang="en-US" sz="2200" b="1" i="0" u="none" strike="noStrike" cap="none" baseline="0">
                <a:solidFill>
                  <a:srgbClr val="000099"/>
                </a:solidFill>
                <a:latin typeface="Comic Sans MS"/>
                <a:ea typeface="Comic Sans MS"/>
                <a:cs typeface="Comic Sans MS"/>
                <a:sym typeface="Comic Sans MS"/>
              </a:rPr>
              <a:t>require</a:t>
            </a:r>
          </a:p>
          <a:p>
            <a:pPr marL="0" marR="0" lvl="0" indent="0" algn="l" rtl="0">
              <a:lnSpc>
                <a:spcPct val="90000"/>
              </a:lnSpc>
              <a:spcBef>
                <a:spcPts val="0"/>
              </a:spcBef>
              <a:spcAft>
                <a:spcPts val="0"/>
              </a:spcAft>
              <a:buSzPct val="25000"/>
              <a:buNone/>
            </a:pPr>
            <a:r>
              <a:rPr lang="en-US" sz="2200" b="0" i="0" u="none" strike="noStrike" cap="none" baseline="0">
                <a:solidFill>
                  <a:srgbClr val="3333FF"/>
                </a:solidFill>
                <a:latin typeface="Comic Sans MS"/>
                <a:ea typeface="Comic Sans MS"/>
                <a:cs typeface="Comic Sans MS"/>
                <a:sym typeface="Comic Sans MS"/>
              </a:rPr>
              <a:t>			positive: </a:t>
            </a:r>
            <a:r>
              <a:rPr lang="en-US" sz="2200" b="0" i="1" u="none" strike="noStrike" cap="none" baseline="0">
                <a:solidFill>
                  <a:srgbClr val="3333FF"/>
                </a:solidFill>
                <a:latin typeface="Comic Sans MS"/>
                <a:ea typeface="Comic Sans MS"/>
                <a:cs typeface="Comic Sans MS"/>
                <a:sym typeface="Comic Sans MS"/>
              </a:rPr>
              <a:t>v</a:t>
            </a:r>
            <a:r>
              <a:rPr lang="en-US" sz="2200" b="0" i="0" u="none" strike="noStrike" cap="none" baseline="0">
                <a:solidFill>
                  <a:srgbClr val="3333FF"/>
                </a:solidFill>
                <a:latin typeface="Comic Sans MS"/>
                <a:ea typeface="Comic Sans MS"/>
                <a:cs typeface="Comic Sans MS"/>
                <a:sym typeface="Comic Sans MS"/>
              </a:rPr>
              <a:t> &gt; 0</a:t>
            </a:r>
          </a:p>
          <a:p>
            <a:pPr marL="0" marR="0" lvl="0" indent="0" algn="l" rtl="0">
              <a:lnSpc>
                <a:spcPct val="90000"/>
              </a:lnSpc>
              <a:spcBef>
                <a:spcPts val="0"/>
              </a:spcBef>
              <a:spcAft>
                <a:spcPts val="0"/>
              </a:spcAft>
              <a:buSzPct val="25000"/>
              <a:buNone/>
            </a:pPr>
            <a:r>
              <a:rPr lang="en-US" sz="2200" b="0" i="0" u="none" strike="noStrike" cap="none" baseline="0">
                <a:solidFill>
                  <a:srgbClr val="3333FF"/>
                </a:solidFill>
                <a:latin typeface="Comic Sans MS"/>
                <a:ea typeface="Comic Sans MS"/>
                <a:cs typeface="Comic Sans MS"/>
                <a:sym typeface="Comic Sans MS"/>
              </a:rPr>
              <a:t>		</a:t>
            </a:r>
            <a:r>
              <a:rPr lang="en-US" sz="2200" b="1" i="0" u="none" strike="noStrike" cap="none" baseline="0">
                <a:solidFill>
                  <a:srgbClr val="000099"/>
                </a:solidFill>
                <a:latin typeface="Comic Sans MS"/>
                <a:ea typeface="Comic Sans MS"/>
                <a:cs typeface="Comic Sans MS"/>
                <a:sym typeface="Comic Sans MS"/>
              </a:rPr>
              <a:t>do</a:t>
            </a:r>
          </a:p>
          <a:p>
            <a:pPr marL="0" marR="0" lvl="0" indent="0" algn="l" rtl="0">
              <a:lnSpc>
                <a:spcPct val="90000"/>
              </a:lnSpc>
              <a:spcBef>
                <a:spcPts val="0"/>
              </a:spcBef>
              <a:spcAft>
                <a:spcPts val="0"/>
              </a:spcAft>
              <a:buSzPct val="25000"/>
              <a:buNone/>
            </a:pPr>
            <a:r>
              <a:rPr lang="en-US" sz="2200" b="0" i="0" u="none" strike="noStrike" cap="none" baseline="0">
                <a:solidFill>
                  <a:srgbClr val="3333FF"/>
                </a:solidFill>
                <a:latin typeface="Comic Sans MS"/>
                <a:ea typeface="Comic Sans MS"/>
                <a:cs typeface="Comic Sans MS"/>
                <a:sym typeface="Comic Sans MS"/>
              </a:rPr>
              <a:t>			…</a:t>
            </a:r>
          </a:p>
          <a:p>
            <a:pPr marL="0" marR="0" lvl="0" indent="0" algn="l" rtl="0">
              <a:lnSpc>
                <a:spcPct val="90000"/>
              </a:lnSpc>
              <a:spcBef>
                <a:spcPts val="0"/>
              </a:spcBef>
              <a:spcAft>
                <a:spcPts val="0"/>
              </a:spcAft>
              <a:buSzPct val="25000"/>
              <a:buNone/>
            </a:pPr>
            <a:r>
              <a:rPr lang="en-US" sz="2200" b="0" i="0" u="none" strike="noStrike" cap="none" baseline="0">
                <a:solidFill>
                  <a:srgbClr val="3333FF"/>
                </a:solidFill>
                <a:latin typeface="Comic Sans MS"/>
                <a:ea typeface="Comic Sans MS"/>
                <a:cs typeface="Comic Sans MS"/>
                <a:sym typeface="Comic Sans MS"/>
              </a:rPr>
              <a:t>		</a:t>
            </a:r>
            <a:r>
              <a:rPr lang="en-US" sz="2200" b="1" i="0" u="none" strike="noStrike" cap="none" baseline="0">
                <a:solidFill>
                  <a:srgbClr val="000099"/>
                </a:solidFill>
                <a:latin typeface="Comic Sans MS"/>
                <a:ea typeface="Comic Sans MS"/>
                <a:cs typeface="Comic Sans MS"/>
                <a:sym typeface="Comic Sans MS"/>
              </a:rPr>
              <a:t>ensure</a:t>
            </a:r>
          </a:p>
          <a:p>
            <a:pPr marL="0" marR="0" lvl="0" indent="0" algn="l" rtl="0">
              <a:lnSpc>
                <a:spcPct val="90000"/>
              </a:lnSpc>
              <a:spcBef>
                <a:spcPts val="0"/>
              </a:spcBef>
              <a:spcAft>
                <a:spcPts val="0"/>
              </a:spcAft>
              <a:buSzPct val="25000"/>
              <a:buNone/>
            </a:pPr>
            <a:r>
              <a:rPr lang="en-US" sz="2200" b="0" i="0" u="none" strike="noStrike" cap="none" baseline="0">
                <a:solidFill>
                  <a:srgbClr val="3333FF"/>
                </a:solidFill>
                <a:latin typeface="Comic Sans MS"/>
                <a:ea typeface="Comic Sans MS"/>
                <a:cs typeface="Comic Sans MS"/>
                <a:sym typeface="Comic Sans MS"/>
              </a:rPr>
              <a:t>			added: </a:t>
            </a:r>
            <a:r>
              <a:rPr lang="en-US" sz="2200" b="0" i="1" u="none" strike="noStrike" cap="none" baseline="0">
                <a:solidFill>
                  <a:srgbClr val="3333FF"/>
                </a:solidFill>
                <a:latin typeface="Comic Sans MS"/>
                <a:ea typeface="Comic Sans MS"/>
                <a:cs typeface="Comic Sans MS"/>
                <a:sym typeface="Comic Sans MS"/>
              </a:rPr>
              <a:t>balance</a:t>
            </a:r>
            <a:r>
              <a:rPr lang="en-US" sz="2200" b="0" i="0" u="none" strike="noStrike" cap="none" baseline="0">
                <a:solidFill>
                  <a:srgbClr val="3333FF"/>
                </a:solidFill>
                <a:latin typeface="Comic Sans MS"/>
                <a:ea typeface="Comic Sans MS"/>
                <a:cs typeface="Comic Sans MS"/>
                <a:sym typeface="Comic Sans MS"/>
              </a:rPr>
              <a:t> = </a:t>
            </a:r>
            <a:r>
              <a:rPr lang="en-US" sz="2200" b="1" i="0" u="none" strike="noStrike" cap="none" baseline="0">
                <a:solidFill>
                  <a:srgbClr val="000099"/>
                </a:solidFill>
                <a:latin typeface="Comic Sans MS"/>
                <a:ea typeface="Comic Sans MS"/>
                <a:cs typeface="Comic Sans MS"/>
                <a:sym typeface="Comic Sans MS"/>
              </a:rPr>
              <a:t>old</a:t>
            </a:r>
            <a:r>
              <a:rPr lang="en-US" sz="2200" b="0" i="0" u="none" strike="noStrike" cap="none" baseline="0">
                <a:solidFill>
                  <a:srgbClr val="3333FF"/>
                </a:solidFill>
                <a:latin typeface="Comic Sans MS"/>
                <a:ea typeface="Comic Sans MS"/>
                <a:cs typeface="Comic Sans MS"/>
                <a:sym typeface="Comic Sans MS"/>
              </a:rPr>
              <a:t> </a:t>
            </a:r>
            <a:r>
              <a:rPr lang="en-US" sz="2200" b="0" i="1" u="none" strike="noStrike" cap="none" baseline="0">
                <a:solidFill>
                  <a:srgbClr val="3333FF"/>
                </a:solidFill>
                <a:latin typeface="Comic Sans MS"/>
                <a:ea typeface="Comic Sans MS"/>
                <a:cs typeface="Comic Sans MS"/>
                <a:sym typeface="Comic Sans MS"/>
              </a:rPr>
              <a:t>balance</a:t>
            </a:r>
            <a:r>
              <a:rPr lang="en-US" sz="2200" b="0" i="0" u="none" strike="noStrike" cap="none" baseline="0">
                <a:solidFill>
                  <a:srgbClr val="3333FF"/>
                </a:solidFill>
                <a:latin typeface="Comic Sans MS"/>
                <a:ea typeface="Comic Sans MS"/>
                <a:cs typeface="Comic Sans MS"/>
                <a:sym typeface="Comic Sans MS"/>
              </a:rPr>
              <a:t> + </a:t>
            </a:r>
            <a:r>
              <a:rPr lang="en-US" sz="2200" b="0" i="1" u="none" strike="noStrike" cap="none" baseline="0">
                <a:solidFill>
                  <a:srgbClr val="3333FF"/>
                </a:solidFill>
                <a:latin typeface="Comic Sans MS"/>
                <a:ea typeface="Comic Sans MS"/>
                <a:cs typeface="Comic Sans MS"/>
                <a:sym typeface="Comic Sans MS"/>
              </a:rPr>
              <a:t>v</a:t>
            </a:r>
          </a:p>
          <a:p>
            <a:pPr marL="0" marR="0" lvl="0" indent="0" algn="l" rtl="0">
              <a:lnSpc>
                <a:spcPct val="90000"/>
              </a:lnSpc>
              <a:spcBef>
                <a:spcPts val="0"/>
              </a:spcBef>
              <a:spcAft>
                <a:spcPts val="0"/>
              </a:spcAft>
              <a:buSzPct val="25000"/>
              <a:buNone/>
            </a:pPr>
            <a:r>
              <a:rPr lang="en-US" sz="2200" b="0" i="0" u="none" strike="noStrike" cap="none" baseline="0">
                <a:solidFill>
                  <a:srgbClr val="3333FF"/>
                </a:solidFill>
                <a:latin typeface="Comic Sans MS"/>
                <a:ea typeface="Comic Sans MS"/>
                <a:cs typeface="Comic Sans MS"/>
                <a:sym typeface="Comic Sans MS"/>
              </a:rPr>
              <a:t>		</a:t>
            </a:r>
            <a:r>
              <a:rPr lang="en-US" sz="2200" b="1" i="0" u="none" strike="noStrike" cap="none" baseline="0">
                <a:solidFill>
                  <a:srgbClr val="000099"/>
                </a:solidFill>
                <a:latin typeface="Comic Sans MS"/>
                <a:ea typeface="Comic Sans MS"/>
                <a:cs typeface="Comic Sans MS"/>
                <a:sym typeface="Comic Sans MS"/>
              </a:rPr>
              <a:t>end</a:t>
            </a:r>
          </a:p>
          <a:p>
            <a:pPr marL="0" marR="0" lvl="0" indent="0" algn="l" rtl="0">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		</a:t>
            </a:r>
          </a:p>
        </p:txBody>
      </p:sp>
      <p:sp>
        <p:nvSpPr>
          <p:cNvPr id="85" name="Shape 85"/>
          <p:cNvSpPr/>
          <p:nvPr/>
        </p:nvSpPr>
        <p:spPr>
          <a:xfrm>
            <a:off x="6409026" y="1262929"/>
            <a:ext cx="2249051" cy="558777"/>
          </a:xfrm>
          <a:prstGeom prst="wedgeRoundRectCallout">
            <a:avLst>
              <a:gd name="adj1" fmla="val -75414"/>
              <a:gd name="adj2" fmla="val 297767"/>
              <a:gd name="adj3" fmla="val 16667"/>
            </a:avLst>
          </a:prstGeom>
          <a:solidFill>
            <a:srgbClr val="FFFF00"/>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marL="0" marR="0" lvl="0" indent="0" algn="ctr"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Assertion</a:t>
            </a:r>
          </a:p>
        </p:txBody>
      </p:sp>
      <p:sp>
        <p:nvSpPr>
          <p:cNvPr id="86" name="Shape 8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a:t>
            </a:fld>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p:tgtEl>
                                          <p:spTgt spid="85"/>
                                        </p:tgtEl>
                                        <p:attrNameLst>
                                          <p:attrName>ppt_w</p:attrName>
                                        </p:attrNameLst>
                                      </p:cBhvr>
                                      <p:tavLst>
                                        <p:tav tm="0">
                                          <p:val>
                                            <p:strVal val="0"/>
                                          </p:val>
                                        </p:tav>
                                        <p:tav tm="100000">
                                          <p:val>
                                            <p:strVal val="#ppt_w"/>
                                          </p:val>
                                        </p:tav>
                                      </p:tavLst>
                                    </p:anim>
                                    <p:anim calcmode="lin" valueType="num">
                                      <p:cBhvr additive="base">
                                        <p:cTn id="8" dur="500"/>
                                        <p:tgtEl>
                                          <p:spTgt spid="8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Duality </a:t>
            </a:r>
          </a:p>
        </p:txBody>
      </p:sp>
      <p:sp>
        <p:nvSpPr>
          <p:cNvPr id="401" name="Shape 401"/>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Generalization of </a:t>
            </a:r>
            <a:r>
              <a:rPr lang="en-US" sz="2400" b="0" i="0" u="none" strike="noStrike" cap="none" baseline="0" dirty="0" err="1">
                <a:solidFill>
                  <a:schemeClr val="dk1"/>
                </a:solidFill>
                <a:latin typeface="Comic Sans MS"/>
                <a:ea typeface="Comic Sans MS"/>
                <a:cs typeface="Comic Sans MS"/>
                <a:sym typeface="Comic Sans MS"/>
              </a:rPr>
              <a:t>DeMorgan’s</a:t>
            </a:r>
            <a:r>
              <a:rPr lang="en-US" sz="2400" b="0" i="0" u="none" strike="noStrike" cap="none" baseline="0" dirty="0">
                <a:solidFill>
                  <a:schemeClr val="dk1"/>
                </a:solidFill>
                <a:latin typeface="Comic Sans MS"/>
                <a:ea typeface="Comic Sans MS"/>
                <a:cs typeface="Comic Sans MS"/>
                <a:sym typeface="Comic Sans MS"/>
              </a:rPr>
              <a:t> laws:</a:t>
            </a:r>
          </a:p>
          <a:p>
            <a:pPr marL="0" marR="0" lvl="0" indent="0" algn="l" rtl="0">
              <a:spcBef>
                <a:spcPts val="480"/>
              </a:spcBef>
              <a:spcAft>
                <a:spcPts val="0"/>
              </a:spcAft>
              <a:buNone/>
            </a:pPr>
            <a:endParaRPr sz="2400" b="1" i="0" u="none" strike="noStrike" cap="none" baseline="0" dirty="0">
              <a:solidFill>
                <a:schemeClr val="accent2"/>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1" i="0" u="none" strike="noStrike" cap="none" baseline="0" dirty="0">
                <a:solidFill>
                  <a:schemeClr val="accent2"/>
                </a:solidFill>
                <a:latin typeface="Comic Sans MS"/>
                <a:ea typeface="Comic Sans MS"/>
                <a:cs typeface="Comic Sans MS"/>
                <a:sym typeface="Comic Sans MS"/>
              </a:rPr>
              <a:t>not </a:t>
            </a:r>
            <a:r>
              <a:rPr lang="en-US" sz="2400" b="0" i="0" u="none" strike="noStrike" cap="none" baseline="0" dirty="0">
                <a:solidFill>
                  <a:schemeClr val="accent2"/>
                </a:solidFill>
                <a:latin typeface="Comic Sans MS"/>
                <a:ea typeface="Comic Sans MS"/>
                <a:cs typeface="Comic Sans MS"/>
                <a:sym typeface="Comic Sans MS"/>
              </a:rPr>
              <a:t>(</a:t>
            </a:r>
            <a:r>
              <a:rPr lang="en-US" sz="2400" b="1" i="0" u="none" strike="noStrike" cap="none" baseline="0" dirty="0">
                <a:solidFill>
                  <a:schemeClr val="accent2"/>
                </a:solidFill>
                <a:latin typeface="Comic Sans MS"/>
                <a:ea typeface="Comic Sans MS"/>
                <a:cs typeface="Comic Sans MS"/>
                <a:sym typeface="Comic Sans MS"/>
              </a:rPr>
              <a:t>∃</a:t>
            </a:r>
            <a:r>
              <a:rPr lang="en-US" sz="2400" b="1" i="1"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s </a:t>
            </a:r>
            <a:r>
              <a:rPr lang="en-US" sz="2400" b="0" i="0" u="none" strike="noStrike" cap="none" baseline="0" dirty="0">
                <a:solidFill>
                  <a:srgbClr val="3333FF"/>
                </a:solidFill>
                <a:latin typeface="Comic Sans MS"/>
                <a:ea typeface="Comic Sans MS"/>
                <a:cs typeface="Comic Sans MS"/>
                <a:sym typeface="Comic Sans MS"/>
              </a:rPr>
              <a:t>:</a:t>
            </a:r>
            <a:r>
              <a:rPr lang="en-US" sz="2400" b="0" i="1" u="none" strike="noStrike" cap="none" baseline="0" dirty="0">
                <a:solidFill>
                  <a:srgbClr val="3333FF"/>
                </a:solidFill>
                <a:latin typeface="Comic Sans MS"/>
                <a:ea typeface="Comic Sans MS"/>
                <a:cs typeface="Comic Sans MS"/>
                <a:sym typeface="Comic Sans MS"/>
              </a:rPr>
              <a:t> SOME_SET </a:t>
            </a:r>
            <a:r>
              <a:rPr lang="en-US" sz="2400" b="0" i="0" u="none" strike="noStrike" cap="none" baseline="0" dirty="0">
                <a:solidFill>
                  <a:schemeClr val="accent2"/>
                </a:solidFill>
                <a:latin typeface="Comic Sans MS"/>
                <a:ea typeface="Comic Sans MS"/>
                <a:cs typeface="Comic Sans MS"/>
                <a:sym typeface="Comic Sans MS"/>
              </a:rPr>
              <a:t>|</a:t>
            </a:r>
            <a:r>
              <a:rPr lang="en-US" sz="2400" b="0" i="1"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P</a:t>
            </a:r>
            <a:r>
              <a:rPr lang="en-US" sz="2400" b="0" i="1" u="none" strike="noStrike" cap="none" baseline="0" dirty="0">
                <a:solidFill>
                  <a:schemeClr val="accent2"/>
                </a:solidFill>
                <a:latin typeface="Comic Sans MS"/>
                <a:ea typeface="Comic Sans MS"/>
                <a:cs typeface="Comic Sans MS"/>
                <a:sym typeface="Comic Sans MS"/>
              </a:rPr>
              <a:t> </a:t>
            </a:r>
            <a:r>
              <a:rPr lang="en-US" sz="2400" b="0" i="0" u="none" strike="noStrike" cap="none" baseline="0" dirty="0">
                <a:solidFill>
                  <a:schemeClr val="accent2"/>
                </a:solidFill>
                <a:latin typeface="Comic Sans MS"/>
                <a:ea typeface="Comic Sans MS"/>
                <a:cs typeface="Comic Sans MS"/>
                <a:sym typeface="Comic Sans MS"/>
              </a:rPr>
              <a:t>) = </a:t>
            </a:r>
            <a:r>
              <a:rPr lang="en-US" sz="2400" b="1" i="0"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s </a:t>
            </a:r>
            <a:r>
              <a:rPr lang="en-US" sz="2400" b="0" i="0" u="none" strike="noStrike" cap="none" baseline="0" dirty="0">
                <a:solidFill>
                  <a:srgbClr val="3333FF"/>
                </a:solidFill>
                <a:latin typeface="Comic Sans MS"/>
                <a:ea typeface="Comic Sans MS"/>
                <a:cs typeface="Comic Sans MS"/>
                <a:sym typeface="Comic Sans MS"/>
              </a:rPr>
              <a:t>:</a:t>
            </a:r>
            <a:r>
              <a:rPr lang="en-US" sz="2400" b="0" i="1" u="none" strike="noStrike" cap="none" baseline="0" dirty="0">
                <a:solidFill>
                  <a:srgbClr val="3333FF"/>
                </a:solidFill>
                <a:latin typeface="Comic Sans MS"/>
                <a:ea typeface="Comic Sans MS"/>
                <a:cs typeface="Comic Sans MS"/>
                <a:sym typeface="Comic Sans MS"/>
              </a:rPr>
              <a:t> SOME_SET </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not</a:t>
            </a:r>
            <a:r>
              <a:rPr lang="en-US" sz="2400" b="0" i="0"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P</a:t>
            </a:r>
          </a:p>
          <a:p>
            <a:pPr marL="0" marR="0" lvl="0" indent="0" algn="l" rtl="0">
              <a:spcBef>
                <a:spcPts val="480"/>
              </a:spcBef>
              <a:spcAft>
                <a:spcPts val="0"/>
              </a:spcAft>
              <a:buNone/>
            </a:pPr>
            <a:endParaRPr sz="2400" b="1" i="0" u="none" strike="noStrike" cap="none" baseline="0" dirty="0">
              <a:solidFill>
                <a:schemeClr val="accent2"/>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1" i="0" u="none" strike="noStrike" cap="none" baseline="0" dirty="0">
                <a:solidFill>
                  <a:schemeClr val="accent2"/>
                </a:solidFill>
                <a:latin typeface="Comic Sans MS"/>
                <a:ea typeface="Comic Sans MS"/>
                <a:cs typeface="Comic Sans MS"/>
                <a:sym typeface="Comic Sans MS"/>
              </a:rPr>
              <a:t>not </a:t>
            </a:r>
            <a:r>
              <a:rPr lang="en-US" sz="2400" b="0" i="0" u="none" strike="noStrike" cap="none" baseline="0" dirty="0">
                <a:solidFill>
                  <a:schemeClr val="accent2"/>
                </a:solidFill>
                <a:latin typeface="Comic Sans MS"/>
                <a:ea typeface="Comic Sans MS"/>
                <a:cs typeface="Comic Sans MS"/>
                <a:sym typeface="Comic Sans MS"/>
              </a:rPr>
              <a:t>(</a:t>
            </a:r>
            <a:r>
              <a:rPr lang="en-US" sz="2400" b="1" i="0" u="none" strike="noStrike" cap="none" baseline="0" dirty="0">
                <a:solidFill>
                  <a:schemeClr val="accent2"/>
                </a:solidFill>
                <a:latin typeface="Comic Sans MS"/>
                <a:ea typeface="Comic Sans MS"/>
                <a:cs typeface="Comic Sans MS"/>
                <a:sym typeface="Comic Sans MS"/>
              </a:rPr>
              <a:t>∀</a:t>
            </a:r>
            <a:r>
              <a:rPr lang="en-US" sz="2400" b="0" i="1"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s </a:t>
            </a:r>
            <a:r>
              <a:rPr lang="en-US" sz="2400" b="0" i="0" u="none" strike="noStrike" cap="none" baseline="0" dirty="0">
                <a:solidFill>
                  <a:srgbClr val="3333FF"/>
                </a:solidFill>
                <a:latin typeface="Comic Sans MS"/>
                <a:ea typeface="Comic Sans MS"/>
                <a:cs typeface="Comic Sans MS"/>
                <a:sym typeface="Comic Sans MS"/>
              </a:rPr>
              <a:t>:</a:t>
            </a:r>
            <a:r>
              <a:rPr lang="en-US" sz="2400" b="0" i="1" u="none" strike="noStrike" cap="none" baseline="0" dirty="0">
                <a:solidFill>
                  <a:srgbClr val="3333FF"/>
                </a:solidFill>
                <a:latin typeface="Comic Sans MS"/>
                <a:ea typeface="Comic Sans MS"/>
                <a:cs typeface="Comic Sans MS"/>
                <a:sym typeface="Comic Sans MS"/>
              </a:rPr>
              <a:t> SOME_SET </a:t>
            </a:r>
            <a:r>
              <a:rPr lang="en-US" sz="2400" b="0" i="0" u="none" strike="noStrike" cap="none" baseline="0" dirty="0">
                <a:solidFill>
                  <a:schemeClr val="accent2"/>
                </a:solidFill>
                <a:latin typeface="Comic Sans MS"/>
                <a:ea typeface="Comic Sans MS"/>
                <a:cs typeface="Comic Sans MS"/>
                <a:sym typeface="Comic Sans MS"/>
              </a:rPr>
              <a:t>|</a:t>
            </a:r>
            <a:r>
              <a:rPr lang="en-US" sz="2400" b="0" i="1"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P</a:t>
            </a:r>
            <a:r>
              <a:rPr lang="en-US" sz="2400" b="0" i="1" u="none" strike="noStrike" cap="none" baseline="0" dirty="0">
                <a:solidFill>
                  <a:schemeClr val="accent2"/>
                </a:solidFill>
                <a:latin typeface="Comic Sans MS"/>
                <a:ea typeface="Comic Sans MS"/>
                <a:cs typeface="Comic Sans MS"/>
                <a:sym typeface="Comic Sans MS"/>
              </a:rPr>
              <a:t> </a:t>
            </a:r>
            <a:r>
              <a:rPr lang="en-US" sz="2400" b="0" i="0" u="none" strike="noStrike" cap="none" baseline="0" dirty="0">
                <a:solidFill>
                  <a:schemeClr val="accent2"/>
                </a:solidFill>
                <a:latin typeface="Comic Sans MS"/>
                <a:ea typeface="Comic Sans MS"/>
                <a:cs typeface="Comic Sans MS"/>
                <a:sym typeface="Comic Sans MS"/>
              </a:rPr>
              <a:t>) = </a:t>
            </a:r>
            <a:r>
              <a:rPr lang="en-US" sz="2400" b="1" i="0"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s </a:t>
            </a:r>
            <a:r>
              <a:rPr lang="en-US" sz="2400" b="0" i="0" u="none" strike="noStrike" cap="none" baseline="0" dirty="0">
                <a:solidFill>
                  <a:srgbClr val="3333FF"/>
                </a:solidFill>
                <a:latin typeface="Comic Sans MS"/>
                <a:ea typeface="Comic Sans MS"/>
                <a:cs typeface="Comic Sans MS"/>
                <a:sym typeface="Comic Sans MS"/>
              </a:rPr>
              <a:t>:</a:t>
            </a:r>
            <a:r>
              <a:rPr lang="en-US" sz="2400" b="0" i="1" u="none" strike="noStrike" cap="none" baseline="0" dirty="0">
                <a:solidFill>
                  <a:srgbClr val="3333FF"/>
                </a:solidFill>
                <a:latin typeface="Comic Sans MS"/>
                <a:ea typeface="Comic Sans MS"/>
                <a:cs typeface="Comic Sans MS"/>
                <a:sym typeface="Comic Sans MS"/>
              </a:rPr>
              <a:t> SOME_SET </a:t>
            </a:r>
            <a:r>
              <a:rPr lang="en-US" sz="2400" b="0" i="0" u="none" strike="noStrike" cap="none" baseline="0" dirty="0">
                <a:solidFill>
                  <a:schemeClr val="accent2"/>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not</a:t>
            </a:r>
            <a:r>
              <a:rPr lang="en-US" sz="2400" b="0" i="0"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P</a:t>
            </a:r>
          </a:p>
          <a:p>
            <a:pPr marL="0" marR="0" lvl="0" indent="0" algn="l" rtl="0">
              <a:spcBef>
                <a:spcPts val="480"/>
              </a:spcBef>
              <a:spcAft>
                <a:spcPts val="0"/>
              </a:spcAft>
              <a:buNone/>
            </a:pPr>
            <a:endParaRPr lang="en-US" sz="2400" b="0" i="0" u="none" strike="noStrike" cap="none" baseline="0" dirty="0" smtClean="0">
              <a:solidFill>
                <a:srgbClr val="3333FF"/>
              </a:solidFill>
              <a:latin typeface="Comic Sans MS"/>
              <a:ea typeface="Comic Sans MS"/>
              <a:cs typeface="Comic Sans MS"/>
              <a:sym typeface="Comic Sans MS"/>
            </a:endParaRPr>
          </a:p>
          <a:p>
            <a:pPr marL="0" marR="0" lvl="0" indent="0" algn="l" rtl="0">
              <a:spcBef>
                <a:spcPts val="480"/>
              </a:spcBef>
              <a:spcAft>
                <a:spcPts val="0"/>
              </a:spcAft>
              <a:buNone/>
            </a:pPr>
            <a:endParaRPr lang="en-US" sz="2400" dirty="0">
              <a:solidFill>
                <a:srgbClr val="3333FF"/>
              </a:solidFill>
              <a:latin typeface="Comic Sans MS"/>
              <a:ea typeface="Comic Sans MS"/>
              <a:cs typeface="Comic Sans MS"/>
              <a:sym typeface="Comic Sans MS"/>
            </a:endParaRPr>
          </a:p>
          <a:p>
            <a:pPr marL="0" marR="0" lvl="0" indent="0" algn="l" rtl="0">
              <a:spcBef>
                <a:spcPts val="480"/>
              </a:spcBef>
              <a:spcAft>
                <a:spcPts val="0"/>
              </a:spcAft>
              <a:buNone/>
            </a:pPr>
            <a:endParaRPr lang="en-US" sz="2400" b="0" i="0" u="none" strike="noStrike" cap="none" baseline="0" dirty="0" smtClean="0">
              <a:solidFill>
                <a:srgbClr val="3333FF"/>
              </a:solidFill>
              <a:latin typeface="Comic Sans MS"/>
              <a:ea typeface="Comic Sans MS"/>
              <a:cs typeface="Comic Sans MS"/>
              <a:sym typeface="Comic Sans MS"/>
            </a:endParaRPr>
          </a:p>
          <a:p>
            <a:pPr marL="0" marR="0" lvl="0" indent="0" algn="l" rtl="0">
              <a:spcBef>
                <a:spcPts val="480"/>
              </a:spcBef>
              <a:spcAft>
                <a:spcPts val="0"/>
              </a:spcAft>
              <a:buNone/>
            </a:pPr>
            <a:endParaRPr lang="en-US" sz="2400" dirty="0">
              <a:solidFill>
                <a:srgbClr val="3333FF"/>
              </a:solidFill>
              <a:latin typeface="Comic Sans MS"/>
              <a:ea typeface="Comic Sans MS"/>
              <a:cs typeface="Comic Sans MS"/>
              <a:sym typeface="Comic Sans MS"/>
            </a:endParaRPr>
          </a:p>
          <a:p>
            <a:pPr>
              <a:spcBef>
                <a:spcPts val="480"/>
              </a:spcBef>
            </a:pPr>
            <a:r>
              <a:rPr lang="en-US" sz="2400" dirty="0"/>
              <a:t>∀x(P (x) ∧ Q(x)) ≡ ∀</a:t>
            </a:r>
            <a:r>
              <a:rPr lang="en-US" sz="2400" dirty="0" err="1"/>
              <a:t>xP</a:t>
            </a:r>
            <a:r>
              <a:rPr lang="en-US" sz="2400" dirty="0"/>
              <a:t> (x) ∧ ∀</a:t>
            </a:r>
            <a:r>
              <a:rPr lang="en-US" sz="2400" dirty="0" err="1"/>
              <a:t>xQ</a:t>
            </a:r>
            <a:r>
              <a:rPr lang="en-US" sz="2400" dirty="0"/>
              <a:t>(x) </a:t>
            </a:r>
            <a:r>
              <a:rPr lang="en-US" sz="2400" dirty="0" smtClean="0"/>
              <a:t>?</a:t>
            </a:r>
            <a:endParaRPr lang="en-US" sz="2400" dirty="0"/>
          </a:p>
          <a:p>
            <a:pPr marL="0" marR="0" lvl="0" indent="0" algn="l" rtl="0">
              <a:spcBef>
                <a:spcPts val="480"/>
              </a:spcBef>
              <a:spcAft>
                <a:spcPts val="0"/>
              </a:spcAft>
              <a:buNone/>
            </a:pPr>
            <a:endParaRPr sz="2400" b="0" i="0" u="none" strike="noStrike" cap="none" baseline="0" dirty="0">
              <a:solidFill>
                <a:srgbClr val="3333FF"/>
              </a:solidFill>
              <a:latin typeface="Comic Sans MS"/>
              <a:ea typeface="Comic Sans MS"/>
              <a:cs typeface="Comic Sans MS"/>
              <a:sym typeface="Comic Sans MS"/>
            </a:endParaRPr>
          </a:p>
        </p:txBody>
      </p:sp>
      <p:sp>
        <p:nvSpPr>
          <p:cNvPr id="402" name="Shape 40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40</a:t>
            </a:fld>
            <a:endParaRPr lang="en-US"/>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Empty sets</a:t>
            </a:r>
          </a:p>
        </p:txBody>
      </p:sp>
      <p:sp>
        <p:nvSpPr>
          <p:cNvPr id="409" name="Shape 409"/>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100000"/>
              <a:buFont typeface="Noto Symbol"/>
              <a:buChar char="∃"/>
            </a:pPr>
            <a:r>
              <a:rPr lang="en-US" sz="2400" b="0" i="1" u="none" strike="noStrike" cap="none" baseline="0" dirty="0">
                <a:solidFill>
                  <a:srgbClr val="3333FF"/>
                </a:solidFill>
                <a:latin typeface="Comic Sans MS"/>
                <a:ea typeface="Comic Sans MS"/>
                <a:cs typeface="Comic Sans MS"/>
                <a:sym typeface="Comic Sans MS"/>
              </a:rPr>
              <a:t>s</a:t>
            </a:r>
            <a:r>
              <a:rPr lang="en-US" sz="1800" b="0" i="1"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rgbClr val="3333FF"/>
                </a:solidFill>
                <a:latin typeface="Comic Sans MS"/>
                <a:ea typeface="Comic Sans MS"/>
                <a:cs typeface="Comic Sans MS"/>
                <a:sym typeface="Comic Sans MS"/>
              </a:rPr>
              <a:t>:</a:t>
            </a:r>
            <a:r>
              <a:rPr lang="en-US" sz="2400" b="0" i="1" u="none" strike="noStrike" cap="none" baseline="0" dirty="0">
                <a:solidFill>
                  <a:srgbClr val="3333FF"/>
                </a:solidFill>
                <a:latin typeface="Comic Sans MS"/>
                <a:ea typeface="Comic Sans MS"/>
                <a:cs typeface="Comic Sans MS"/>
                <a:sym typeface="Comic Sans MS"/>
              </a:rPr>
              <a:t> SOME_SET </a:t>
            </a:r>
            <a:r>
              <a:rPr lang="en-US" sz="2400" b="0" i="0" u="none" strike="noStrike" cap="none" baseline="0" dirty="0">
                <a:solidFill>
                  <a:schemeClr val="accent2"/>
                </a:solidFill>
                <a:latin typeface="Comic Sans MS"/>
                <a:ea typeface="Comic Sans MS"/>
                <a:cs typeface="Comic Sans MS"/>
                <a:sym typeface="Comic Sans MS"/>
              </a:rPr>
              <a:t>|</a:t>
            </a:r>
            <a:r>
              <a:rPr lang="en-US" sz="2400" b="0" i="1"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err="1">
                <a:solidFill>
                  <a:srgbClr val="3333FF"/>
                </a:solidFill>
                <a:latin typeface="Comic Sans MS"/>
                <a:ea typeface="Comic Sans MS"/>
                <a:cs typeface="Comic Sans MS"/>
                <a:sym typeface="Comic Sans MS"/>
              </a:rPr>
              <a:t>some_property</a:t>
            </a:r>
            <a:r>
              <a:rPr lang="en-US" sz="2400" b="0" i="1" u="none" strike="noStrike" cap="none" baseline="0" dirty="0">
                <a:solidFill>
                  <a:srgbClr val="3333FF"/>
                </a:solidFill>
                <a:latin typeface="Comic Sans MS"/>
                <a:ea typeface="Comic Sans MS"/>
                <a:cs typeface="Comic Sans MS"/>
                <a:sym typeface="Comic Sans MS"/>
              </a:rPr>
              <a:t> </a:t>
            </a:r>
          </a:p>
          <a:p>
            <a:pPr marL="0" marR="0" lvl="0" indent="0" algn="l" rtl="0">
              <a:spcBef>
                <a:spcPts val="480"/>
              </a:spcBef>
              <a:spcAft>
                <a:spcPts val="0"/>
              </a:spcAft>
              <a:buSzPct val="25000"/>
              <a:buNone/>
            </a:pP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err="1">
                <a:solidFill>
                  <a:schemeClr val="dk1"/>
                </a:solidFill>
                <a:latin typeface="Comic Sans MS"/>
                <a:ea typeface="Comic Sans MS"/>
                <a:cs typeface="Comic Sans MS"/>
                <a:sym typeface="Comic Sans MS"/>
              </a:rPr>
              <a:t>If</a:t>
            </a:r>
            <a:r>
              <a:rPr lang="en-US" sz="2400" b="0" i="1" u="none" strike="noStrike" cap="none" baseline="0" dirty="0" err="1">
                <a:solidFill>
                  <a:srgbClr val="3333FF"/>
                </a:solidFill>
                <a:latin typeface="Comic Sans MS"/>
                <a:ea typeface="Comic Sans MS"/>
                <a:cs typeface="Comic Sans MS"/>
                <a:sym typeface="Comic Sans MS"/>
              </a:rPr>
              <a:t>SOME_SET</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is empty:  always </a:t>
            </a:r>
            <a:r>
              <a:rPr lang="en-US" sz="2400" b="0" i="0" u="none" strike="noStrike" cap="none" baseline="0" dirty="0">
                <a:solidFill>
                  <a:srgbClr val="A50021"/>
                </a:solidFill>
                <a:latin typeface="Comic Sans MS"/>
                <a:ea typeface="Comic Sans MS"/>
                <a:cs typeface="Comic Sans MS"/>
                <a:sym typeface="Comic Sans MS"/>
              </a:rPr>
              <a:t>False</a:t>
            </a:r>
          </a:p>
          <a:p>
            <a:pPr marL="0" marR="0" lvl="0" indent="0" algn="l" rtl="0">
              <a:spcBef>
                <a:spcPts val="480"/>
              </a:spcBef>
              <a:spcAft>
                <a:spcPts val="0"/>
              </a:spcAft>
              <a:buNone/>
            </a:pPr>
            <a:endParaRPr sz="2400" b="1" i="0" u="none" strike="noStrike" cap="none" baseline="0" dirty="0">
              <a:solidFill>
                <a:schemeClr val="accent2"/>
              </a:solidFill>
              <a:latin typeface="Comic Sans MS"/>
              <a:ea typeface="Comic Sans MS"/>
              <a:cs typeface="Comic Sans MS"/>
              <a:sym typeface="Comic Sans MS"/>
            </a:endParaRPr>
          </a:p>
          <a:p>
            <a:pPr lvl="0">
              <a:spcBef>
                <a:spcPts val="480"/>
              </a:spcBef>
              <a:buClr>
                <a:srgbClr val="8B0000"/>
              </a:buClr>
            </a:pPr>
            <a:r>
              <a:rPr lang="en-US" sz="2400" b="1" dirty="0" smtClean="0">
                <a:solidFill>
                  <a:schemeClr val="accent2"/>
                </a:solidFill>
                <a:latin typeface="Comic Sans MS"/>
                <a:ea typeface="Comic Sans MS"/>
                <a:cs typeface="Comic Sans MS"/>
                <a:sym typeface="Comic Sans MS"/>
              </a:rPr>
              <a:t>∀</a:t>
            </a:r>
            <a:r>
              <a:rPr lang="en-US" sz="2400" b="0" i="1" u="none" strike="noStrike" cap="none" baseline="0" dirty="0" smtClean="0">
                <a:solidFill>
                  <a:srgbClr val="3333FF"/>
                </a:solidFill>
                <a:latin typeface="Comic Sans MS"/>
                <a:ea typeface="Comic Sans MS"/>
                <a:cs typeface="Comic Sans MS"/>
                <a:sym typeface="Comic Sans MS"/>
              </a:rPr>
              <a:t>s</a:t>
            </a:r>
            <a:r>
              <a:rPr lang="en-US" sz="1800" b="0" i="1" u="none" strike="noStrike" cap="none" baseline="0" dirty="0" smtClean="0">
                <a:solidFill>
                  <a:srgbClr val="3333FF"/>
                </a:solidFill>
                <a:latin typeface="Comic Sans MS"/>
                <a:ea typeface="Comic Sans MS"/>
                <a:cs typeface="Comic Sans MS"/>
                <a:sym typeface="Comic Sans MS"/>
              </a:rPr>
              <a:t> </a:t>
            </a:r>
            <a:r>
              <a:rPr lang="en-US" sz="2400" b="0" i="0" u="none" strike="noStrike" cap="none" baseline="0" dirty="0">
                <a:solidFill>
                  <a:srgbClr val="3333FF"/>
                </a:solidFill>
                <a:latin typeface="Comic Sans MS"/>
                <a:ea typeface="Comic Sans MS"/>
                <a:cs typeface="Comic Sans MS"/>
                <a:sym typeface="Comic Sans MS"/>
              </a:rPr>
              <a:t>:</a:t>
            </a:r>
            <a:r>
              <a:rPr lang="en-US" sz="2400" b="0" i="1" u="none" strike="noStrike" cap="none" baseline="0" dirty="0">
                <a:solidFill>
                  <a:srgbClr val="3333FF"/>
                </a:solidFill>
                <a:latin typeface="Comic Sans MS"/>
                <a:ea typeface="Comic Sans MS"/>
                <a:cs typeface="Comic Sans MS"/>
                <a:sym typeface="Comic Sans MS"/>
              </a:rPr>
              <a:t> SOME_SET </a:t>
            </a:r>
            <a:r>
              <a:rPr lang="en-US" sz="2400" b="0" i="0" u="none" strike="noStrike" cap="none" baseline="0" dirty="0">
                <a:solidFill>
                  <a:schemeClr val="accent2"/>
                </a:solidFill>
                <a:latin typeface="Comic Sans MS"/>
                <a:ea typeface="Comic Sans MS"/>
                <a:cs typeface="Comic Sans MS"/>
                <a:sym typeface="Comic Sans MS"/>
              </a:rPr>
              <a:t>|</a:t>
            </a:r>
            <a:r>
              <a:rPr lang="en-US" sz="2400" b="0" i="1" u="none" strike="noStrike" cap="none" baseline="0" dirty="0">
                <a:solidFill>
                  <a:schemeClr val="accent2"/>
                </a:solidFill>
                <a:latin typeface="Comic Sans MS"/>
                <a:ea typeface="Comic Sans MS"/>
                <a:cs typeface="Comic Sans MS"/>
                <a:sym typeface="Comic Sans MS"/>
              </a:rPr>
              <a:t> </a:t>
            </a:r>
            <a:r>
              <a:rPr lang="en-US" sz="2400" b="0" i="1" u="none" strike="noStrike" cap="none" baseline="0" dirty="0" err="1">
                <a:solidFill>
                  <a:srgbClr val="3333FF"/>
                </a:solidFill>
                <a:latin typeface="Comic Sans MS"/>
                <a:ea typeface="Comic Sans MS"/>
                <a:cs typeface="Comic Sans MS"/>
                <a:sym typeface="Comic Sans MS"/>
              </a:rPr>
              <a:t>some_property</a:t>
            </a:r>
            <a:r>
              <a:rPr lang="en-US" sz="2400" b="0" i="1"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chemeClr val="accent2"/>
                </a:solidFill>
                <a:latin typeface="Comic Sans MS"/>
                <a:ea typeface="Comic Sans MS"/>
                <a:cs typeface="Comic Sans MS"/>
                <a:sym typeface="Comic Sans MS"/>
              </a:rPr>
              <a:t/>
            </a:r>
            <a:br>
              <a:rPr lang="en-US" sz="2400" b="0" i="1" u="none" strike="noStrike" cap="none" baseline="0" dirty="0">
                <a:solidFill>
                  <a:schemeClr val="accent2"/>
                </a:solidFill>
                <a:latin typeface="Comic Sans MS"/>
                <a:ea typeface="Comic Sans MS"/>
                <a:cs typeface="Comic Sans MS"/>
                <a:sym typeface="Comic Sans MS"/>
              </a:rPr>
            </a:br>
            <a:endParaRPr lang="en-US" sz="2400" b="0" i="1" u="none" strike="noStrike" cap="none" baseline="0" dirty="0">
              <a:solidFill>
                <a:schemeClr val="accent2"/>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err="1">
                <a:solidFill>
                  <a:schemeClr val="dk1"/>
                </a:solidFill>
                <a:latin typeface="Comic Sans MS"/>
                <a:ea typeface="Comic Sans MS"/>
                <a:cs typeface="Comic Sans MS"/>
                <a:sym typeface="Comic Sans MS"/>
              </a:rPr>
              <a:t>If</a:t>
            </a:r>
            <a:r>
              <a:rPr lang="en-US" sz="2400" b="0" i="1" u="none" strike="noStrike" cap="none" baseline="0" dirty="0" err="1">
                <a:solidFill>
                  <a:srgbClr val="3333FF"/>
                </a:solidFill>
                <a:latin typeface="Comic Sans MS"/>
                <a:ea typeface="Comic Sans MS"/>
                <a:cs typeface="Comic Sans MS"/>
                <a:sym typeface="Comic Sans MS"/>
              </a:rPr>
              <a:t>SOME_SET</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is empty: always </a:t>
            </a:r>
            <a:r>
              <a:rPr lang="en-US" sz="2400" b="0" i="0" u="none" strike="noStrike" cap="none" baseline="0" dirty="0">
                <a:solidFill>
                  <a:srgbClr val="A50021"/>
                </a:solidFill>
                <a:latin typeface="Comic Sans MS"/>
                <a:ea typeface="Comic Sans MS"/>
                <a:cs typeface="Comic Sans MS"/>
                <a:sym typeface="Comic Sans MS"/>
              </a:rPr>
              <a:t>True</a:t>
            </a:r>
          </a:p>
        </p:txBody>
      </p:sp>
      <p:sp>
        <p:nvSpPr>
          <p:cNvPr id="410" name="Shape 410"/>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41</a:t>
            </a:fld>
            <a:endParaRPr lang="en-US"/>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7191" y="885304"/>
            <a:ext cx="8229600" cy="5581997"/>
          </a:xfrm>
        </p:spPr>
        <p:txBody>
          <a:bodyPr/>
          <a:lstStyle/>
          <a:p>
            <a:r>
              <a:rPr lang="en-US" dirty="0">
                <a:solidFill>
                  <a:srgbClr val="0070C0"/>
                </a:solidFill>
              </a:rPr>
              <a:t>N(x): x is a non-negative integer </a:t>
            </a:r>
            <a:endParaRPr lang="en-US" dirty="0" smtClean="0">
              <a:solidFill>
                <a:srgbClr val="0070C0"/>
              </a:solidFill>
            </a:endParaRPr>
          </a:p>
          <a:p>
            <a:r>
              <a:rPr lang="en-US" dirty="0" smtClean="0">
                <a:solidFill>
                  <a:srgbClr val="0070C0"/>
                </a:solidFill>
              </a:rPr>
              <a:t>E(x</a:t>
            </a:r>
            <a:r>
              <a:rPr lang="en-US" dirty="0">
                <a:solidFill>
                  <a:srgbClr val="0070C0"/>
                </a:solidFill>
              </a:rPr>
              <a:t>): x is even</a:t>
            </a:r>
            <a:br>
              <a:rPr lang="en-US" dirty="0">
                <a:solidFill>
                  <a:srgbClr val="0070C0"/>
                </a:solidFill>
              </a:rPr>
            </a:br>
            <a:r>
              <a:rPr lang="en-US" dirty="0">
                <a:solidFill>
                  <a:srgbClr val="0070C0"/>
                </a:solidFill>
              </a:rPr>
              <a:t>O(x): x is odd</a:t>
            </a:r>
            <a:br>
              <a:rPr lang="en-US" dirty="0">
                <a:solidFill>
                  <a:srgbClr val="0070C0"/>
                </a:solidFill>
              </a:rPr>
            </a:br>
            <a:r>
              <a:rPr lang="en-US" dirty="0">
                <a:solidFill>
                  <a:srgbClr val="0070C0"/>
                </a:solidFill>
              </a:rPr>
              <a:t>P(x): x is </a:t>
            </a:r>
            <a:r>
              <a:rPr lang="en-US" dirty="0" smtClean="0">
                <a:solidFill>
                  <a:srgbClr val="0070C0"/>
                </a:solidFill>
              </a:rPr>
              <a:t>prime</a:t>
            </a:r>
          </a:p>
          <a:p>
            <a:r>
              <a:rPr lang="en-US" dirty="0"/>
              <a:t/>
            </a:r>
            <a:br>
              <a:rPr lang="en-US" dirty="0"/>
            </a:br>
            <a:r>
              <a:rPr lang="en-US" sz="2800" dirty="0"/>
              <a:t>Translate into logical notation. </a:t>
            </a:r>
            <a:endParaRPr lang="en-US" sz="2800" dirty="0"/>
          </a:p>
          <a:p>
            <a:r>
              <a:rPr lang="en-US" sz="2800" dirty="0"/>
              <a:t>1. There exists an even integer.</a:t>
            </a:r>
            <a:br>
              <a:rPr lang="en-US" sz="2800" dirty="0"/>
            </a:br>
            <a:r>
              <a:rPr lang="en-US" sz="2800" dirty="0"/>
              <a:t>2. Every integer is even or odd.</a:t>
            </a:r>
            <a:br>
              <a:rPr lang="en-US" sz="2800" dirty="0"/>
            </a:br>
            <a:r>
              <a:rPr lang="en-US" sz="2800" dirty="0"/>
              <a:t>3. All prime integers are non-negative.</a:t>
            </a:r>
            <a:br>
              <a:rPr lang="en-US" sz="2800" dirty="0"/>
            </a:br>
            <a:r>
              <a:rPr lang="en-US" sz="2800" dirty="0"/>
              <a:t>4. The only even prime is 2.</a:t>
            </a:r>
            <a:br>
              <a:rPr lang="en-US" sz="2800" dirty="0"/>
            </a:br>
            <a:r>
              <a:rPr lang="en-US" sz="2800" dirty="0"/>
              <a:t>5. Not all integers are odd.</a:t>
            </a:r>
            <a:br>
              <a:rPr lang="en-US" sz="2800" dirty="0"/>
            </a:br>
            <a:r>
              <a:rPr lang="en-US" sz="2800" dirty="0"/>
              <a:t>6. Not all primes are odd.</a:t>
            </a:r>
            <a:br>
              <a:rPr lang="en-US" sz="2800" dirty="0"/>
            </a:br>
            <a:r>
              <a:rPr lang="en-US" sz="2800" dirty="0"/>
              <a:t>7. If an integer is not odd, then it is even. </a:t>
            </a:r>
            <a:endParaRPr lang="en-US" sz="2800" dirty="0"/>
          </a:p>
          <a:p>
            <a:endParaRPr lang="en-US"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US" smtClean="0"/>
              <a:t>42</a:t>
            </a:fld>
            <a:endParaRPr lang="en-US"/>
          </a:p>
        </p:txBody>
      </p:sp>
      <p:sp>
        <p:nvSpPr>
          <p:cNvPr id="6" name="Shape 408"/>
          <p:cNvSpPr txBox="1">
            <a:spLocks/>
          </p:cNvSpPr>
          <p:nvPr/>
        </p:nvSpPr>
        <p:spPr>
          <a:xfrm>
            <a:off x="249237" y="115888"/>
            <a:ext cx="7942261" cy="435654"/>
          </a:xfrm>
          <a:prstGeom prst="rect">
            <a:avLst/>
          </a:prstGeom>
          <a:noFill/>
          <a:ln>
            <a:noFill/>
          </a:ln>
        </p:spPr>
        <p:txBody>
          <a:bodyPr lIns="0" tIns="0" rIns="0" bIns="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pPr>
              <a:buSzPct val="25000"/>
            </a:pPr>
            <a:r>
              <a:rPr lang="en-US" sz="2800" dirty="0" smtClean="0">
                <a:solidFill>
                  <a:srgbClr val="006699"/>
                </a:solidFill>
                <a:latin typeface="Nunito"/>
                <a:ea typeface="Nunito"/>
                <a:cs typeface="Nunito"/>
                <a:sym typeface="Nunito"/>
              </a:rPr>
              <a:t>Examples with Quantifiers</a:t>
            </a:r>
            <a:endParaRPr lang="en-US" sz="2800" dirty="0">
              <a:solidFill>
                <a:srgbClr val="006699"/>
              </a:solidFill>
              <a:latin typeface="Nunito"/>
              <a:ea typeface="Nunito"/>
              <a:cs typeface="Nunito"/>
              <a:sym typeface="Nunito"/>
            </a:endParaRPr>
          </a:p>
        </p:txBody>
      </p:sp>
    </p:spTree>
    <p:extLst>
      <p:ext uri="{BB962C8B-B14F-4D97-AF65-F5344CB8AC3E}">
        <p14:creationId xmlns:p14="http://schemas.microsoft.com/office/powerpoint/2010/main" val="16927139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What we have seen</a:t>
            </a:r>
          </a:p>
        </p:txBody>
      </p:sp>
      <p:sp>
        <p:nvSpPr>
          <p:cNvPr id="425" name="Shape 425"/>
          <p:cNvSpPr txBox="1">
            <a:spLocks noGrp="1"/>
          </p:cNvSpPr>
          <p:nvPr>
            <p:ph type="body" idx="1"/>
          </p:nvPr>
        </p:nvSpPr>
        <p:spPr>
          <a:xfrm>
            <a:off x="179388" y="1141412"/>
            <a:ext cx="7987149" cy="5270499"/>
          </a:xfrm>
          <a:prstGeom prst="rect">
            <a:avLst/>
          </a:prstGeom>
          <a:noFill/>
          <a:ln>
            <a:noFill/>
          </a:ln>
        </p:spPr>
        <p:txBody>
          <a:bodyPr lIns="91425" tIns="45700" rIns="91425" bIns="45700" anchor="t" anchorCtr="0">
            <a:noAutofit/>
          </a:bodyPr>
          <a:lstStyle/>
          <a:p>
            <a:pPr marL="896938" marR="0" lvl="1" indent="-362268" algn="l" rtl="0">
              <a:spcBef>
                <a:spcPts val="0"/>
              </a:spcBef>
              <a:spcAft>
                <a:spcPts val="0"/>
              </a:spcAft>
              <a:buClr>
                <a:srgbClr val="8B0000"/>
              </a:buClr>
              <a:buSzPct val="79166"/>
              <a:buFont typeface="Noto Symbol"/>
              <a:buChar char="➢"/>
            </a:pPr>
            <a:r>
              <a:rPr lang="en-US" sz="2400" b="0" i="0" u="none" strike="noStrike" cap="none" baseline="0">
                <a:solidFill>
                  <a:srgbClr val="3333FF"/>
                </a:solidFill>
                <a:latin typeface="Comic Sans MS"/>
                <a:ea typeface="Comic Sans MS"/>
                <a:cs typeface="Comic Sans MS"/>
                <a:sym typeface="Comic Sans MS"/>
              </a:rPr>
              <a:t>Logic as a tool for reasoning</a:t>
            </a:r>
          </a:p>
          <a:p>
            <a:pPr marL="896938" marR="0" lvl="1" indent="-362268" algn="l" rtl="0">
              <a:spcBef>
                <a:spcPts val="480"/>
              </a:spcBef>
              <a:spcAft>
                <a:spcPts val="0"/>
              </a:spcAft>
              <a:buClr>
                <a:srgbClr val="8B0000"/>
              </a:buClr>
              <a:buSzPct val="79166"/>
              <a:buFont typeface="Noto Symbol"/>
              <a:buChar char="➢"/>
            </a:pPr>
            <a:r>
              <a:rPr lang="en-US" sz="2400" b="0" i="0" u="none" strike="noStrike" cap="none" baseline="0">
                <a:solidFill>
                  <a:srgbClr val="3333FF"/>
                </a:solidFill>
                <a:latin typeface="Comic Sans MS"/>
                <a:ea typeface="Comic Sans MS"/>
                <a:cs typeface="Comic Sans MS"/>
                <a:sym typeface="Comic Sans MS"/>
              </a:rPr>
              <a:t>Boolean operators: truth tables</a:t>
            </a:r>
          </a:p>
          <a:p>
            <a:pPr marL="896937" marR="0" lvl="1" indent="-362267" algn="l" rtl="0">
              <a:spcBef>
                <a:spcPts val="480"/>
              </a:spcBef>
              <a:spcAft>
                <a:spcPts val="0"/>
              </a:spcAft>
              <a:buClr>
                <a:srgbClr val="8B0000"/>
              </a:buClr>
              <a:buSzPct val="79166"/>
              <a:buFont typeface="Noto Symbol"/>
              <a:buChar char="➢"/>
            </a:pPr>
            <a:r>
              <a:rPr lang="en-US" sz="2400" b="0" i="0" u="none" strike="noStrike" cap="none" baseline="0">
                <a:solidFill>
                  <a:srgbClr val="3333FF"/>
                </a:solidFill>
                <a:latin typeface="Comic Sans MS"/>
                <a:ea typeface="Comic Sans MS"/>
                <a:cs typeface="Comic Sans MS"/>
                <a:sym typeface="Comic Sans MS"/>
              </a:rPr>
              <a:t>Properties of boolean operators: don’t use truth tables!</a:t>
            </a:r>
          </a:p>
          <a:p>
            <a:pPr marL="896938" marR="0" lvl="1" indent="-362268" algn="l" rtl="0">
              <a:spcBef>
                <a:spcPts val="480"/>
              </a:spcBef>
              <a:spcAft>
                <a:spcPts val="0"/>
              </a:spcAft>
              <a:buClr>
                <a:srgbClr val="8B0000"/>
              </a:buClr>
              <a:buSzPct val="79166"/>
              <a:buFont typeface="Comic Sans MS"/>
              <a:buChar char="➢"/>
            </a:pPr>
            <a:r>
              <a:rPr lang="en-US" sz="2400">
                <a:solidFill>
                  <a:srgbClr val="3333FF"/>
                </a:solidFill>
                <a:latin typeface="Comic Sans MS"/>
                <a:ea typeface="Comic Sans MS"/>
                <a:cs typeface="Comic Sans MS"/>
                <a:sym typeface="Comic Sans MS"/>
              </a:rPr>
              <a:t>Semistrict boolean operators</a:t>
            </a:r>
          </a:p>
          <a:p>
            <a:pPr marL="896937" marR="0" lvl="1" indent="-362267" algn="l" rtl="0">
              <a:spcBef>
                <a:spcPts val="480"/>
              </a:spcBef>
              <a:spcAft>
                <a:spcPts val="0"/>
              </a:spcAft>
              <a:buClr>
                <a:srgbClr val="8B0000"/>
              </a:buClr>
              <a:buSzPct val="79166"/>
              <a:buFont typeface="Noto Symbol"/>
              <a:buChar char="➢"/>
            </a:pPr>
            <a:r>
              <a:rPr lang="en-US" sz="2400" b="0" i="0" u="none" strike="noStrike" cap="none" baseline="0">
                <a:solidFill>
                  <a:srgbClr val="3333FF"/>
                </a:solidFill>
                <a:latin typeface="Comic Sans MS"/>
                <a:ea typeface="Comic Sans MS"/>
                <a:cs typeface="Comic Sans MS"/>
                <a:sym typeface="Comic Sans MS"/>
              </a:rPr>
              <a:t>Predicate calculus: to talk about logical properties of sets</a:t>
            </a:r>
          </a:p>
        </p:txBody>
      </p:sp>
      <p:sp>
        <p:nvSpPr>
          <p:cNvPr id="426" name="Shape 42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43</a:t>
            </a:fld>
            <a:endParaRPr lang="en-US"/>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Class invariants</a:t>
            </a:r>
          </a:p>
        </p:txBody>
      </p:sp>
      <p:sp>
        <p:nvSpPr>
          <p:cNvPr id="93" name="Shape 93"/>
          <p:cNvSpPr txBox="1">
            <a:spLocks noGrp="1"/>
          </p:cNvSpPr>
          <p:nvPr>
            <p:ph type="body" idx="1"/>
          </p:nvPr>
        </p:nvSpPr>
        <p:spPr>
          <a:xfrm>
            <a:off x="179388" y="1268412"/>
            <a:ext cx="8713786" cy="277494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0" i="0" u="none" strike="noStrike" cap="none" baseline="0">
                <a:solidFill>
                  <a:srgbClr val="3333FF"/>
                </a:solidFill>
                <a:latin typeface="Comic Sans MS"/>
                <a:ea typeface="Comic Sans MS"/>
                <a:cs typeface="Comic Sans MS"/>
                <a:sym typeface="Comic Sans MS"/>
              </a:rPr>
              <a:t>The invariant expresses consistency requirements between queries of a class</a:t>
            </a:r>
          </a:p>
          <a:p>
            <a:pPr marL="0" marR="0" lvl="0" indent="0" algn="l" rtl="0">
              <a:spcBef>
                <a:spcPts val="48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p:txBody>
      </p:sp>
      <p:sp>
        <p:nvSpPr>
          <p:cNvPr id="94" name="Shape 94"/>
          <p:cNvSpPr txBox="1"/>
          <p:nvPr/>
        </p:nvSpPr>
        <p:spPr>
          <a:xfrm>
            <a:off x="600075" y="2812473"/>
            <a:ext cx="7781925" cy="2462212"/>
          </a:xfrm>
          <a:prstGeom prst="rect">
            <a:avLst/>
          </a:prstGeom>
          <a:solidFill>
            <a:srgbClr val="99FF99">
              <a:alpha val="62745"/>
            </a:srgbClr>
          </a:solidFill>
          <a:ln w="9525" cap="flat" cmpd="sng">
            <a:solidFill>
              <a:srgbClr val="C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baseline="0">
                <a:solidFill>
                  <a:schemeClr val="accent2"/>
                </a:solidFill>
                <a:latin typeface="Comic Sans MS"/>
                <a:ea typeface="Comic Sans MS"/>
                <a:cs typeface="Comic Sans MS"/>
                <a:sym typeface="Comic Sans MS"/>
              </a:rPr>
              <a:t> </a:t>
            </a:r>
            <a:r>
              <a:rPr lang="en-US" sz="2800" b="1" i="0" u="none" strike="noStrike" cap="none" baseline="0">
                <a:solidFill>
                  <a:schemeClr val="accent2"/>
                </a:solidFill>
                <a:latin typeface="Comic Sans MS"/>
                <a:ea typeface="Comic Sans MS"/>
                <a:cs typeface="Comic Sans MS"/>
                <a:sym typeface="Comic Sans MS"/>
              </a:rPr>
              <a:t>invariant</a:t>
            </a:r>
          </a:p>
          <a:p>
            <a:pPr marL="0" marR="0" lvl="0" indent="0" algn="l" rtl="0">
              <a:spcBef>
                <a:spcPts val="1400"/>
              </a:spcBef>
              <a:spcAft>
                <a:spcPts val="0"/>
              </a:spcAft>
              <a:buSzPct val="25000"/>
              <a:buNone/>
            </a:pPr>
            <a:r>
              <a:rPr lang="en-US" sz="2800" b="0" i="0" u="none" strike="noStrike" cap="none" baseline="0">
                <a:solidFill>
                  <a:srgbClr val="3333FF"/>
                </a:solidFill>
                <a:latin typeface="Comic Sans MS"/>
                <a:ea typeface="Comic Sans MS"/>
                <a:cs typeface="Comic Sans MS"/>
                <a:sym typeface="Comic Sans MS"/>
              </a:rPr>
              <a:t>	</a:t>
            </a:r>
            <a:r>
              <a:rPr lang="en-US" sz="2800" b="0" i="0" u="none" strike="noStrike" cap="none" baseline="0">
                <a:solidFill>
                  <a:schemeClr val="dk1"/>
                </a:solidFill>
                <a:latin typeface="Comic Sans MS"/>
                <a:ea typeface="Comic Sans MS"/>
                <a:cs typeface="Comic Sans MS"/>
                <a:sym typeface="Comic Sans MS"/>
              </a:rPr>
              <a:t>south_is_first</a:t>
            </a:r>
            <a:r>
              <a:rPr lang="en-US" sz="2800" b="0" i="0" u="none" strike="noStrike" cap="none" baseline="0">
                <a:solidFill>
                  <a:srgbClr val="3333FF"/>
                </a:solidFill>
                <a:latin typeface="Comic Sans MS"/>
                <a:ea typeface="Comic Sans MS"/>
                <a:cs typeface="Comic Sans MS"/>
                <a:sym typeface="Comic Sans MS"/>
              </a:rPr>
              <a:t>:</a:t>
            </a:r>
            <a:r>
              <a:rPr lang="en-US" sz="2800" b="0" i="1" u="none" strike="noStrike" cap="none" baseline="0">
                <a:solidFill>
                  <a:srgbClr val="3333FF"/>
                </a:solidFill>
                <a:latin typeface="Comic Sans MS"/>
                <a:ea typeface="Comic Sans MS"/>
                <a:cs typeface="Comic Sans MS"/>
                <a:sym typeface="Comic Sans MS"/>
              </a:rPr>
              <a:t> south_end </a:t>
            </a:r>
            <a:r>
              <a:rPr lang="en-US" sz="2800" b="0" i="0" u="none" strike="noStrike" cap="none" baseline="0">
                <a:solidFill>
                  <a:srgbClr val="3333FF"/>
                </a:solidFill>
                <a:latin typeface="Comic Sans MS"/>
                <a:ea typeface="Comic Sans MS"/>
                <a:cs typeface="Comic Sans MS"/>
                <a:sym typeface="Comic Sans MS"/>
              </a:rPr>
              <a:t>=</a:t>
            </a:r>
            <a:r>
              <a:rPr lang="en-US" sz="2800" b="0" i="1" u="none" strike="noStrike" cap="none" baseline="0">
                <a:solidFill>
                  <a:srgbClr val="3333FF"/>
                </a:solidFill>
                <a:latin typeface="Comic Sans MS"/>
                <a:ea typeface="Comic Sans MS"/>
                <a:cs typeface="Comic Sans MS"/>
                <a:sym typeface="Comic Sans MS"/>
              </a:rPr>
              <a:t> i_th </a:t>
            </a:r>
            <a:r>
              <a:rPr lang="en-US" sz="2800" b="0" i="0" u="none" strike="noStrike" cap="none" baseline="0">
                <a:solidFill>
                  <a:srgbClr val="3333FF"/>
                </a:solidFill>
                <a:latin typeface="Comic Sans MS"/>
                <a:ea typeface="Comic Sans MS"/>
                <a:cs typeface="Comic Sans MS"/>
                <a:sym typeface="Comic Sans MS"/>
              </a:rPr>
              <a:t>(1)</a:t>
            </a:r>
          </a:p>
          <a:p>
            <a:pPr marL="0" marR="0" lvl="0" indent="0" algn="l" rtl="0">
              <a:spcBef>
                <a:spcPts val="1400"/>
              </a:spcBef>
              <a:spcAft>
                <a:spcPts val="0"/>
              </a:spcAft>
              <a:buNone/>
            </a:pPr>
            <a:endParaRPr sz="2800" b="0" i="0" u="none" strike="noStrike" cap="none" baseline="0">
              <a:solidFill>
                <a:srgbClr val="3333FF"/>
              </a:solidFill>
              <a:latin typeface="Comic Sans MS"/>
              <a:ea typeface="Comic Sans MS"/>
              <a:cs typeface="Comic Sans MS"/>
              <a:sym typeface="Comic Sans MS"/>
            </a:endParaRPr>
          </a:p>
          <a:p>
            <a:pPr marL="0" marR="0" lvl="0" indent="0" algn="l" rtl="0">
              <a:spcBef>
                <a:spcPts val="1400"/>
              </a:spcBef>
              <a:spcAft>
                <a:spcPts val="0"/>
              </a:spcAft>
              <a:buSzPct val="25000"/>
              <a:buNone/>
            </a:pPr>
            <a:r>
              <a:rPr lang="en-US" sz="2800" b="0" i="0" u="none" strike="noStrike" cap="none" baseline="0">
                <a:solidFill>
                  <a:srgbClr val="3333FF"/>
                </a:solidFill>
                <a:latin typeface="Comic Sans MS"/>
                <a:ea typeface="Comic Sans MS"/>
                <a:cs typeface="Comic Sans MS"/>
                <a:sym typeface="Comic Sans MS"/>
              </a:rPr>
              <a:t>	</a:t>
            </a:r>
            <a:r>
              <a:rPr lang="en-US" sz="2800" b="0" i="0" u="none" strike="noStrike" cap="none" baseline="0">
                <a:solidFill>
                  <a:schemeClr val="dk1"/>
                </a:solidFill>
                <a:latin typeface="Comic Sans MS"/>
                <a:ea typeface="Comic Sans MS"/>
                <a:cs typeface="Comic Sans MS"/>
                <a:sym typeface="Comic Sans MS"/>
              </a:rPr>
              <a:t>north_is_last</a:t>
            </a:r>
            <a:r>
              <a:rPr lang="en-US" sz="2800" b="0" i="0" u="none" strike="noStrike" cap="none" baseline="0">
                <a:solidFill>
                  <a:srgbClr val="3333FF"/>
                </a:solidFill>
                <a:latin typeface="Comic Sans MS"/>
                <a:ea typeface="Comic Sans MS"/>
                <a:cs typeface="Comic Sans MS"/>
                <a:sym typeface="Comic Sans MS"/>
              </a:rPr>
              <a:t>:</a:t>
            </a:r>
            <a:r>
              <a:rPr lang="en-US" sz="2800" b="0" i="1" u="none" strike="noStrike" cap="none" baseline="0">
                <a:solidFill>
                  <a:srgbClr val="3333FF"/>
                </a:solidFill>
                <a:latin typeface="Comic Sans MS"/>
                <a:ea typeface="Comic Sans MS"/>
                <a:cs typeface="Comic Sans MS"/>
                <a:sym typeface="Comic Sans MS"/>
              </a:rPr>
              <a:t> north_end </a:t>
            </a:r>
            <a:r>
              <a:rPr lang="en-US" sz="2800" b="0" i="0" u="none" strike="noStrike" cap="none" baseline="0">
                <a:solidFill>
                  <a:srgbClr val="3333FF"/>
                </a:solidFill>
                <a:latin typeface="Comic Sans MS"/>
                <a:ea typeface="Comic Sans MS"/>
                <a:cs typeface="Comic Sans MS"/>
                <a:sym typeface="Comic Sans MS"/>
              </a:rPr>
              <a:t>=</a:t>
            </a:r>
            <a:r>
              <a:rPr lang="en-US" sz="2800" b="0" i="1" u="none" strike="noStrike" cap="none" baseline="0">
                <a:solidFill>
                  <a:srgbClr val="3333FF"/>
                </a:solidFill>
                <a:latin typeface="Comic Sans MS"/>
                <a:ea typeface="Comic Sans MS"/>
                <a:cs typeface="Comic Sans MS"/>
                <a:sym typeface="Comic Sans MS"/>
              </a:rPr>
              <a:t> i_th </a:t>
            </a:r>
            <a:r>
              <a:rPr lang="en-US" sz="2800" b="0" i="0" u="none" strike="noStrike" cap="none" baseline="0">
                <a:solidFill>
                  <a:srgbClr val="3333FF"/>
                </a:solidFill>
                <a:latin typeface="Comic Sans MS"/>
                <a:ea typeface="Comic Sans MS"/>
                <a:cs typeface="Comic Sans MS"/>
                <a:sym typeface="Comic Sans MS"/>
              </a:rPr>
              <a:t>(</a:t>
            </a:r>
            <a:r>
              <a:rPr lang="en-US" sz="2800" b="0" i="1" u="none" strike="noStrike" cap="none" baseline="0">
                <a:solidFill>
                  <a:srgbClr val="3333FF"/>
                </a:solidFill>
                <a:latin typeface="Comic Sans MS"/>
                <a:ea typeface="Comic Sans MS"/>
                <a:cs typeface="Comic Sans MS"/>
                <a:sym typeface="Comic Sans MS"/>
              </a:rPr>
              <a:t>count</a:t>
            </a:r>
            <a:r>
              <a:rPr lang="en-US" sz="2400" b="0" i="1" u="none" strike="noStrike" cap="none" baseline="0">
                <a:solidFill>
                  <a:srgbClr val="3333FF"/>
                </a:solidFill>
                <a:latin typeface="Comic Sans MS"/>
                <a:ea typeface="Comic Sans MS"/>
                <a:cs typeface="Comic Sans MS"/>
                <a:sym typeface="Comic Sans MS"/>
              </a:rPr>
              <a:t> </a:t>
            </a:r>
            <a:r>
              <a:rPr lang="en-US" sz="2800" b="0" i="0" u="none" strike="noStrike" cap="none" baseline="0">
                <a:solidFill>
                  <a:srgbClr val="3333FF"/>
                </a:solidFill>
                <a:latin typeface="Comic Sans MS"/>
                <a:ea typeface="Comic Sans MS"/>
                <a:cs typeface="Comic Sans MS"/>
                <a:sym typeface="Comic Sans MS"/>
              </a:rPr>
              <a:t>)</a:t>
            </a:r>
          </a:p>
        </p:txBody>
      </p:sp>
      <p:sp>
        <p:nvSpPr>
          <p:cNvPr id="95" name="Shape 95"/>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a:t>
            </a:fld>
            <a:endParaRPr lang="en-US"/>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Applications of contracts</a:t>
            </a:r>
          </a:p>
        </p:txBody>
      </p:sp>
      <p:sp>
        <p:nvSpPr>
          <p:cNvPr id="102" name="Shape 102"/>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457200" marR="0" lvl="0" indent="-457200" algn="l" rtl="0">
              <a:spcBef>
                <a:spcPts val="0"/>
              </a:spcBef>
              <a:spcAft>
                <a:spcPts val="0"/>
              </a:spcAft>
              <a:buClr>
                <a:srgbClr val="8B0000"/>
              </a:buClr>
              <a:buSzPct val="100000"/>
              <a:buFont typeface="Noto Symbol"/>
              <a:buAutoNum type="arabicPeriod"/>
            </a:pPr>
            <a:r>
              <a:rPr lang="en-US" sz="2400" b="0" i="0" u="none" strike="noStrike" cap="none" baseline="0" dirty="0">
                <a:solidFill>
                  <a:srgbClr val="3333FF"/>
                </a:solidFill>
                <a:latin typeface="Comic Sans MS"/>
                <a:ea typeface="Comic Sans MS"/>
                <a:cs typeface="Comic Sans MS"/>
                <a:sym typeface="Comic Sans MS"/>
              </a:rPr>
              <a:t>Getting the software </a:t>
            </a:r>
            <a:r>
              <a:rPr lang="en-US" sz="2400" b="0" i="0" u="none" strike="noStrike" cap="none" baseline="0" dirty="0" smtClean="0">
                <a:solidFill>
                  <a:srgbClr val="3333FF"/>
                </a:solidFill>
                <a:latin typeface="Comic Sans MS"/>
                <a:ea typeface="Comic Sans MS"/>
                <a:cs typeface="Comic Sans MS"/>
                <a:sym typeface="Comic Sans MS"/>
              </a:rPr>
              <a:t>right</a:t>
            </a:r>
          </a:p>
          <a:p>
            <a:pPr marL="457200" marR="0" lvl="0" indent="-457200" algn="l" rtl="0">
              <a:spcBef>
                <a:spcPts val="0"/>
              </a:spcBef>
              <a:spcAft>
                <a:spcPts val="0"/>
              </a:spcAft>
              <a:buClr>
                <a:srgbClr val="8B0000"/>
              </a:buClr>
              <a:buSzPct val="100000"/>
              <a:buFont typeface="Noto Symbol"/>
              <a:buAutoNum type="arabicPeriod"/>
            </a:pPr>
            <a:endParaRPr lang="en-US" sz="2400" dirty="0">
              <a:solidFill>
                <a:srgbClr val="3333FF"/>
              </a:solidFill>
              <a:latin typeface="Comic Sans MS"/>
              <a:ea typeface="Comic Sans MS"/>
              <a:cs typeface="Comic Sans MS"/>
              <a:sym typeface="Comic Sans MS"/>
            </a:endParaRPr>
          </a:p>
          <a:p>
            <a:pPr marL="457200" marR="0" lvl="0" indent="-457200" algn="l" rtl="0">
              <a:spcBef>
                <a:spcPts val="0"/>
              </a:spcBef>
              <a:spcAft>
                <a:spcPts val="0"/>
              </a:spcAft>
              <a:buClr>
                <a:srgbClr val="8B0000"/>
              </a:buClr>
              <a:buSzPct val="100000"/>
              <a:buFont typeface="Noto Symbol"/>
              <a:buAutoNum type="arabicPeriod"/>
            </a:pPr>
            <a:r>
              <a:rPr lang="en-US" sz="2400" b="0" i="0" u="none" strike="noStrike" cap="none" baseline="0" dirty="0" smtClean="0">
                <a:solidFill>
                  <a:srgbClr val="3333FF"/>
                </a:solidFill>
                <a:latin typeface="Comic Sans MS"/>
                <a:ea typeface="Comic Sans MS"/>
                <a:cs typeface="Comic Sans MS"/>
                <a:sym typeface="Comic Sans MS"/>
              </a:rPr>
              <a:t>Documenting </a:t>
            </a:r>
            <a:r>
              <a:rPr lang="en-US" sz="2400" b="0" i="0" u="none" strike="noStrike" cap="none" baseline="0" dirty="0">
                <a:solidFill>
                  <a:srgbClr val="3333FF"/>
                </a:solidFill>
                <a:latin typeface="Comic Sans MS"/>
                <a:ea typeface="Comic Sans MS"/>
                <a:cs typeface="Comic Sans MS"/>
                <a:sym typeface="Comic Sans MS"/>
              </a:rPr>
              <a:t>it; in particular, documenting </a:t>
            </a:r>
            <a:r>
              <a:rPr lang="en-US" sz="2400" b="0" i="0" u="none" strike="noStrike" cap="none" baseline="0" dirty="0" smtClean="0">
                <a:solidFill>
                  <a:srgbClr val="3333FF"/>
                </a:solidFill>
                <a:latin typeface="Comic Sans MS"/>
                <a:ea typeface="Comic Sans MS"/>
                <a:cs typeface="Comic Sans MS"/>
                <a:sym typeface="Comic Sans MS"/>
              </a:rPr>
              <a:t>APIs</a:t>
            </a:r>
          </a:p>
          <a:p>
            <a:pPr marL="457200" marR="0" lvl="0" indent="-457200" algn="l" rtl="0">
              <a:spcBef>
                <a:spcPts val="0"/>
              </a:spcBef>
              <a:spcAft>
                <a:spcPts val="0"/>
              </a:spcAft>
              <a:buClr>
                <a:srgbClr val="8B0000"/>
              </a:buClr>
              <a:buSzPct val="100000"/>
              <a:buFont typeface="Noto Symbol"/>
              <a:buAutoNum type="arabicPeriod"/>
            </a:pPr>
            <a:endParaRPr lang="en-US" sz="2400" dirty="0">
              <a:solidFill>
                <a:srgbClr val="3333FF"/>
              </a:solidFill>
              <a:latin typeface="Comic Sans MS"/>
              <a:ea typeface="Comic Sans MS"/>
              <a:cs typeface="Comic Sans MS"/>
              <a:sym typeface="Comic Sans MS"/>
            </a:endParaRPr>
          </a:p>
          <a:p>
            <a:pPr marL="457200" marR="0" lvl="0" indent="-457200" algn="l" rtl="0">
              <a:spcBef>
                <a:spcPts val="0"/>
              </a:spcBef>
              <a:spcAft>
                <a:spcPts val="0"/>
              </a:spcAft>
              <a:buClr>
                <a:srgbClr val="8B0000"/>
              </a:buClr>
              <a:buSzPct val="100000"/>
              <a:buFont typeface="Noto Symbol"/>
              <a:buAutoNum type="arabicPeriod"/>
            </a:pPr>
            <a:r>
              <a:rPr lang="en-US" sz="2400" b="0" i="0" u="none" strike="noStrike" cap="none" baseline="0" dirty="0" smtClean="0">
                <a:solidFill>
                  <a:srgbClr val="3333FF"/>
                </a:solidFill>
                <a:latin typeface="Comic Sans MS"/>
                <a:ea typeface="Comic Sans MS"/>
                <a:cs typeface="Comic Sans MS"/>
                <a:sym typeface="Comic Sans MS"/>
              </a:rPr>
              <a:t>Testing </a:t>
            </a:r>
            <a:r>
              <a:rPr lang="en-US" sz="2400" b="0" i="0" u="none" strike="noStrike" cap="none" baseline="0" dirty="0">
                <a:solidFill>
                  <a:srgbClr val="3333FF"/>
                </a:solidFill>
                <a:latin typeface="Comic Sans MS"/>
                <a:ea typeface="Comic Sans MS"/>
                <a:cs typeface="Comic Sans MS"/>
                <a:sym typeface="Comic Sans MS"/>
              </a:rPr>
              <a:t>&amp; </a:t>
            </a:r>
            <a:r>
              <a:rPr lang="en-US" sz="2400" b="0" i="0" u="none" strike="noStrike" cap="none" baseline="0" dirty="0" smtClean="0">
                <a:solidFill>
                  <a:srgbClr val="3333FF"/>
                </a:solidFill>
                <a:latin typeface="Comic Sans MS"/>
                <a:ea typeface="Comic Sans MS"/>
                <a:cs typeface="Comic Sans MS"/>
                <a:sym typeface="Comic Sans MS"/>
              </a:rPr>
              <a:t>debugging</a:t>
            </a:r>
            <a:endParaRPr lang="en-US" sz="2400" b="0" i="0" u="none" strike="noStrike" cap="none" baseline="0" dirty="0">
              <a:solidFill>
                <a:srgbClr val="3333FF"/>
              </a:solidFill>
              <a:latin typeface="Comic Sans MS"/>
              <a:ea typeface="Comic Sans MS"/>
              <a:cs typeface="Comic Sans MS"/>
              <a:sym typeface="Comic Sans MS"/>
            </a:endParaRPr>
          </a:p>
        </p:txBody>
      </p:sp>
      <p:sp>
        <p:nvSpPr>
          <p:cNvPr id="103" name="Shape 103"/>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6</a:t>
            </a:fld>
            <a:endParaRPr lang="en-US"/>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Contracts outside of Eiffel</a:t>
            </a:r>
          </a:p>
        </p:txBody>
      </p:sp>
      <p:sp>
        <p:nvSpPr>
          <p:cNvPr id="110" name="Shape 110"/>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Java: Java Modeling Language (JML), iContract, etc.</a:t>
            </a:r>
          </a:p>
          <a:p>
            <a:pPr marL="0" marR="0" lvl="0" indent="0" algn="l" rtl="0">
              <a:spcBef>
                <a:spcPts val="48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C#: Spec# (Microsoft Research extension)</a:t>
            </a:r>
          </a:p>
          <a:p>
            <a:pPr marL="0" marR="0" lvl="0" indent="0" algn="l" rtl="0">
              <a:spcBef>
                <a:spcPts val="48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UML: Object Constraint Language</a:t>
            </a:r>
          </a:p>
          <a:p>
            <a:pPr marL="0" marR="0" lvl="0" indent="0" algn="l" rtl="0">
              <a:spcBef>
                <a:spcPts val="48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Python: decorators, PyContracts, etc.</a:t>
            </a:r>
          </a:p>
          <a:p>
            <a:pPr marL="0" marR="0" lvl="0" indent="0" algn="l" rtl="0">
              <a:spcBef>
                <a:spcPts val="48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C++: Nana</a:t>
            </a:r>
          </a:p>
          <a:p>
            <a:pPr marL="0" marR="0" lvl="0" indent="0" algn="l" rtl="0">
              <a:spcBef>
                <a:spcPts val="48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etc.</a:t>
            </a:r>
          </a:p>
        </p:txBody>
      </p:sp>
      <p:sp>
        <p:nvSpPr>
          <p:cNvPr id="111" name="Shape 111"/>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7</a:t>
            </a:fld>
            <a:endParaRPr lang="en-US"/>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Logic</a:t>
            </a:r>
          </a:p>
        </p:txBody>
      </p:sp>
      <p:sp>
        <p:nvSpPr>
          <p:cNvPr id="118" name="Shape 118"/>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a:solidFill>
                  <a:srgbClr val="3333FF"/>
                </a:solidFill>
                <a:latin typeface="Comic Sans MS"/>
                <a:ea typeface="Comic Sans MS"/>
                <a:cs typeface="Comic Sans MS"/>
                <a:sym typeface="Comic Sans MS"/>
              </a:rPr>
              <a:t>Programming is reasoning.</a:t>
            </a: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rgbClr val="3333FF"/>
                </a:solidFill>
                <a:latin typeface="Comic Sans MS"/>
                <a:ea typeface="Comic Sans MS"/>
                <a:cs typeface="Comic Sans MS"/>
                <a:sym typeface="Comic Sans MS"/>
              </a:rPr>
              <a:t>Logic is the science of reasoning.</a:t>
            </a:r>
          </a:p>
          <a:p>
            <a:pPr marL="0" marR="0" lvl="0" indent="0" algn="l" rtl="0">
              <a:spcBef>
                <a:spcPts val="480"/>
              </a:spcBef>
              <a:spcAft>
                <a:spcPts val="0"/>
              </a:spcAft>
              <a:buClr>
                <a:srgbClr val="8B0000"/>
              </a:buClr>
              <a:buFont typeface="Noto Symbol"/>
              <a:buNone/>
            </a:pPr>
            <a:endParaRPr sz="2400" b="0" i="0"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0" u="none" strike="noStrike" cap="none" baseline="0">
                <a:solidFill>
                  <a:srgbClr val="3333FF"/>
                </a:solidFill>
                <a:latin typeface="Comic Sans MS"/>
                <a:ea typeface="Comic Sans MS"/>
                <a:cs typeface="Comic Sans MS"/>
                <a:sym typeface="Comic Sans MS"/>
              </a:rPr>
              <a:t>We use logic in everyday life:</a:t>
            </a:r>
          </a:p>
          <a:p>
            <a:pPr marL="896938" marR="0" lvl="1" indent="68262" algn="l" rtl="0">
              <a:spcBef>
                <a:spcPts val="480"/>
              </a:spcBef>
              <a:spcAft>
                <a:spcPts val="0"/>
              </a:spcAft>
              <a:buClr>
                <a:srgbClr val="8B0000"/>
              </a:buClr>
              <a:buFont typeface="Noto Symbol"/>
              <a:buNone/>
            </a:pPr>
            <a:endParaRPr sz="2400" b="0" i="1" u="none" strike="noStrike" cap="none" baseline="0">
              <a:solidFill>
                <a:srgbClr val="A50021"/>
              </a:solidFill>
              <a:latin typeface="Comic Sans MS"/>
              <a:ea typeface="Comic Sans MS"/>
              <a:cs typeface="Comic Sans MS"/>
              <a:sym typeface="Comic Sans MS"/>
            </a:endParaRPr>
          </a:p>
          <a:p>
            <a:pPr marL="896938" marR="0" lvl="1" indent="68262" algn="l" rtl="0">
              <a:spcBef>
                <a:spcPts val="480"/>
              </a:spcBef>
              <a:spcAft>
                <a:spcPts val="0"/>
              </a:spcAft>
              <a:buClr>
                <a:srgbClr val="8B0000"/>
              </a:buClr>
              <a:buFont typeface="Noto Symbol"/>
              <a:buNone/>
            </a:pPr>
            <a:endParaRPr sz="2400" b="0" i="1" u="none" strike="noStrike" cap="none" baseline="0">
              <a:solidFill>
                <a:srgbClr val="A50021"/>
              </a:solidFill>
              <a:latin typeface="Comic Sans MS"/>
              <a:ea typeface="Comic Sans MS"/>
              <a:cs typeface="Comic Sans MS"/>
              <a:sym typeface="Comic Sans MS"/>
            </a:endParaRPr>
          </a:p>
          <a:p>
            <a:pPr marL="896938" marR="0" lvl="1" indent="68262" algn="l" rtl="0">
              <a:spcBef>
                <a:spcPts val="480"/>
              </a:spcBef>
              <a:spcAft>
                <a:spcPts val="0"/>
              </a:spcAft>
              <a:buClr>
                <a:srgbClr val="8B0000"/>
              </a:buClr>
              <a:buSzPct val="25000"/>
              <a:buFont typeface="Noto Symbol"/>
              <a:buNone/>
            </a:pPr>
            <a:r>
              <a:rPr lang="en-US" sz="2400" b="0" i="1" u="none" strike="noStrike" cap="none" baseline="0">
                <a:solidFill>
                  <a:srgbClr val="A50021"/>
                </a:solidFill>
                <a:latin typeface="Comic Sans MS"/>
                <a:ea typeface="Comic Sans MS"/>
                <a:cs typeface="Comic Sans MS"/>
                <a:sym typeface="Comic Sans MS"/>
              </a:rPr>
              <a:t>“Socrates is human.</a:t>
            </a:r>
            <a:br>
              <a:rPr lang="en-US" sz="2400" b="0" i="1" u="none" strike="noStrike" cap="none" baseline="0">
                <a:solidFill>
                  <a:srgbClr val="A50021"/>
                </a:solidFill>
                <a:latin typeface="Comic Sans MS"/>
                <a:ea typeface="Comic Sans MS"/>
                <a:cs typeface="Comic Sans MS"/>
                <a:sym typeface="Comic Sans MS"/>
              </a:rPr>
            </a:br>
            <a:r>
              <a:rPr lang="en-US" sz="2400" b="0" i="1" u="none" strike="noStrike" cap="none" baseline="0">
                <a:solidFill>
                  <a:srgbClr val="A50021"/>
                </a:solidFill>
                <a:latin typeface="Comic Sans MS"/>
                <a:ea typeface="Comic Sans MS"/>
                <a:cs typeface="Comic Sans MS"/>
                <a:sym typeface="Comic Sans MS"/>
              </a:rPr>
              <a:t>All humans are mortal. </a:t>
            </a:r>
            <a:br>
              <a:rPr lang="en-US" sz="2400" b="0" i="1" u="none" strike="noStrike" cap="none" baseline="0">
                <a:solidFill>
                  <a:srgbClr val="A50021"/>
                </a:solidFill>
                <a:latin typeface="Comic Sans MS"/>
                <a:ea typeface="Comic Sans MS"/>
                <a:cs typeface="Comic Sans MS"/>
                <a:sym typeface="Comic Sans MS"/>
              </a:rPr>
            </a:br>
            <a:r>
              <a:rPr lang="en-US" sz="2400" b="0" i="1" u="none" strike="noStrike" cap="none" baseline="0">
                <a:solidFill>
                  <a:srgbClr val="A50021"/>
                </a:solidFill>
                <a:latin typeface="Comic Sans MS"/>
                <a:ea typeface="Comic Sans MS"/>
                <a:cs typeface="Comic Sans MS"/>
                <a:sym typeface="Comic Sans MS"/>
              </a:rPr>
              <a:t/>
            </a:r>
            <a:br>
              <a:rPr lang="en-US" sz="2400" b="0" i="1" u="none" strike="noStrike" cap="none" baseline="0">
                <a:solidFill>
                  <a:srgbClr val="A50021"/>
                </a:solidFill>
                <a:latin typeface="Comic Sans MS"/>
                <a:ea typeface="Comic Sans MS"/>
                <a:cs typeface="Comic Sans MS"/>
                <a:sym typeface="Comic Sans MS"/>
              </a:rPr>
            </a:br>
            <a:r>
              <a:rPr lang="en-US" sz="2400" b="0" i="1" u="none" strike="noStrike" cap="none" baseline="0">
                <a:solidFill>
                  <a:srgbClr val="A50021"/>
                </a:solidFill>
                <a:latin typeface="Comic Sans MS"/>
                <a:ea typeface="Comic Sans MS"/>
                <a:cs typeface="Comic Sans MS"/>
                <a:sym typeface="Comic Sans MS"/>
              </a:rPr>
              <a:t>Therefore Socrates must be mortal.”</a:t>
            </a:r>
          </a:p>
          <a:p>
            <a:pPr marL="0" marR="0" lvl="0" indent="0" algn="l" rtl="0">
              <a:spcBef>
                <a:spcPts val="480"/>
              </a:spcBef>
              <a:spcAft>
                <a:spcPts val="0"/>
              </a:spcAft>
              <a:buClr>
                <a:srgbClr val="8B0000"/>
              </a:buClr>
              <a:buSzPct val="25000"/>
              <a:buFont typeface="Noto Symbol"/>
              <a:buNone/>
            </a:pPr>
            <a:r>
              <a:rPr lang="en-US" sz="2400" b="0" i="1" u="none" strike="noStrike" cap="none" baseline="0">
                <a:solidFill>
                  <a:srgbClr val="A50021"/>
                </a:solidFill>
                <a:latin typeface="Comic Sans MS"/>
                <a:ea typeface="Comic Sans MS"/>
                <a:cs typeface="Comic Sans MS"/>
                <a:sym typeface="Comic Sans MS"/>
              </a:rPr>
              <a:t/>
            </a:r>
            <a:br>
              <a:rPr lang="en-US" sz="2400" b="0" i="1" u="none" strike="noStrike" cap="none" baseline="0">
                <a:solidFill>
                  <a:srgbClr val="A50021"/>
                </a:solidFill>
                <a:latin typeface="Comic Sans MS"/>
                <a:ea typeface="Comic Sans MS"/>
                <a:cs typeface="Comic Sans MS"/>
                <a:sym typeface="Comic Sans MS"/>
              </a:rPr>
            </a:br>
            <a:endParaRPr lang="en-US" sz="2400" b="0" i="1" u="none" strike="noStrike" cap="none" baseline="0">
              <a:solidFill>
                <a:srgbClr val="A50021"/>
              </a:solidFill>
              <a:latin typeface="Comic Sans MS"/>
              <a:ea typeface="Comic Sans MS"/>
              <a:cs typeface="Comic Sans MS"/>
              <a:sym typeface="Comic Sans MS"/>
            </a:endParaRPr>
          </a:p>
          <a:p>
            <a:pPr marL="0" marR="0" lvl="0" indent="0" algn="l" rtl="0">
              <a:spcBef>
                <a:spcPts val="480"/>
              </a:spcBef>
              <a:spcAft>
                <a:spcPts val="0"/>
              </a:spcAft>
              <a:buClr>
                <a:srgbClr val="8B0000"/>
              </a:buClr>
              <a:buSzPct val="25000"/>
              <a:buFont typeface="Noto Symbol"/>
              <a:buNone/>
            </a:pPr>
            <a:r>
              <a:rPr lang="en-US" sz="2400" b="0" i="1" u="none" strike="noStrike" cap="none" baseline="0">
                <a:solidFill>
                  <a:srgbClr val="A50021"/>
                </a:solidFill>
                <a:latin typeface="Comic Sans MS"/>
                <a:ea typeface="Comic Sans MS"/>
                <a:cs typeface="Comic Sans MS"/>
                <a:sym typeface="Comic Sans MS"/>
              </a:rPr>
              <a:t>		</a:t>
            </a:r>
          </a:p>
        </p:txBody>
      </p:sp>
      <p:sp>
        <p:nvSpPr>
          <p:cNvPr id="119" name="Shape 119"/>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8</a:t>
            </a:fld>
            <a:endParaRPr lang="en-US"/>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257693" y="124692"/>
            <a:ext cx="8202092" cy="457200"/>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Reasoning and programming</a:t>
            </a:r>
          </a:p>
        </p:txBody>
      </p:sp>
      <p:sp>
        <p:nvSpPr>
          <p:cNvPr id="126" name="Shape 126"/>
          <p:cNvSpPr txBox="1">
            <a:spLocks noGrp="1"/>
          </p:cNvSpPr>
          <p:nvPr>
            <p:ph type="body" idx="1"/>
          </p:nvPr>
        </p:nvSpPr>
        <p:spPr>
          <a:xfrm>
            <a:off x="179388" y="1268412"/>
            <a:ext cx="8658225" cy="511333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Logic is the basis of</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dirty="0">
                <a:solidFill>
                  <a:schemeClr val="dk1"/>
                </a:solidFill>
                <a:latin typeface="Comic Sans MS"/>
                <a:ea typeface="Comic Sans MS"/>
                <a:cs typeface="Comic Sans MS"/>
                <a:sym typeface="Comic Sans MS"/>
              </a:rPr>
              <a:t>Mathematics: proofs are only valid if they follow the rules of logic.</a:t>
            </a:r>
          </a:p>
          <a:p>
            <a:pPr marL="896938" marR="0" lvl="1" indent="-363538" algn="l" rtl="0">
              <a:spcBef>
                <a:spcPts val="480"/>
              </a:spcBef>
              <a:spcAft>
                <a:spcPts val="0"/>
              </a:spcAft>
              <a:buClr>
                <a:srgbClr val="8B0000"/>
              </a:buClr>
              <a:buSzPct val="100000"/>
              <a:buFont typeface="Noto Symbol"/>
              <a:buChar char="➢"/>
            </a:pPr>
            <a:r>
              <a:rPr lang="en-US" sz="2400" b="0" i="0" u="none" strike="noStrike" cap="none" baseline="0" dirty="0">
                <a:solidFill>
                  <a:schemeClr val="dk1"/>
                </a:solidFill>
                <a:latin typeface="Comic Sans MS"/>
                <a:ea typeface="Comic Sans MS"/>
                <a:cs typeface="Comic Sans MS"/>
                <a:sym typeface="Comic Sans MS"/>
              </a:rPr>
              <a:t>Software development: </a:t>
            </a:r>
          </a:p>
          <a:p>
            <a:pPr marL="1304925" marR="0" lvl="2" indent="-238125" algn="l" rtl="0">
              <a:lnSpc>
                <a:spcPct val="120000"/>
              </a:lnSpc>
              <a:spcBef>
                <a:spcPts val="480"/>
              </a:spcBef>
              <a:spcAft>
                <a:spcPts val="0"/>
              </a:spcAft>
              <a:buClr>
                <a:schemeClr val="dk1"/>
              </a:buClr>
              <a:buSzPct val="100000"/>
              <a:buFont typeface="Noto Symbol"/>
              <a:buChar char="▪"/>
            </a:pPr>
            <a:r>
              <a:rPr lang="en-US" sz="2400" b="0" i="0" u="none" strike="noStrike" cap="none" baseline="0" dirty="0">
                <a:solidFill>
                  <a:schemeClr val="dk1"/>
                </a:solidFill>
                <a:latin typeface="Comic Sans MS"/>
                <a:ea typeface="Comic Sans MS"/>
                <a:cs typeface="Comic Sans MS"/>
                <a:sym typeface="Comic Sans MS"/>
              </a:rPr>
              <a:t>Conditions in contracts:</a:t>
            </a:r>
            <a:br>
              <a:rPr lang="en-US" sz="2400" b="0" i="0" u="none" strike="noStrike" cap="none" baseline="0" dirty="0">
                <a:solidFill>
                  <a:schemeClr val="dk1"/>
                </a:solidFill>
                <a:latin typeface="Comic Sans MS"/>
                <a:ea typeface="Comic Sans MS"/>
                <a:cs typeface="Comic Sans MS"/>
                <a:sym typeface="Comic Sans MS"/>
              </a:rPr>
            </a:br>
            <a:r>
              <a:rPr lang="en-US" sz="2400" b="0" i="0"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x</a:t>
            </a:r>
            <a:r>
              <a:rPr lang="en-US" sz="2400" b="0" i="0" u="none" strike="noStrike" cap="none" baseline="0" dirty="0">
                <a:solidFill>
                  <a:schemeClr val="dk1"/>
                </a:solidFill>
                <a:latin typeface="Comic Sans MS"/>
                <a:ea typeface="Comic Sans MS"/>
                <a:cs typeface="Comic Sans MS"/>
                <a:sym typeface="Comic Sans MS"/>
              </a:rPr>
              <a:t> must not be zero, so that</a:t>
            </a:r>
            <a:br>
              <a:rPr lang="en-US" sz="2400" b="0" i="0" u="none" strike="noStrike" cap="none" baseline="0" dirty="0">
                <a:solidFill>
                  <a:schemeClr val="dk1"/>
                </a:solidFill>
                <a:latin typeface="Comic Sans MS"/>
                <a:ea typeface="Comic Sans MS"/>
                <a:cs typeface="Comic Sans MS"/>
                <a:sym typeface="Comic Sans MS"/>
              </a:rPr>
            </a:br>
            <a:r>
              <a:rPr lang="en-US" sz="2400" b="0" i="0" u="none" strike="noStrike" cap="none" baseline="0" dirty="0">
                <a:solidFill>
                  <a:schemeClr val="dk1"/>
                </a:solidFill>
                <a:latin typeface="Comic Sans MS"/>
                <a:ea typeface="Comic Sans MS"/>
                <a:cs typeface="Comic Sans MS"/>
                <a:sym typeface="Comic Sans MS"/>
              </a:rPr>
              <a:t>	we can calculate          .” </a:t>
            </a:r>
          </a:p>
          <a:p>
            <a:pPr marL="1304925" marR="0" lvl="2" indent="-85725" algn="l" rtl="0">
              <a:spcBef>
                <a:spcPts val="480"/>
              </a:spcBef>
              <a:spcAft>
                <a:spcPts val="0"/>
              </a:spcAft>
              <a:buClr>
                <a:schemeClr val="dk1"/>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1304925" marR="0" lvl="2" indent="-238125" algn="l" rtl="0">
              <a:spcBef>
                <a:spcPts val="480"/>
              </a:spcBef>
              <a:spcAft>
                <a:spcPts val="0"/>
              </a:spcAft>
              <a:buClr>
                <a:schemeClr val="dk1"/>
              </a:buClr>
              <a:buSzPct val="100000"/>
              <a:buFont typeface="Noto Symbol"/>
              <a:buChar char="▪"/>
            </a:pPr>
            <a:r>
              <a:rPr lang="en-US" sz="2400" b="0" i="0" u="none" strike="noStrike" cap="none" baseline="0" dirty="0">
                <a:solidFill>
                  <a:schemeClr val="dk1"/>
                </a:solidFill>
                <a:latin typeface="Comic Sans MS"/>
                <a:ea typeface="Comic Sans MS"/>
                <a:cs typeface="Comic Sans MS"/>
                <a:sym typeface="Comic Sans MS"/>
              </a:rPr>
              <a:t>Conditions in program actions: “If </a:t>
            </a:r>
            <a:r>
              <a:rPr lang="en-US" sz="2400" b="0" i="1" u="none" strike="noStrike" cap="none" baseline="0" dirty="0" err="1">
                <a:solidFill>
                  <a:srgbClr val="3333FF"/>
                </a:solidFill>
                <a:latin typeface="Comic Sans MS"/>
                <a:ea typeface="Comic Sans MS"/>
                <a:cs typeface="Comic Sans MS"/>
                <a:sym typeface="Comic Sans MS"/>
              </a:rPr>
              <a:t>i</a:t>
            </a:r>
            <a:r>
              <a:rPr lang="en-US" sz="2400" b="0" i="0" u="none" strike="noStrike" cap="none" baseline="0" dirty="0">
                <a:solidFill>
                  <a:schemeClr val="dk1"/>
                </a:solidFill>
                <a:latin typeface="Comic Sans MS"/>
                <a:ea typeface="Comic Sans MS"/>
                <a:cs typeface="Comic Sans MS"/>
                <a:sym typeface="Comic Sans MS"/>
              </a:rPr>
              <a:t> is positive, then execute this instruction” (to be introduced in a later lecture)</a:t>
            </a:r>
          </a:p>
        </p:txBody>
      </p:sp>
      <p:pic>
        <p:nvPicPr>
          <p:cNvPr id="127" name="Shape 127"/>
          <p:cNvPicPr preferRelativeResize="0"/>
          <p:nvPr/>
        </p:nvPicPr>
        <p:blipFill rotWithShape="1">
          <a:blip r:embed="rId3">
            <a:alphaModFix/>
          </a:blip>
          <a:srcRect/>
          <a:stretch/>
        </p:blipFill>
        <p:spPr>
          <a:xfrm>
            <a:off x="4562667" y="3901651"/>
            <a:ext cx="620518" cy="523993"/>
          </a:xfrm>
          <a:prstGeom prst="rect">
            <a:avLst/>
          </a:prstGeom>
          <a:noFill/>
          <a:ln>
            <a:noFill/>
          </a:ln>
        </p:spPr>
      </p:pic>
      <p:sp>
        <p:nvSpPr>
          <p:cNvPr id="128" name="Shape 128"/>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9</a:t>
            </a:fld>
            <a:endParaRPr lang="en-US"/>
          </a:p>
        </p:txBody>
      </p:sp>
    </p:spTree>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2867</TotalTime>
  <Words>1879</Words>
  <Application>Microsoft Macintosh PowerPoint</Application>
  <PresentationFormat>On-screen Show (4:3)</PresentationFormat>
  <Paragraphs>530</Paragraphs>
  <Slides>43</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Noto Symbol</vt:lpstr>
      <vt:lpstr>Comic Sans MS</vt:lpstr>
      <vt:lpstr>Nunito</vt:lpstr>
      <vt:lpstr>Verdana</vt:lpstr>
      <vt:lpstr>simple-light</vt:lpstr>
      <vt:lpstr>Object Oriented Programming (Introduction to Programming)  Jooyoung Lee</vt:lpstr>
      <vt:lpstr>Reminder: contracts</vt:lpstr>
      <vt:lpstr>Contracts</vt:lpstr>
      <vt:lpstr>Contracts</vt:lpstr>
      <vt:lpstr>Class invariants</vt:lpstr>
      <vt:lpstr>Applications of contracts</vt:lpstr>
      <vt:lpstr>Contracts outside of Eiffel</vt:lpstr>
      <vt:lpstr>Logic</vt:lpstr>
      <vt:lpstr>Reasoning and programming</vt:lpstr>
      <vt:lpstr>Boolean expressions</vt:lpstr>
      <vt:lpstr>Examples</vt:lpstr>
      <vt:lpstr>Negation (not)</vt:lpstr>
      <vt:lpstr>Disjunction (or)</vt:lpstr>
      <vt:lpstr>Conjunction (and)</vt:lpstr>
      <vt:lpstr>Complex expressions</vt:lpstr>
      <vt:lpstr>Truth assignment and truth table</vt:lpstr>
      <vt:lpstr>Combined truth table for basic operators</vt:lpstr>
      <vt:lpstr>Tautologies</vt:lpstr>
      <vt:lpstr>Contradictions</vt:lpstr>
      <vt:lpstr>Equivalence (=)</vt:lpstr>
      <vt:lpstr>De Morgan’s laws</vt:lpstr>
      <vt:lpstr>Syntax convention: binding of operators</vt:lpstr>
      <vt:lpstr>Implication (implies)</vt:lpstr>
      <vt:lpstr>Implication in ordinary language</vt:lpstr>
      <vt:lpstr>Misunderstanding implication</vt:lpstr>
      <vt:lpstr>Reversing implications (1)</vt:lpstr>
      <vt:lpstr>Reversing implications (2)</vt:lpstr>
      <vt:lpstr>Semistrict boolean operators (1)</vt:lpstr>
      <vt:lpstr>Semistrict boolean operators (2)</vt:lpstr>
      <vt:lpstr>Semistrict boolean operators (3)</vt:lpstr>
      <vt:lpstr>Semistrict operators (and then, or else)</vt:lpstr>
      <vt:lpstr>Ordinary vs. Semistrict boolean operators</vt:lpstr>
      <vt:lpstr>Semistrict implication</vt:lpstr>
      <vt:lpstr>Programming language notation for boolean operators</vt:lpstr>
      <vt:lpstr>Propositional and predicate calculus</vt:lpstr>
      <vt:lpstr>Generalizing or</vt:lpstr>
      <vt:lpstr>Generalizing and</vt:lpstr>
      <vt:lpstr>Existentially quantified expression</vt:lpstr>
      <vt:lpstr>Universally quantified expression</vt:lpstr>
      <vt:lpstr>Duality </vt:lpstr>
      <vt:lpstr>Empty sets</vt:lpstr>
      <vt:lpstr>PowerPoint Presentation</vt:lpstr>
      <vt:lpstr>What we have seen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(Introduction to Programming)  Jooyoung Lee</dc:title>
  <cp:lastModifiedBy>Innopolis University100</cp:lastModifiedBy>
  <cp:revision>9</cp:revision>
  <dcterms:modified xsi:type="dcterms:W3CDTF">2015-09-22T21:36:19Z</dcterms:modified>
</cp:coreProperties>
</file>