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5" r:id="rId1"/>
  </p:sldMasterIdLst>
  <p:notesMasterIdLst>
    <p:notesMasterId r:id="rId69"/>
  </p:notesMasterIdLst>
  <p:sldIdLst>
    <p:sldId id="299" r:id="rId2"/>
    <p:sldId id="300" r:id="rId3"/>
    <p:sldId id="301" r:id="rId4"/>
    <p:sldId id="302" r:id="rId5"/>
    <p:sldId id="303" r:id="rId6"/>
    <p:sldId id="304" r:id="rId7"/>
    <p:sldId id="305" r:id="rId8"/>
    <p:sldId id="306" r:id="rId9"/>
    <p:sldId id="307" r:id="rId10"/>
    <p:sldId id="257" r:id="rId11"/>
    <p:sldId id="298" r:id="rId12"/>
    <p:sldId id="327" r:id="rId13"/>
    <p:sldId id="326" r:id="rId14"/>
    <p:sldId id="258" r:id="rId15"/>
    <p:sldId id="308" r:id="rId16"/>
    <p:sldId id="259" r:id="rId17"/>
    <p:sldId id="310" r:id="rId18"/>
    <p:sldId id="309" r:id="rId19"/>
    <p:sldId id="260" r:id="rId20"/>
    <p:sldId id="261" r:id="rId21"/>
    <p:sldId id="262" r:id="rId22"/>
    <p:sldId id="314" r:id="rId23"/>
    <p:sldId id="313" r:id="rId24"/>
    <p:sldId id="315" r:id="rId25"/>
    <p:sldId id="263" r:id="rId26"/>
    <p:sldId id="265" r:id="rId27"/>
    <p:sldId id="266" r:id="rId28"/>
    <p:sldId id="317" r:id="rId29"/>
    <p:sldId id="316" r:id="rId30"/>
    <p:sldId id="267" r:id="rId31"/>
    <p:sldId id="268" r:id="rId32"/>
    <p:sldId id="269" r:id="rId33"/>
    <p:sldId id="270" r:id="rId34"/>
    <p:sldId id="271" r:id="rId35"/>
    <p:sldId id="272" r:id="rId36"/>
    <p:sldId id="273" r:id="rId37"/>
    <p:sldId id="318" r:id="rId38"/>
    <p:sldId id="319" r:id="rId39"/>
    <p:sldId id="320" r:id="rId40"/>
    <p:sldId id="274" r:id="rId41"/>
    <p:sldId id="324" r:id="rId42"/>
    <p:sldId id="322" r:id="rId43"/>
    <p:sldId id="321" r:id="rId44"/>
    <p:sldId id="275" r:id="rId45"/>
    <p:sldId id="276" r:id="rId46"/>
    <p:sldId id="277" r:id="rId47"/>
    <p:sldId id="278" r:id="rId48"/>
    <p:sldId id="279" r:id="rId49"/>
    <p:sldId id="323" r:id="rId50"/>
    <p:sldId id="280" r:id="rId51"/>
    <p:sldId id="281" r:id="rId52"/>
    <p:sldId id="282" r:id="rId53"/>
    <p:sldId id="283"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25" r:id="rId67"/>
    <p:sldId id="297" r:id="rId68"/>
  </p:sldIdLst>
  <p:sldSz cx="9144000" cy="6858000" type="screen4x3"/>
  <p:notesSz cx="7315200" cy="9601200"/>
  <p:embeddedFontLst>
    <p:embeddedFont>
      <p:font typeface="Verdana" panose="020B0604030504040204" pitchFamily="34" charset="0"/>
      <p:regular r:id="rId70"/>
      <p:bold r:id="rId71"/>
      <p:italic r:id="rId72"/>
      <p:boldItalic r:id="rId73"/>
    </p:embeddedFont>
    <p:embeddedFont>
      <p:font typeface="Calibri" panose="020F0502020204030204" pitchFamily="34" charset="0"/>
      <p:regular r:id="rId74"/>
      <p:bold r:id="rId75"/>
      <p:italic r:id="rId76"/>
      <p:boldItalic r:id="rId77"/>
    </p:embeddedFont>
    <p:embeddedFont>
      <p:font typeface="Nunito" panose="020B0604020202020204" charset="0"/>
      <p:regular r:id="rId78"/>
      <p:bold r:id="rId79"/>
    </p:embeddedFont>
    <p:embeddedFont>
      <p:font typeface="Comic Sans MS" panose="030F0702030302020204" pitchFamily="66" charset="0"/>
      <p:regular r:id="rId80"/>
      <p:bold r:id="rId81"/>
      <p:italic r:id="rId82"/>
      <p:boldItalic r:id="rId83"/>
    </p:embeddedFont>
    <p:embeddedFont>
      <p:font typeface="Consolas" panose="020B0609020204030204" pitchFamily="49" charset="0"/>
      <p:regular r:id="rId84"/>
      <p:bold r:id="rId85"/>
      <p:italic r:id="rId86"/>
      <p:boldItalic r:id="rId8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uel%20Mazzara\Desktop\OOP%20results%20final%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nuel%20Mazzara\Desktop\OOP%20results%20final%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nuel%20Mazzara\Desktop\OOP%20results%20final%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Manuel%20Mazzara\Desktop\OOP%20results%20final%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[OOP results final (2).xlsx]All Chart!PivotTable12</c:name>
    <c:fmtId val="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Grades Distribution</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5"/>
        <c:spPr>
          <a:solidFill>
            <a:schemeClr val="accent5"/>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6"/>
        <c:spPr>
          <a:solidFill>
            <a:schemeClr val="accent6"/>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'All Chart'!$B$3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3"/>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4"/>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5"/>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'All Chart'!$A$4:$A$9</c:f>
              <c:strCache>
                <c:ptCount val="6"/>
                <c:pt idx="0">
                  <c:v>A</c:v>
                </c:pt>
                <c:pt idx="1">
                  <c:v>A+</c:v>
                </c:pt>
                <c:pt idx="2">
                  <c:v>B</c:v>
                </c:pt>
                <c:pt idx="3">
                  <c:v>C</c:v>
                </c:pt>
                <c:pt idx="4">
                  <c:v>No show</c:v>
                </c:pt>
                <c:pt idx="5">
                  <c:v>Warning</c:v>
                </c:pt>
              </c:strCache>
            </c:strRef>
          </c:cat>
          <c:val>
            <c:numRef>
              <c:f>'All Chart'!$B$4:$B$9</c:f>
              <c:numCache>
                <c:formatCode>General</c:formatCode>
                <c:ptCount val="6"/>
                <c:pt idx="0">
                  <c:v>46</c:v>
                </c:pt>
                <c:pt idx="1">
                  <c:v>21</c:v>
                </c:pt>
                <c:pt idx="2">
                  <c:v>84</c:v>
                </c:pt>
                <c:pt idx="3">
                  <c:v>85</c:v>
                </c:pt>
                <c:pt idx="4">
                  <c:v>15</c:v>
                </c:pt>
                <c:pt idx="5">
                  <c:v>43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[OOP results final (2).xlsx]BS-1 Chart!PivotTable3</c:name>
    <c:fmtId val="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BS-1 Grades Distribution</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'BS-1 Chart'!$B$3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3"/>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4"/>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5"/>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'BS-1 Chart'!$A$4:$A$9</c:f>
              <c:strCache>
                <c:ptCount val="6"/>
                <c:pt idx="0">
                  <c:v>A</c:v>
                </c:pt>
                <c:pt idx="1">
                  <c:v>A+</c:v>
                </c:pt>
                <c:pt idx="2">
                  <c:v>B</c:v>
                </c:pt>
                <c:pt idx="3">
                  <c:v>C</c:v>
                </c:pt>
                <c:pt idx="4">
                  <c:v>No show</c:v>
                </c:pt>
                <c:pt idx="5">
                  <c:v>Warning</c:v>
                </c:pt>
              </c:strCache>
            </c:strRef>
          </c:cat>
          <c:val>
            <c:numRef>
              <c:f>'BS-1 Chart'!$B$4:$B$9</c:f>
              <c:numCache>
                <c:formatCode>General</c:formatCode>
                <c:ptCount val="6"/>
                <c:pt idx="0">
                  <c:v>3</c:v>
                </c:pt>
                <c:pt idx="1">
                  <c:v>1</c:v>
                </c:pt>
                <c:pt idx="2">
                  <c:v>11</c:v>
                </c:pt>
                <c:pt idx="3">
                  <c:v>30</c:v>
                </c:pt>
                <c:pt idx="4">
                  <c:v>3</c:v>
                </c:pt>
                <c:pt idx="5">
                  <c:v>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[OOP results final (2).xlsx]BS-3 Chart!PivotTable6</c:name>
    <c:fmtId val="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BS-3 Grades Distribution</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it-IT"/>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'BS-3 Chart'!$B$3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3"/>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4"/>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5"/>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'BS-3 Chart'!$A$4:$A$9</c:f>
              <c:strCache>
                <c:ptCount val="6"/>
                <c:pt idx="0">
                  <c:v>A</c:v>
                </c:pt>
                <c:pt idx="1">
                  <c:v>A+</c:v>
                </c:pt>
                <c:pt idx="2">
                  <c:v>B</c:v>
                </c:pt>
                <c:pt idx="3">
                  <c:v>C</c:v>
                </c:pt>
                <c:pt idx="4">
                  <c:v>No show</c:v>
                </c:pt>
                <c:pt idx="5">
                  <c:v>Warning</c:v>
                </c:pt>
              </c:strCache>
            </c:strRef>
          </c:cat>
          <c:val>
            <c:numRef>
              <c:f>'BS-3 Chart'!$B$4:$B$9</c:f>
              <c:numCache>
                <c:formatCode>General</c:formatCode>
                <c:ptCount val="6"/>
                <c:pt idx="0">
                  <c:v>39</c:v>
                </c:pt>
                <c:pt idx="1">
                  <c:v>19</c:v>
                </c:pt>
                <c:pt idx="2">
                  <c:v>59</c:v>
                </c:pt>
                <c:pt idx="3">
                  <c:v>34</c:v>
                </c:pt>
                <c:pt idx="4">
                  <c:v>8</c:v>
                </c:pt>
                <c:pt idx="5">
                  <c:v>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[OOP results final (2).xlsx]MS Chart!PivotTable9</c:name>
    <c:fmtId val="11"/>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MS GRADES DISTRIBUTION</a:t>
            </a:r>
          </a:p>
        </c:rich>
      </c:tx>
      <c:layout/>
      <c:overlay val="0"/>
      <c:spPr>
        <a:noFill/>
        <a:ln>
          <a:noFill/>
        </a:ln>
        <a:effectLst/>
      </c:spPr>
    </c:title>
    <c:autoTitleDeleted val="0"/>
    <c:pivotFmts>
      <c:pivotFmt>
        <c:idx val="0"/>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
        <c:spPr>
          <a:solidFill>
            <a:schemeClr val="accent1"/>
          </a:solidFill>
          <a:ln>
            <a:noFill/>
          </a:ln>
          <a:effectLst>
            <a:outerShdw blurRad="63500" sx="102000" sy="102000" algn="ctr" rotWithShape="0">
              <a:prstClr val="black">
                <a:alpha val="20000"/>
              </a:prstClr>
            </a:outerShdw>
          </a:effectLst>
        </c:spPr>
      </c:pivotFmt>
      <c:pivotFmt>
        <c:idx val="2"/>
        <c:spPr>
          <a:solidFill>
            <a:schemeClr val="accent2"/>
          </a:solidFill>
          <a:ln>
            <a:noFill/>
          </a:ln>
          <a:effectLst>
            <a:outerShdw blurRad="63500" sx="102000" sy="102000" algn="ctr" rotWithShape="0">
              <a:prstClr val="black">
                <a:alpha val="20000"/>
              </a:prstClr>
            </a:outerShdw>
          </a:effectLst>
        </c:spPr>
      </c:pivotFmt>
      <c:pivotFmt>
        <c:idx val="3"/>
        <c:spPr>
          <a:solidFill>
            <a:schemeClr val="accent3"/>
          </a:solidFill>
          <a:ln>
            <a:noFill/>
          </a:ln>
          <a:effectLst>
            <a:outerShdw blurRad="63500" sx="102000" sy="102000" algn="ctr" rotWithShape="0">
              <a:prstClr val="black">
                <a:alpha val="20000"/>
              </a:prstClr>
            </a:outerShdw>
          </a:effectLst>
        </c:spPr>
      </c:pivotFmt>
      <c:pivotFmt>
        <c:idx val="4"/>
        <c:spPr>
          <a:solidFill>
            <a:schemeClr val="accent4"/>
          </a:solidFill>
          <a:ln>
            <a:noFill/>
          </a:ln>
          <a:effectLst>
            <a:outerShdw blurRad="63500" sx="102000" sy="102000" algn="ctr" rotWithShape="0">
              <a:prstClr val="black">
                <a:alpha val="20000"/>
              </a:prstClr>
            </a:outerShdw>
          </a:effectLst>
        </c:spPr>
      </c:pivotFmt>
      <c:pivotFmt>
        <c:idx val="5"/>
        <c:spPr>
          <a:solidFill>
            <a:schemeClr val="accent5"/>
          </a:solidFill>
          <a:ln>
            <a:noFill/>
          </a:ln>
          <a:effectLst>
            <a:outerShdw blurRad="63500" sx="102000" sy="102000" algn="ctr" rotWithShape="0">
              <a:prstClr val="black">
                <a:alpha val="20000"/>
              </a:prstClr>
            </a:outerShdw>
          </a:effectLst>
        </c:spPr>
      </c:pivotFmt>
      <c:pivotFmt>
        <c:idx val="6"/>
        <c:spPr>
          <a:solidFill>
            <a:schemeClr val="accent6"/>
          </a:solidFill>
          <a:ln>
            <a:noFill/>
          </a:ln>
          <a:effectLst>
            <a:outerShdw blurRad="63500" sx="102000" sy="102000" algn="ctr" rotWithShape="0">
              <a:prstClr val="black">
                <a:alpha val="20000"/>
              </a:prstClr>
            </a:outerShdw>
          </a:effectLst>
        </c:spPr>
      </c:pivotFmt>
      <c:pivotFmt>
        <c:idx val="7"/>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
        <c:spPr>
          <a:solidFill>
            <a:schemeClr val="accent1"/>
          </a:solidFill>
          <a:ln>
            <a:noFill/>
          </a:ln>
          <a:effectLst>
            <a:outerShdw blurRad="63500" sx="102000" sy="102000" algn="ctr" rotWithShape="0">
              <a:prstClr val="black">
                <a:alpha val="20000"/>
              </a:prstClr>
            </a:outerShdw>
          </a:effectLst>
        </c:spPr>
      </c:pivotFmt>
      <c:pivotFmt>
        <c:idx val="9"/>
        <c:spPr>
          <a:solidFill>
            <a:schemeClr val="accent2"/>
          </a:solidFill>
          <a:ln>
            <a:noFill/>
          </a:ln>
          <a:effectLst>
            <a:outerShdw blurRad="63500" sx="102000" sy="102000" algn="ctr" rotWithShape="0">
              <a:prstClr val="black">
                <a:alpha val="20000"/>
              </a:prstClr>
            </a:outerShdw>
          </a:effectLst>
        </c:spPr>
      </c:pivotFmt>
      <c:pivotFmt>
        <c:idx val="10"/>
        <c:spPr>
          <a:solidFill>
            <a:schemeClr val="accent3"/>
          </a:solidFill>
          <a:ln>
            <a:noFill/>
          </a:ln>
          <a:effectLst>
            <a:outerShdw blurRad="63500" sx="102000" sy="102000" algn="ctr" rotWithShape="0">
              <a:prstClr val="black">
                <a:alpha val="20000"/>
              </a:prstClr>
            </a:outerShdw>
          </a:effectLst>
        </c:spPr>
      </c:pivotFmt>
      <c:pivotFmt>
        <c:idx val="11"/>
        <c:spPr>
          <a:solidFill>
            <a:schemeClr val="accent4"/>
          </a:solidFill>
          <a:ln>
            <a:noFill/>
          </a:ln>
          <a:effectLst>
            <a:outerShdw blurRad="63500" sx="102000" sy="102000" algn="ctr" rotWithShape="0">
              <a:prstClr val="black">
                <a:alpha val="20000"/>
              </a:prstClr>
            </a:outerShdw>
          </a:effectLst>
        </c:spPr>
      </c:pivotFmt>
      <c:pivotFmt>
        <c:idx val="12"/>
        <c:spPr>
          <a:solidFill>
            <a:schemeClr val="accent5"/>
          </a:solidFill>
          <a:ln>
            <a:noFill/>
          </a:ln>
          <a:effectLst>
            <a:outerShdw blurRad="63500" sx="102000" sy="102000" algn="ctr" rotWithShape="0">
              <a:prstClr val="black">
                <a:alpha val="20000"/>
              </a:prstClr>
            </a:outerShdw>
          </a:effectLst>
        </c:spPr>
      </c:pivotFmt>
      <c:pivotFmt>
        <c:idx val="13"/>
        <c:spPr>
          <a:solidFill>
            <a:schemeClr val="accent6"/>
          </a:solidFill>
          <a:ln>
            <a:noFill/>
          </a:ln>
          <a:effectLst>
            <a:outerShdw blurRad="63500" sx="102000" sy="102000" algn="ctr" rotWithShape="0">
              <a:prstClr val="black">
                <a:alpha val="20000"/>
              </a:prstClr>
            </a:outerShdw>
          </a:effectLst>
        </c:spPr>
      </c:pivotFmt>
      <c:pivotFmt>
        <c:idx val="14"/>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
        <c:spPr>
          <a:solidFill>
            <a:schemeClr val="accent1"/>
          </a:solidFill>
          <a:ln>
            <a:noFill/>
          </a:ln>
          <a:effectLst>
            <a:outerShdw blurRad="63500" sx="102000" sy="102000" algn="ctr" rotWithShape="0">
              <a:prstClr val="black">
                <a:alpha val="20000"/>
              </a:prstClr>
            </a:outerShdw>
          </a:effectLst>
        </c:spPr>
      </c:pivotFmt>
      <c:pivotFmt>
        <c:idx val="16"/>
        <c:spPr>
          <a:solidFill>
            <a:schemeClr val="accent2"/>
          </a:solidFill>
          <a:ln>
            <a:noFill/>
          </a:ln>
          <a:effectLst>
            <a:outerShdw blurRad="63500" sx="102000" sy="102000" algn="ctr" rotWithShape="0">
              <a:prstClr val="black">
                <a:alpha val="20000"/>
              </a:prstClr>
            </a:outerShdw>
          </a:effectLst>
        </c:spPr>
      </c:pivotFmt>
      <c:pivotFmt>
        <c:idx val="17"/>
        <c:spPr>
          <a:solidFill>
            <a:schemeClr val="accent3"/>
          </a:solidFill>
          <a:ln>
            <a:noFill/>
          </a:ln>
          <a:effectLst>
            <a:outerShdw blurRad="63500" sx="102000" sy="102000" algn="ctr" rotWithShape="0">
              <a:prstClr val="black">
                <a:alpha val="20000"/>
              </a:prstClr>
            </a:outerShdw>
          </a:effectLst>
        </c:spPr>
      </c:pivotFmt>
      <c:pivotFmt>
        <c:idx val="18"/>
        <c:spPr>
          <a:solidFill>
            <a:schemeClr val="accent4"/>
          </a:solidFill>
          <a:ln>
            <a:noFill/>
          </a:ln>
          <a:effectLst>
            <a:outerShdw blurRad="63500" sx="102000" sy="102000" algn="ctr" rotWithShape="0">
              <a:prstClr val="black">
                <a:alpha val="20000"/>
              </a:prstClr>
            </a:outerShdw>
          </a:effectLst>
        </c:spPr>
      </c:pivotFmt>
      <c:pivotFmt>
        <c:idx val="19"/>
        <c:spPr>
          <a:solidFill>
            <a:schemeClr val="accent5"/>
          </a:solidFill>
          <a:ln>
            <a:noFill/>
          </a:ln>
          <a:effectLst>
            <a:outerShdw blurRad="63500" sx="102000" sy="102000" algn="ctr" rotWithShape="0">
              <a:prstClr val="black">
                <a:alpha val="20000"/>
              </a:prstClr>
            </a:outerShdw>
          </a:effectLst>
        </c:spPr>
      </c:pivotFmt>
      <c:pivotFmt>
        <c:idx val="20"/>
        <c:spPr>
          <a:solidFill>
            <a:schemeClr val="accent6"/>
          </a:solidFill>
          <a:ln>
            <a:noFill/>
          </a:ln>
          <a:effectLst>
            <a:outerShdw blurRad="63500" sx="102000" sy="102000" algn="ctr" rotWithShape="0">
              <a:prstClr val="black">
                <a:alpha val="20000"/>
              </a:prstClr>
            </a:outerShdw>
          </a:effectLst>
        </c:spPr>
      </c:pivotFmt>
    </c:pivotFmts>
    <c:plotArea>
      <c:layout/>
      <c:pieChart>
        <c:varyColors val="1"/>
        <c:ser>
          <c:idx val="0"/>
          <c:order val="0"/>
          <c:tx>
            <c:strRef>
              <c:f>'MS Chart'!$B$3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Lbls>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it-IT"/>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c15:spPr>
                <c15:layout/>
              </c:ext>
            </c:extLst>
          </c:dLbls>
          <c:cat>
            <c:strRef>
              <c:f>'MS Chart'!$A$4:$A$9</c:f>
              <c:strCache>
                <c:ptCount val="6"/>
                <c:pt idx="0">
                  <c:v>A</c:v>
                </c:pt>
                <c:pt idx="1">
                  <c:v>A+</c:v>
                </c:pt>
                <c:pt idx="2">
                  <c:v>B</c:v>
                </c:pt>
                <c:pt idx="3">
                  <c:v>C</c:v>
                </c:pt>
                <c:pt idx="4">
                  <c:v>No show</c:v>
                </c:pt>
                <c:pt idx="5">
                  <c:v>Warning</c:v>
                </c:pt>
              </c:strCache>
            </c:strRef>
          </c:cat>
          <c:val>
            <c:numRef>
              <c:f>'MS Chart'!$B$4:$B$9</c:f>
              <c:numCache>
                <c:formatCode>General</c:formatCode>
                <c:ptCount val="6"/>
                <c:pt idx="0">
                  <c:v>4</c:v>
                </c:pt>
                <c:pt idx="1">
                  <c:v>1</c:v>
                </c:pt>
                <c:pt idx="2">
                  <c:v>13</c:v>
                </c:pt>
                <c:pt idx="3">
                  <c:v>19</c:v>
                </c:pt>
                <c:pt idx="4">
                  <c:v>4</c:v>
                </c:pt>
                <c:pt idx="5">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it-IT"/>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indent="0" algn="l"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indent="0" algn="r"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9120188"/>
            <a:ext cx="3170238" cy="479425"/>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457200" marR="0" indent="0" algn="l" rtl="0">
              <a:spcBef>
                <a:spcPts val="1200"/>
              </a:spcBef>
              <a:spcAft>
                <a:spcPts val="0"/>
              </a:spcAft>
              <a:defRPr/>
            </a:lvl2pPr>
            <a:lvl3pPr marL="914400" marR="0" indent="0" algn="l" rtl="0">
              <a:spcBef>
                <a:spcPts val="1200"/>
              </a:spcBef>
              <a:spcAft>
                <a:spcPts val="0"/>
              </a:spcAft>
              <a:defRPr/>
            </a:lvl3pPr>
            <a:lvl4pPr marL="1371600" marR="0" indent="0" algn="l" rtl="0">
              <a:spcBef>
                <a:spcPts val="1200"/>
              </a:spcBef>
              <a:spcAft>
                <a:spcPts val="0"/>
              </a:spcAft>
              <a:defRPr/>
            </a:lvl4pPr>
            <a:lvl5pPr marL="1828800" marR="0" indent="0" algn="l" rtl="0">
              <a:spcBef>
                <a:spcPts val="120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652475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09459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23</a:t>
            </a:fld>
            <a:endParaRPr lang="en-US" sz="1300" b="0" i="0" u="none" strike="noStrike" cap="none" baseline="0">
              <a:solidFill>
                <a:schemeClr val="dk1"/>
              </a:solidFill>
              <a:latin typeface="Arial"/>
              <a:ea typeface="Arial"/>
              <a:cs typeface="Arial"/>
              <a:sym typeface="Arial"/>
            </a:endParaRPr>
          </a:p>
        </p:txBody>
      </p:sp>
      <p:sp>
        <p:nvSpPr>
          <p:cNvPr id="105" name="Shape 105"/>
          <p:cNvSpPr txBox="1"/>
          <p:nvPr/>
        </p:nvSpPr>
        <p:spPr>
          <a:xfrm>
            <a:off x="4143017" y="9119639"/>
            <a:ext cx="3170485" cy="479980"/>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23</a:t>
            </a:fld>
            <a:endParaRPr lang="en-US" sz="1200" b="0" i="0" u="none" strike="noStrike" cap="none" baseline="0">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7" name="Shape 10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1074832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25</a:t>
            </a:fld>
            <a:endParaRPr lang="en-US" sz="1300" b="0" i="0" u="none" strike="noStrike" cap="none" baseline="0">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1" name="Shape 13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3846307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26</a:t>
            </a:fld>
            <a:endParaRPr lang="en-US" sz="1300" b="0" i="0" u="none" strike="noStrike" cap="none" baseline="0">
              <a:solidFill>
                <a:schemeClr val="dk1"/>
              </a:solidFill>
              <a:latin typeface="Arial"/>
              <a:ea typeface="Arial"/>
              <a:cs typeface="Arial"/>
              <a:sym typeface="Arial"/>
            </a:endParaRPr>
          </a:p>
        </p:txBody>
      </p:sp>
      <p:sp>
        <p:nvSpPr>
          <p:cNvPr id="165" name="Shape 1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6" name="Shape 16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10445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27</a:t>
            </a:fld>
            <a:endParaRPr lang="en-US" sz="1300" b="0" i="0" u="none" strike="noStrike" cap="none" baseline="0">
              <a:solidFill>
                <a:schemeClr val="dk1"/>
              </a:solidFill>
              <a:latin typeface="Arial"/>
              <a:ea typeface="Arial"/>
              <a:cs typeface="Arial"/>
              <a:sym typeface="Arial"/>
            </a:endParaRPr>
          </a:p>
        </p:txBody>
      </p:sp>
      <p:sp>
        <p:nvSpPr>
          <p:cNvPr id="189" name="Shape 1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0" name="Shape 19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81068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rgbClr val="000000"/>
                </a:solidFill>
                <a:latin typeface="Arial"/>
                <a:ea typeface="Arial"/>
                <a:cs typeface="Arial"/>
                <a:sym typeface="Arial"/>
              </a:rPr>
              <a:t>28</a:t>
            </a:fld>
            <a:endParaRPr lang="en-US" sz="1300" b="0" i="0" u="none" strike="noStrike" cap="none" baseline="0">
              <a:solidFill>
                <a:srgbClr val="000000"/>
              </a:solidFill>
              <a:latin typeface="Arial"/>
              <a:ea typeface="Arial"/>
              <a:cs typeface="Arial"/>
              <a:sym typeface="Arial"/>
            </a:endParaRPr>
          </a:p>
        </p:txBody>
      </p:sp>
      <p:sp>
        <p:nvSpPr>
          <p:cNvPr id="451" name="Shape 451"/>
          <p:cNvSpPr>
            <a:spLocks noGrp="1" noRot="1" noChangeAspect="1"/>
          </p:cNvSpPr>
          <p:nvPr>
            <p:ph type="sldImg" idx="2"/>
          </p:nvPr>
        </p:nvSpPr>
        <p:spPr>
          <a:xfrm>
            <a:off x="1257300" y="720725"/>
            <a:ext cx="4802188"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731520" y="4561398"/>
            <a:ext cx="5852159" cy="4319828"/>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50435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460" name="Shape 46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81404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30</a:t>
            </a:fld>
            <a:endParaRPr lang="en-US" sz="1300" b="0" i="0" u="none" strike="noStrike" cap="none" baseline="0">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8" name="Shape 19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3348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31</a:t>
            </a:fld>
            <a:endParaRPr lang="en-US" sz="1300" b="0" i="0" u="none" strike="noStrike" cap="none" baseline="0">
              <a:solidFill>
                <a:schemeClr val="dk1"/>
              </a:solidFill>
              <a:latin typeface="Arial"/>
              <a:ea typeface="Arial"/>
              <a:cs typeface="Arial"/>
              <a:sym typeface="Arial"/>
            </a:endParaRPr>
          </a:p>
        </p:txBody>
      </p:sp>
      <p:sp>
        <p:nvSpPr>
          <p:cNvPr id="205" name="Shape 2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6" name="Shape 20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69902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32</a:t>
            </a:fld>
            <a:endParaRPr lang="en-US" sz="1300" b="0" i="0" u="none" strike="noStrike" cap="none" baseline="0">
              <a:solidFill>
                <a:schemeClr val="dk1"/>
              </a:solidFill>
              <a:latin typeface="Arial"/>
              <a:ea typeface="Arial"/>
              <a:cs typeface="Arial"/>
              <a:sym typeface="Arial"/>
            </a:endParaRPr>
          </a:p>
        </p:txBody>
      </p:sp>
      <p:sp>
        <p:nvSpPr>
          <p:cNvPr id="213" name="Shape 2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4" name="Shape 21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0420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33</a:t>
            </a:fld>
            <a:endParaRPr lang="en-US" sz="1300" b="0" i="0" u="none" strike="noStrike" cap="none" baseline="0">
              <a:solidFill>
                <a:schemeClr val="dk1"/>
              </a:solidFill>
              <a:latin typeface="Arial"/>
              <a:ea typeface="Arial"/>
              <a:cs typeface="Arial"/>
              <a:sym typeface="Arial"/>
            </a:endParaRPr>
          </a:p>
        </p:txBody>
      </p:sp>
      <p:sp>
        <p:nvSpPr>
          <p:cNvPr id="221" name="Shape 2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2" name="Shape 22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9597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0" name="Shape 5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1" name="Shape 5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10</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10555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34</a:t>
            </a:fld>
            <a:endParaRPr lang="en-US" sz="1300" b="0" i="0" u="none" strike="noStrike" cap="none" baseline="0">
              <a:solidFill>
                <a:schemeClr val="dk1"/>
              </a:solidFill>
              <a:latin typeface="Arial"/>
              <a:ea typeface="Arial"/>
              <a:cs typeface="Arial"/>
              <a:sym typeface="Arial"/>
            </a:endParaRPr>
          </a:p>
        </p:txBody>
      </p:sp>
      <p:sp>
        <p:nvSpPr>
          <p:cNvPr id="229" name="Shape 2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0" name="Shape 23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Arial"/>
                <a:ea typeface="Arial"/>
                <a:cs typeface="Arial"/>
                <a:sym typeface="Arial"/>
              </a:rPr>
              <a:t>Explain what happens if the object attached to ref_a is of type A and B respectively</a:t>
            </a:r>
          </a:p>
        </p:txBody>
      </p:sp>
    </p:spTree>
    <p:extLst>
      <p:ext uri="{BB962C8B-B14F-4D97-AF65-F5344CB8AC3E}">
        <p14:creationId xmlns:p14="http://schemas.microsoft.com/office/powerpoint/2010/main" val="3951520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35</a:t>
            </a:fld>
            <a:endParaRPr lang="en-US" sz="1300" b="0" i="0" u="none" strike="noStrike" cap="none" baseline="0">
              <a:solidFill>
                <a:schemeClr val="dk1"/>
              </a:solidFill>
              <a:latin typeface="Arial"/>
              <a:ea typeface="Arial"/>
              <a:cs typeface="Arial"/>
              <a:sym typeface="Arial"/>
            </a:endParaRPr>
          </a:p>
        </p:txBody>
      </p:sp>
      <p:sp>
        <p:nvSpPr>
          <p:cNvPr id="237" name="Shape 2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8" name="Shape 23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90037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36</a:t>
            </a:fld>
            <a:endParaRPr lang="en-US" sz="1300" b="0" i="0" u="none" strike="noStrike" cap="none" baseline="0">
              <a:solidFill>
                <a:schemeClr val="dk1"/>
              </a:solidFill>
              <a:latin typeface="Arial"/>
              <a:ea typeface="Arial"/>
              <a:cs typeface="Arial"/>
              <a:sym typeface="Arial"/>
            </a:endParaRPr>
          </a:p>
        </p:txBody>
      </p:sp>
      <p:sp>
        <p:nvSpPr>
          <p:cNvPr id="245" name="Shape 24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6" name="Shape 24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77837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253" name="Shape 25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043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54146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43</a:t>
            </a:fld>
            <a:endParaRPr lang="en-US" sz="1300" b="0" i="0" u="none" strike="noStrike" cap="none" baseline="0">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1" name="Shape 13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2614264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44</a:t>
            </a:fld>
            <a:endParaRPr lang="en-US" sz="1300" b="0" i="0" u="none" strike="noStrike" cap="none" baseline="0">
              <a:solidFill>
                <a:schemeClr val="dk1"/>
              </a:solidFill>
              <a:latin typeface="Arial"/>
              <a:ea typeface="Arial"/>
              <a:cs typeface="Arial"/>
              <a:sym typeface="Arial"/>
            </a:endParaRPr>
          </a:p>
        </p:txBody>
      </p:sp>
      <p:sp>
        <p:nvSpPr>
          <p:cNvPr id="276" name="Shape 2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7" name="Shape 27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08324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45</a:t>
            </a:fld>
            <a:endParaRPr lang="en-US" sz="1300" b="0" i="0" u="none" strike="noStrike" cap="none" baseline="0">
              <a:solidFill>
                <a:schemeClr val="dk1"/>
              </a:solidFill>
              <a:latin typeface="Arial"/>
              <a:ea typeface="Arial"/>
              <a:cs typeface="Arial"/>
              <a:sym typeface="Arial"/>
            </a:endParaRPr>
          </a:p>
        </p:txBody>
      </p:sp>
      <p:sp>
        <p:nvSpPr>
          <p:cNvPr id="286" name="Shape 2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7" name="Shape 28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6088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46</a:t>
            </a:fld>
            <a:endParaRPr lang="en-US" sz="1300" b="0" i="0" u="none" strike="noStrike" cap="none" baseline="0">
              <a:solidFill>
                <a:schemeClr val="dk1"/>
              </a:solidFill>
              <a:latin typeface="Arial"/>
              <a:ea typeface="Arial"/>
              <a:cs typeface="Arial"/>
              <a:sym typeface="Arial"/>
            </a:endParaRPr>
          </a:p>
        </p:txBody>
      </p:sp>
      <p:sp>
        <p:nvSpPr>
          <p:cNvPr id="299" name="Shape 29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0" name="Shape 30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2808225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47</a:t>
            </a:fld>
            <a:endParaRPr lang="en-US" sz="1300" b="0" i="0" u="none" strike="noStrike" cap="none" baseline="0">
              <a:solidFill>
                <a:schemeClr val="dk1"/>
              </a:solidFill>
              <a:latin typeface="Arial"/>
              <a:ea typeface="Arial"/>
              <a:cs typeface="Arial"/>
              <a:sym typeface="Arial"/>
            </a:endParaRPr>
          </a:p>
        </p:txBody>
      </p:sp>
      <p:sp>
        <p:nvSpPr>
          <p:cNvPr id="308" name="Shape 30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9" name="Shape 30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dk1"/>
                </a:solidFill>
                <a:latin typeface="Arial"/>
                <a:ea typeface="Arial"/>
                <a:cs typeface="Arial"/>
                <a:sym typeface="Arial"/>
              </a:rPr>
              <a:t>- An example of polymorphism can be seen in the Swiss voting system. Eligible citizens vote on topics on the federal level as well as topics specific to the canton where the citizen is registered</a:t>
            </a:r>
            <a:r>
              <a:rPr lang="en-US" sz="1200" b="0" i="0" u="none" strike="noStrike" cap="none" baseline="0" dirty="0" smtClean="0">
                <a:solidFill>
                  <a:schemeClr val="dk1"/>
                </a:solidFill>
                <a:latin typeface="Arial"/>
                <a:ea typeface="Arial"/>
                <a:cs typeface="Arial"/>
                <a:sym typeface="Arial"/>
              </a:rPr>
              <a:t>.</a:t>
            </a:r>
            <a:endParaRPr lang="en-US" sz="12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849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057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48</a:t>
            </a:fld>
            <a:endParaRPr lang="en-US" sz="1300" b="0" i="0" u="none" strike="noStrike" cap="none" baseline="0">
              <a:solidFill>
                <a:schemeClr val="dk1"/>
              </a:solidFill>
              <a:latin typeface="Arial"/>
              <a:ea typeface="Arial"/>
              <a:cs typeface="Arial"/>
              <a:sym typeface="Arial"/>
            </a:endParaRPr>
          </a:p>
        </p:txBody>
      </p:sp>
      <p:sp>
        <p:nvSpPr>
          <p:cNvPr id="316" name="Shape 3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7" name="Shape 31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2802910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baseline="0" smtClean="0">
                <a:solidFill>
                  <a:schemeClr val="dk1"/>
                </a:solidFill>
                <a:latin typeface="Arial"/>
                <a:ea typeface="Arial"/>
                <a:cs typeface="Arial"/>
                <a:sym typeface="Arial"/>
              </a:rPr>
              <a:t>49</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28898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50</a:t>
            </a:fld>
            <a:endParaRPr lang="en-US" sz="1300" b="0" i="0" u="none" strike="noStrike" cap="none" baseline="0">
              <a:solidFill>
                <a:schemeClr val="dk1"/>
              </a:solidFill>
              <a:latin typeface="Arial"/>
              <a:ea typeface="Arial"/>
              <a:cs typeface="Arial"/>
              <a:sym typeface="Arial"/>
            </a:endParaRPr>
          </a:p>
        </p:txBody>
      </p:sp>
      <p:sp>
        <p:nvSpPr>
          <p:cNvPr id="338" name="Shape 3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9" name="Shape 33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17172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47" name="Shape 34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
        <p:nvSpPr>
          <p:cNvPr id="348" name="Shape 34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51</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58164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52</a:t>
            </a:fld>
            <a:endParaRPr lang="en-US" sz="1300" b="0" i="0" u="none" strike="noStrike" cap="none" baseline="0">
              <a:solidFill>
                <a:schemeClr val="dk1"/>
              </a:solidFill>
              <a:latin typeface="Arial"/>
              <a:ea typeface="Arial"/>
              <a:cs typeface="Arial"/>
              <a:sym typeface="Arial"/>
            </a:endParaRPr>
          </a:p>
        </p:txBody>
      </p:sp>
      <p:sp>
        <p:nvSpPr>
          <p:cNvPr id="355" name="Shape 3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dirty="0">
                <a:solidFill>
                  <a:schemeClr val="dk1"/>
                </a:solidFill>
              </a:rPr>
              <a:t>C is in theory statically typed, but in practice it is possible to bypass the typing system</a:t>
            </a:r>
          </a:p>
        </p:txBody>
      </p:sp>
    </p:spTree>
    <p:extLst>
      <p:ext uri="{BB962C8B-B14F-4D97-AF65-F5344CB8AC3E}">
        <p14:creationId xmlns:p14="http://schemas.microsoft.com/office/powerpoint/2010/main" val="2907269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64" name="Shape 36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dirty="0">
                <a:solidFill>
                  <a:schemeClr val="dk1"/>
                </a:solidFill>
              </a:rPr>
              <a:t>A reference type </a:t>
            </a:r>
            <a:r>
              <a:rPr lang="en-US" sz="1200" dirty="0" smtClean="0">
                <a:solidFill>
                  <a:schemeClr val="dk1"/>
                </a:solidFill>
              </a:rPr>
              <a:t>has values that are references</a:t>
            </a:r>
            <a:endParaRPr lang="en-US" sz="1200" dirty="0">
              <a:solidFill>
                <a:schemeClr val="dk1"/>
              </a:solidFill>
            </a:endParaRPr>
          </a:p>
          <a:p>
            <a:pPr marL="457200" marR="0" lvl="0" indent="-304800" algn="l" rtl="0">
              <a:spcBef>
                <a:spcPts val="0"/>
              </a:spcBef>
              <a:spcAft>
                <a:spcPts val="0"/>
              </a:spcAft>
              <a:buClr>
                <a:schemeClr val="dk1"/>
              </a:buClr>
              <a:buSzPct val="100000"/>
              <a:buChar char="-"/>
            </a:pPr>
            <a:r>
              <a:rPr lang="en-US" sz="1200" dirty="0">
                <a:solidFill>
                  <a:schemeClr val="dk1"/>
                </a:solidFill>
              </a:rPr>
              <a:t>An expanded type </a:t>
            </a:r>
            <a:r>
              <a:rPr lang="en-US" sz="1200" dirty="0" smtClean="0">
                <a:solidFill>
                  <a:schemeClr val="dk1"/>
                </a:solidFill>
              </a:rPr>
              <a:t>has </a:t>
            </a:r>
            <a:r>
              <a:rPr lang="en-US" sz="1200" dirty="0">
                <a:solidFill>
                  <a:schemeClr val="dk1"/>
                </a:solidFill>
              </a:rPr>
              <a:t>values that are objects</a:t>
            </a:r>
          </a:p>
          <a:p>
            <a:pPr marL="457200" marR="0" lvl="0" indent="-304800" algn="l" defTabSz="914400" rtl="0" eaLnBrk="1" fontAlgn="auto" latinLnBrk="0" hangingPunct="1">
              <a:lnSpc>
                <a:spcPct val="100000"/>
              </a:lnSpc>
              <a:spcBef>
                <a:spcPts val="0"/>
              </a:spcBef>
              <a:spcAft>
                <a:spcPts val="0"/>
              </a:spcAft>
              <a:buClr>
                <a:schemeClr val="dk1"/>
              </a:buClr>
              <a:buSzPct val="100000"/>
              <a:buFontTx/>
              <a:buChar char="-"/>
              <a:tabLst/>
              <a:defRPr/>
            </a:pPr>
            <a:r>
              <a:rPr lang="en-US" sz="1200" dirty="0">
                <a:solidFill>
                  <a:schemeClr val="dk1"/>
                </a:solidFill>
              </a:rPr>
              <a:t>Reference types enable </a:t>
            </a:r>
            <a:r>
              <a:rPr lang="en-US" sz="1200" dirty="0" smtClean="0">
                <a:solidFill>
                  <a:schemeClr val="dk1"/>
                </a:solidFill>
              </a:rPr>
              <a:t>sharing</a:t>
            </a:r>
          </a:p>
          <a:p>
            <a:pPr marL="457200" marR="0" lvl="0" indent="-304800" algn="l" defTabSz="914400" rtl="0" eaLnBrk="1" fontAlgn="auto" latinLnBrk="0" hangingPunct="1">
              <a:lnSpc>
                <a:spcPct val="100000"/>
              </a:lnSpc>
              <a:spcBef>
                <a:spcPts val="0"/>
              </a:spcBef>
              <a:spcAft>
                <a:spcPts val="0"/>
              </a:spcAft>
              <a:buClr>
                <a:schemeClr val="dk1"/>
              </a:buClr>
              <a:buSzPct val="100000"/>
              <a:buFontTx/>
              <a:buChar char="-"/>
              <a:tabLst/>
              <a:defRPr/>
            </a:pPr>
            <a:r>
              <a:rPr lang="en-US" sz="1200" dirty="0" smtClean="0">
                <a:solidFill>
                  <a:schemeClr val="dk1"/>
                </a:solidFill>
              </a:rPr>
              <a:t>Assigning an expanded type to another means making a copy of the object</a:t>
            </a:r>
          </a:p>
          <a:p>
            <a:pPr marL="457200" marR="0" lvl="0" indent="-304800" algn="l" rtl="0">
              <a:spcBef>
                <a:spcPts val="0"/>
              </a:spcBef>
              <a:spcAft>
                <a:spcPts val="0"/>
              </a:spcAft>
              <a:buClr>
                <a:schemeClr val="dk1"/>
              </a:buClr>
              <a:buSzPct val="100000"/>
              <a:buChar char="-"/>
            </a:pPr>
            <a:r>
              <a:rPr lang="en-US" sz="1200" dirty="0" smtClean="0">
                <a:solidFill>
                  <a:schemeClr val="dk1"/>
                </a:solidFill>
              </a:rPr>
              <a:t>g</a:t>
            </a:r>
            <a:endParaRPr lang="en-US" sz="1200" dirty="0">
              <a:solidFill>
                <a:schemeClr val="dk1"/>
              </a:solidFill>
            </a:endParaRPr>
          </a:p>
        </p:txBody>
      </p:sp>
      <p:sp>
        <p:nvSpPr>
          <p:cNvPr id="365" name="Shape 36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53</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97009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54</a:t>
            </a:fld>
            <a:endParaRPr lang="en-US" sz="1300" b="0" i="0" u="none" strike="noStrike" cap="none" baseline="0">
              <a:solidFill>
                <a:schemeClr val="dk1"/>
              </a:solidFill>
              <a:latin typeface="Arial"/>
              <a:ea typeface="Arial"/>
              <a:cs typeface="Arial"/>
              <a:sym typeface="Arial"/>
            </a:endParaRPr>
          </a:p>
        </p:txBody>
      </p:sp>
      <p:sp>
        <p:nvSpPr>
          <p:cNvPr id="380" name="Shape 38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1" name="Shape 38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6697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1" name="Shape 44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14506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dirty="0">
                <a:solidFill>
                  <a:schemeClr val="dk1"/>
                </a:solidFill>
              </a:rPr>
              <a:t>ARRAY [POINT] will be formally introduced  in a few slides</a:t>
            </a:r>
          </a:p>
          <a:p>
            <a:pPr marL="457200" marR="0" lvl="0" indent="-304800" algn="l" rtl="0">
              <a:spcBef>
                <a:spcPts val="0"/>
              </a:spcBef>
              <a:spcAft>
                <a:spcPts val="0"/>
              </a:spcAft>
              <a:buClr>
                <a:schemeClr val="dk1"/>
              </a:buClr>
              <a:buSzPct val="100000"/>
              <a:buChar char="-"/>
            </a:pPr>
            <a:r>
              <a:rPr lang="en-US" sz="1200" dirty="0">
                <a:solidFill>
                  <a:schemeClr val="dk1"/>
                </a:solidFill>
              </a:rPr>
              <a:t>Perimeter is a function</a:t>
            </a:r>
          </a:p>
        </p:txBody>
      </p:sp>
    </p:spTree>
    <p:extLst>
      <p:ext uri="{BB962C8B-B14F-4D97-AF65-F5344CB8AC3E}">
        <p14:creationId xmlns:p14="http://schemas.microsoft.com/office/powerpoint/2010/main" val="2138091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6" name="Shape 48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dirty="0">
                <a:solidFill>
                  <a:schemeClr val="dk1"/>
                </a:solidFill>
              </a:rPr>
              <a:t>If there was no “redefine perimeter” the compiler would give an error as it is not possible to have 2+ functions with the same name (Java instead allows it)</a:t>
            </a:r>
          </a:p>
        </p:txBody>
      </p:sp>
    </p:spTree>
    <p:extLst>
      <p:ext uri="{BB962C8B-B14F-4D97-AF65-F5344CB8AC3E}">
        <p14:creationId xmlns:p14="http://schemas.microsoft.com/office/powerpoint/2010/main" val="230481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8" name="Shape 5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lvl="0" rtl="0">
              <a:spcBef>
                <a:spcPts val="480"/>
              </a:spcBef>
              <a:buClr>
                <a:schemeClr val="dk1"/>
              </a:buClr>
              <a:buSzPct val="78571"/>
              <a:buFont typeface="Arial"/>
              <a:buNone/>
            </a:pPr>
            <a:endParaRPr lang="en-US" dirty="0">
              <a:solidFill>
                <a:schemeClr val="dk1"/>
              </a:solidFill>
              <a:latin typeface="Comic Sans MS"/>
              <a:ea typeface="Comic Sans MS"/>
              <a:cs typeface="Comic Sans MS"/>
              <a:sym typeface="Comic Sans MS"/>
            </a:endParaRPr>
          </a:p>
        </p:txBody>
      </p:sp>
      <p:sp>
        <p:nvSpPr>
          <p:cNvPr id="59" name="Shape 5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14</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48292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54745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0" name="Shape 53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Static binding default on C++, even though dynamic binding is available by using the “virtual” keyword</a:t>
            </a:r>
          </a:p>
        </p:txBody>
      </p:sp>
    </p:spTree>
    <p:extLst>
      <p:ext uri="{BB962C8B-B14F-4D97-AF65-F5344CB8AC3E}">
        <p14:creationId xmlns:p14="http://schemas.microsoft.com/office/powerpoint/2010/main" val="3196487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60</a:t>
            </a:fld>
            <a:endParaRPr lang="en-US" sz="1300" b="0" i="0" u="none" strike="noStrike" cap="none" baseline="0">
              <a:solidFill>
                <a:schemeClr val="dk1"/>
              </a:solidFill>
              <a:latin typeface="Arial"/>
              <a:ea typeface="Arial"/>
              <a:cs typeface="Arial"/>
              <a:sym typeface="Arial"/>
            </a:endParaRPr>
          </a:p>
        </p:txBody>
      </p:sp>
      <p:sp>
        <p:nvSpPr>
          <p:cNvPr id="537" name="Shape 5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73670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45" name="Shape 545"/>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46" name="Shape 54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61</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96693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3" name="Shape 55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Example showing how dynamic binding has practical importance</a:t>
            </a:r>
          </a:p>
        </p:txBody>
      </p:sp>
    </p:spTree>
    <p:extLst>
      <p:ext uri="{BB962C8B-B14F-4D97-AF65-F5344CB8AC3E}">
        <p14:creationId xmlns:p14="http://schemas.microsoft.com/office/powerpoint/2010/main" val="3660856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09196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74" name="Shape 57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75" name="Shape 57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64</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785900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4" name="Shape 58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737070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1" name="Shape 59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5574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 name="Shape 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2400" b="0" i="0" u="none" strike="noStrike" cap="none" baseline="0">
              <a:solidFill>
                <a:srgbClr val="990000"/>
              </a:solidFill>
              <a:latin typeface="Calibri"/>
              <a:ea typeface="Calibri"/>
              <a:cs typeface="Calibri"/>
              <a:sym typeface="Calibri"/>
            </a:endParaRPr>
          </a:p>
        </p:txBody>
      </p:sp>
    </p:spTree>
    <p:extLst>
      <p:ext uri="{BB962C8B-B14F-4D97-AF65-F5344CB8AC3E}">
        <p14:creationId xmlns:p14="http://schemas.microsoft.com/office/powerpoint/2010/main" val="242720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4" name="Shape 7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75" name="Shape 7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19</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70112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20</a:t>
            </a:fld>
            <a:endParaRPr lang="en-US" sz="1300" b="0" i="0" u="none" strike="noStrike" cap="none" baseline="0">
              <a:solidFill>
                <a:schemeClr val="dk1"/>
              </a:solidFill>
              <a:latin typeface="Arial"/>
              <a:ea typeface="Arial"/>
              <a:cs typeface="Arial"/>
              <a:sym typeface="Arial"/>
            </a:endParaRPr>
          </a:p>
        </p:txBody>
      </p:sp>
      <p:sp>
        <p:nvSpPr>
          <p:cNvPr id="82" name="Shape 82"/>
          <p:cNvSpPr txBox="1"/>
          <p:nvPr/>
        </p:nvSpPr>
        <p:spPr>
          <a:xfrm>
            <a:off x="4143017" y="9119639"/>
            <a:ext cx="3170485" cy="479980"/>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20</a:t>
            </a:fld>
            <a:endParaRPr lang="en-US" sz="1200" b="0" i="0" u="none" strike="noStrike" cap="none" baseline="0">
              <a:solidFill>
                <a:schemeClr val="dk1"/>
              </a:solidFill>
              <a:latin typeface="Arial"/>
              <a:ea typeface="Arial"/>
              <a:cs typeface="Arial"/>
              <a:sym typeface="Arial"/>
            </a:endParaRPr>
          </a:p>
        </p:txBody>
      </p:sp>
      <p:sp>
        <p:nvSpPr>
          <p:cNvPr id="83" name="Shape 8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 name="Shape 8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1162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21</a:t>
            </a:fld>
            <a:endParaRPr lang="en-US" sz="1300" b="0" i="0" u="none" strike="noStrike" cap="none" baseline="0">
              <a:solidFill>
                <a:schemeClr val="dk1"/>
              </a:solidFill>
              <a:latin typeface="Arial"/>
              <a:ea typeface="Arial"/>
              <a:cs typeface="Arial"/>
              <a:sym typeface="Arial"/>
            </a:endParaRPr>
          </a:p>
        </p:txBody>
      </p:sp>
      <p:sp>
        <p:nvSpPr>
          <p:cNvPr id="105" name="Shape 105"/>
          <p:cNvSpPr txBox="1"/>
          <p:nvPr/>
        </p:nvSpPr>
        <p:spPr>
          <a:xfrm>
            <a:off x="4143017" y="9119639"/>
            <a:ext cx="3170485" cy="479980"/>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21</a:t>
            </a:fld>
            <a:endParaRPr lang="en-US" sz="1200" b="0" i="0" u="none" strike="noStrike" cap="none" baseline="0">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7" name="Shape 10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81404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22</a:t>
            </a:fld>
            <a:endParaRPr lang="en-US" sz="1300" b="0" i="0" u="none" strike="noStrike" cap="none" baseline="0">
              <a:solidFill>
                <a:schemeClr val="dk1"/>
              </a:solidFill>
              <a:latin typeface="Arial"/>
              <a:ea typeface="Arial"/>
              <a:cs typeface="Arial"/>
              <a:sym typeface="Arial"/>
            </a:endParaRPr>
          </a:p>
        </p:txBody>
      </p:sp>
      <p:sp>
        <p:nvSpPr>
          <p:cNvPr id="105" name="Shape 105"/>
          <p:cNvSpPr txBox="1"/>
          <p:nvPr/>
        </p:nvSpPr>
        <p:spPr>
          <a:xfrm>
            <a:off x="4143017" y="9119639"/>
            <a:ext cx="3170485" cy="479980"/>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22</a:t>
            </a:fld>
            <a:endParaRPr lang="en-US" sz="1200" b="0" i="0" u="none" strike="noStrike" cap="none" baseline="0">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7" name="Shape 10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416993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4" name="Shape 1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30" name="Shape 3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49237" y="115888"/>
            <a:ext cx="7942199" cy="435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249237" y="878113"/>
            <a:ext cx="8594700" cy="564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buFont typeface="Arial"/>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10" name="Shape 1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US" sz="1300">
                <a:solidFill>
                  <a:schemeClr val="dk1"/>
                </a:solidFill>
              </a:rPr>
              <a:t>‹#›</a:t>
            </a:fld>
            <a:endParaRPr lang="en-US"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99654" y="1700933"/>
            <a:ext cx="7772400" cy="2366100"/>
          </a:xfrm>
          <a:prstGeom prst="rect">
            <a:avLst/>
          </a:prstGeom>
          <a:noFill/>
          <a:ln>
            <a:noFill/>
          </a:ln>
        </p:spPr>
        <p:txBody>
          <a:bodyPr lIns="91425" tIns="45700" rIns="91425" bIns="45700" anchor="ctr" anchorCtr="0">
            <a:noAutofit/>
          </a:bodyPr>
          <a:lstStyle/>
          <a:p>
            <a:pPr lvl="0">
              <a:buClr>
                <a:srgbClr val="990000"/>
              </a:buClr>
              <a:buSzPct val="25000"/>
            </a:pPr>
            <a:r>
              <a:rPr lang="en-US" sz="3250" b="0" dirty="0" smtClean="0">
                <a:solidFill>
                  <a:srgbClr val="990000"/>
                </a:solidFill>
                <a:latin typeface="Comic Sans MS"/>
                <a:ea typeface="Comic Sans MS"/>
                <a:cs typeface="Comic Sans MS"/>
              </a:rPr>
              <a:t>Object </a:t>
            </a:r>
            <a:r>
              <a:rPr lang="en-US" sz="3250" b="0" dirty="0">
                <a:solidFill>
                  <a:srgbClr val="990000"/>
                </a:solidFill>
                <a:latin typeface="Comic Sans MS"/>
                <a:ea typeface="Comic Sans MS"/>
                <a:cs typeface="Comic Sans MS"/>
              </a:rPr>
              <a:t>Oriented Programming</a:t>
            </a:r>
            <a:br>
              <a:rPr lang="en-US" sz="3250" b="0" dirty="0">
                <a:solidFill>
                  <a:srgbClr val="990000"/>
                </a:solidFill>
                <a:latin typeface="Comic Sans MS"/>
                <a:ea typeface="Comic Sans MS"/>
                <a:cs typeface="Comic Sans MS"/>
              </a:rPr>
            </a:br>
            <a:r>
              <a:rPr lang="en-US" sz="2800" b="0" dirty="0">
                <a:solidFill>
                  <a:srgbClr val="990000"/>
                </a:solidFill>
                <a:latin typeface="Comic Sans MS"/>
                <a:ea typeface="Comic Sans MS"/>
                <a:cs typeface="Comic Sans MS"/>
              </a:rPr>
              <a:t>(Introduction to Programming)</a:t>
            </a:r>
            <a:r>
              <a:rPr lang="en-US" sz="2800" b="0" dirty="0">
                <a:solidFill>
                  <a:srgbClr val="990000"/>
                </a:solidFill>
                <a:latin typeface="Comic Sans MS"/>
                <a:ea typeface="Comic Sans MS"/>
                <a:cs typeface="Comic Sans MS"/>
                <a:sym typeface="Comic Sans MS"/>
              </a:rPr>
              <a:t/>
            </a:r>
            <a:br>
              <a:rPr lang="en-US" sz="2800" b="0" dirty="0">
                <a:solidFill>
                  <a:srgbClr val="990000"/>
                </a:solidFill>
                <a:latin typeface="Comic Sans MS"/>
                <a:ea typeface="Comic Sans MS"/>
                <a:cs typeface="Comic Sans MS"/>
                <a:sym typeface="Comic Sans MS"/>
              </a:rPr>
            </a:br>
            <a:r>
              <a:rPr lang="en-US" sz="3250" b="0" dirty="0" smtClean="0">
                <a:solidFill>
                  <a:srgbClr val="990000"/>
                </a:solidFill>
                <a:latin typeface="Comic Sans MS"/>
                <a:ea typeface="Comic Sans MS"/>
                <a:cs typeface="Comic Sans MS"/>
                <a:sym typeface="Comic Sans MS"/>
              </a:rPr>
              <a:t/>
            </a:r>
            <a:br>
              <a:rPr lang="en-US" sz="3250" b="0" dirty="0" smtClean="0">
                <a:solidFill>
                  <a:srgbClr val="990000"/>
                </a:solidFill>
                <a:latin typeface="Comic Sans MS"/>
                <a:ea typeface="Comic Sans MS"/>
                <a:cs typeface="Comic Sans MS"/>
                <a:sym typeface="Comic Sans MS"/>
              </a:rPr>
            </a:br>
            <a:r>
              <a:rPr lang="en-US" sz="3250" b="0" dirty="0" smtClean="0">
                <a:solidFill>
                  <a:schemeClr val="tx1"/>
                </a:solidFill>
                <a:latin typeface="Comic Sans MS"/>
                <a:ea typeface="Comic Sans MS"/>
                <a:cs typeface="Comic Sans MS"/>
                <a:sym typeface="Comic Sans MS"/>
              </a:rPr>
              <a:t>Manuel Mazzara</a:t>
            </a:r>
            <a:endParaRPr lang="en-US" sz="2500" b="0" dirty="0">
              <a:solidFill>
                <a:schemeClr val="tx1"/>
              </a:solidFill>
              <a:latin typeface="Comic Sans MS"/>
              <a:ea typeface="Comic Sans MS"/>
              <a:cs typeface="Comic Sans MS"/>
              <a:sym typeface="Comic Sans MS"/>
            </a:endParaRPr>
          </a:p>
        </p:txBody>
      </p:sp>
      <p:sp>
        <p:nvSpPr>
          <p:cNvPr id="61" name="Shape 61"/>
          <p:cNvSpPr txBox="1">
            <a:spLocks noGrp="1"/>
          </p:cNvSpPr>
          <p:nvPr>
            <p:ph type="subTitle" idx="1"/>
          </p:nvPr>
        </p:nvSpPr>
        <p:spPr>
          <a:xfrm>
            <a:off x="935182" y="4961993"/>
            <a:ext cx="7301344" cy="606293"/>
          </a:xfrm>
          <a:prstGeom prst="rect">
            <a:avLst/>
          </a:prstGeom>
          <a:noFill/>
          <a:ln>
            <a:noFill/>
          </a:ln>
        </p:spPr>
        <p:txBody>
          <a:bodyPr lIns="91425" tIns="45700" rIns="91425" bIns="45700" anchor="t" anchorCtr="0">
            <a:noAutofit/>
          </a:bodyPr>
          <a:lstStyle/>
          <a:p>
            <a:pPr marL="0" marR="0" lvl="0" indent="0" algn="ctr" rtl="0">
              <a:lnSpc>
                <a:spcPct val="90000"/>
              </a:lnSpc>
              <a:spcBef>
                <a:spcPts val="1475"/>
              </a:spcBef>
              <a:buClr>
                <a:srgbClr val="3E609E"/>
              </a:buClr>
              <a:buSzPct val="25000"/>
              <a:buFont typeface="Arial"/>
              <a:buNone/>
            </a:pPr>
            <a:r>
              <a:rPr lang="en-US" sz="2950" b="1" dirty="0" smtClean="0">
                <a:solidFill>
                  <a:srgbClr val="3E609E"/>
                </a:solidFill>
                <a:latin typeface="Verdana"/>
                <a:ea typeface="Verdana"/>
                <a:cs typeface="Verdana"/>
                <a:sym typeface="Verdana"/>
              </a:rPr>
              <a:t>Organizational Information</a:t>
            </a:r>
            <a:endParaRPr lang="en-US" sz="2950" b="1" dirty="0">
              <a:solidFill>
                <a:srgbClr val="3E609E"/>
              </a:solidFill>
              <a:latin typeface="Verdana"/>
              <a:ea typeface="Verdana"/>
              <a:cs typeface="Verdana"/>
              <a:sym typeface="Verdana"/>
            </a:endParaRPr>
          </a:p>
        </p:txBody>
      </p:sp>
    </p:spTree>
    <p:extLst>
      <p:ext uri="{BB962C8B-B14F-4D97-AF65-F5344CB8AC3E}">
        <p14:creationId xmlns:p14="http://schemas.microsoft.com/office/powerpoint/2010/main" val="1088325261"/>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49237" y="325093"/>
            <a:ext cx="7942199" cy="435599"/>
          </a:xfrm>
          <a:prstGeom prst="rect">
            <a:avLst/>
          </a:prstGeom>
          <a:noFill/>
          <a:ln>
            <a:noFill/>
          </a:ln>
        </p:spPr>
        <p:txBody>
          <a:bodyPr lIns="0" tIns="0" rIns="0" bIns="0" anchor="ctr" anchorCtr="0">
            <a:noAutofit/>
          </a:bodyPr>
          <a:lstStyle/>
          <a:p>
            <a:pPr marL="0" lvl="0" indent="0"/>
            <a:r>
              <a:rPr lang="en-US" dirty="0" smtClean="0">
                <a:solidFill>
                  <a:srgbClr val="006699"/>
                </a:solidFill>
                <a:latin typeface="Nunito"/>
                <a:ea typeface="Nunito"/>
                <a:cs typeface="Nunito"/>
                <a:sym typeface="Nunito"/>
              </a:rPr>
              <a:t>Agenda for lecture 9 and 10</a:t>
            </a:r>
            <a:endParaRPr lang="en-US" dirty="0">
              <a:solidFill>
                <a:srgbClr val="006699"/>
              </a:solidFill>
              <a:latin typeface="Nunito"/>
              <a:ea typeface="Nunito"/>
              <a:cs typeface="Nunito"/>
              <a:sym typeface="Nunito"/>
            </a:endParaRPr>
          </a:p>
        </p:txBody>
      </p:sp>
      <p:sp>
        <p:nvSpPr>
          <p:cNvPr id="46" name="Shape 46"/>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457200" marR="0" lvl="0" indent="0" algn="l" rtl="0">
              <a:spcBef>
                <a:spcPts val="480"/>
              </a:spcBef>
              <a:spcAft>
                <a:spcPts val="0"/>
              </a:spcAft>
              <a:buNone/>
            </a:pPr>
            <a:endParaRPr dirty="0">
              <a:latin typeface="Comic Sans MS"/>
              <a:ea typeface="Comic Sans MS"/>
              <a:cs typeface="Comic Sans MS"/>
              <a:sym typeface="Comic Sans MS"/>
            </a:endParaRPr>
          </a:p>
          <a:p>
            <a:pPr marL="896937" marR="0" lvl="1" indent="-419417" algn="l" rtl="0">
              <a:spcBef>
                <a:spcPts val="480"/>
              </a:spcBef>
              <a:spcAft>
                <a:spcPts val="0"/>
              </a:spcAft>
              <a:buClr>
                <a:srgbClr val="8B0000"/>
              </a:buClr>
              <a:buSzPct val="100000"/>
              <a:buFont typeface="Comic Sans MS"/>
              <a:buChar char="➢"/>
            </a:pPr>
            <a:r>
              <a:rPr lang="en-US" sz="2800" dirty="0">
                <a:latin typeface="Comic Sans MS"/>
                <a:ea typeface="Comic Sans MS"/>
                <a:cs typeface="Comic Sans MS"/>
                <a:sym typeface="Comic Sans MS"/>
              </a:rPr>
              <a:t>Single </a:t>
            </a:r>
            <a:r>
              <a:rPr lang="en-US" sz="2800" dirty="0">
                <a:solidFill>
                  <a:srgbClr val="FF0000"/>
                </a:solidFill>
                <a:latin typeface="Comic Sans MS"/>
                <a:ea typeface="Comic Sans MS"/>
                <a:cs typeface="Comic Sans MS"/>
                <a:sym typeface="Comic Sans MS"/>
              </a:rPr>
              <a:t>inheritance</a:t>
            </a:r>
          </a:p>
          <a:p>
            <a:pPr marL="1143000" marR="0" lvl="2" indent="-76200" algn="l" rtl="0">
              <a:spcBef>
                <a:spcPts val="480"/>
              </a:spcBef>
              <a:spcAft>
                <a:spcPts val="0"/>
              </a:spcAft>
              <a:buSzPct val="100000"/>
              <a:buFont typeface="Comic Sans MS"/>
            </a:pPr>
            <a:r>
              <a:rPr lang="en-US" sz="2800" dirty="0">
                <a:latin typeface="Comic Sans MS"/>
                <a:ea typeface="Comic Sans MS"/>
                <a:cs typeface="Comic Sans MS"/>
                <a:sym typeface="Comic Sans MS"/>
              </a:rPr>
              <a:t>Contracts and inheritance</a:t>
            </a:r>
          </a:p>
          <a:p>
            <a:pPr marL="457200" marR="0" lvl="0" indent="0" algn="l" rtl="0">
              <a:spcBef>
                <a:spcPts val="480"/>
              </a:spcBef>
              <a:spcAft>
                <a:spcPts val="0"/>
              </a:spcAft>
              <a:buNone/>
            </a:pPr>
            <a:endParaRPr sz="2800" dirty="0">
              <a:latin typeface="Comic Sans MS"/>
              <a:ea typeface="Comic Sans MS"/>
              <a:cs typeface="Comic Sans MS"/>
              <a:sym typeface="Comic Sans MS"/>
            </a:endParaRPr>
          </a:p>
          <a:p>
            <a:pPr marL="896937" marR="0" lvl="1" indent="-419417" algn="l" rtl="0">
              <a:spcBef>
                <a:spcPts val="480"/>
              </a:spcBef>
              <a:spcAft>
                <a:spcPts val="0"/>
              </a:spcAft>
              <a:buClr>
                <a:srgbClr val="8B0000"/>
              </a:buClr>
              <a:buSzPct val="100000"/>
              <a:buFont typeface="Comic Sans MS"/>
              <a:buChar char="➢"/>
            </a:pPr>
            <a:r>
              <a:rPr lang="en-US" sz="2800" dirty="0">
                <a:solidFill>
                  <a:srgbClr val="FF0000"/>
                </a:solidFill>
                <a:latin typeface="Comic Sans MS"/>
                <a:ea typeface="Comic Sans MS"/>
                <a:cs typeface="Comic Sans MS"/>
                <a:sym typeface="Comic Sans MS"/>
              </a:rPr>
              <a:t>Polymorphism</a:t>
            </a:r>
          </a:p>
          <a:p>
            <a:pPr marL="457200" marR="0" lvl="0" indent="0" algn="l" rtl="0">
              <a:spcBef>
                <a:spcPts val="480"/>
              </a:spcBef>
              <a:spcAft>
                <a:spcPts val="0"/>
              </a:spcAft>
              <a:buNone/>
            </a:pPr>
            <a:endParaRPr sz="2800" dirty="0">
              <a:latin typeface="Comic Sans MS"/>
              <a:ea typeface="Comic Sans MS"/>
              <a:cs typeface="Comic Sans MS"/>
              <a:sym typeface="Comic Sans MS"/>
            </a:endParaRPr>
          </a:p>
          <a:p>
            <a:pPr marL="896937" marR="0" lvl="1" indent="-419417" algn="l" rtl="0">
              <a:spcBef>
                <a:spcPts val="480"/>
              </a:spcBef>
              <a:spcAft>
                <a:spcPts val="0"/>
              </a:spcAft>
              <a:buClr>
                <a:srgbClr val="8B0000"/>
              </a:buClr>
              <a:buSzPct val="100000"/>
              <a:buFont typeface="Comic Sans MS"/>
              <a:buChar char="➢"/>
            </a:pPr>
            <a:r>
              <a:rPr lang="en-US" sz="2800" dirty="0">
                <a:solidFill>
                  <a:srgbClr val="FF0000"/>
                </a:solidFill>
                <a:latin typeface="Comic Sans MS"/>
                <a:ea typeface="Comic Sans MS"/>
                <a:cs typeface="Comic Sans MS"/>
                <a:sym typeface="Comic Sans MS"/>
              </a:rPr>
              <a:t>Dynamic binding</a:t>
            </a:r>
          </a:p>
        </p:txBody>
      </p:sp>
      <p:sp>
        <p:nvSpPr>
          <p:cNvPr id="47" name="Shape 4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10</a:t>
            </a:fld>
            <a:endParaRPr lang="en-US"/>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99654" y="1700933"/>
            <a:ext cx="7772400" cy="2366100"/>
          </a:xfrm>
          <a:prstGeom prst="rect">
            <a:avLst/>
          </a:prstGeom>
          <a:noFill/>
          <a:ln>
            <a:noFill/>
          </a:ln>
        </p:spPr>
        <p:txBody>
          <a:bodyPr lIns="91425" tIns="45700" rIns="91425" bIns="45700" anchor="ctr" anchorCtr="0">
            <a:noAutofit/>
          </a:bodyPr>
          <a:lstStyle/>
          <a:p>
            <a:pPr lvl="0">
              <a:buClr>
                <a:srgbClr val="990000"/>
              </a:buClr>
              <a:buSzPct val="25000"/>
            </a:pPr>
            <a:r>
              <a:rPr lang="en-US" sz="3250" b="0" dirty="0" smtClean="0">
                <a:solidFill>
                  <a:srgbClr val="990000"/>
                </a:solidFill>
                <a:latin typeface="Comic Sans MS"/>
                <a:ea typeface="Comic Sans MS"/>
                <a:cs typeface="Comic Sans MS"/>
              </a:rPr>
              <a:t>Object </a:t>
            </a:r>
            <a:r>
              <a:rPr lang="en-US" sz="3250" b="0" dirty="0">
                <a:solidFill>
                  <a:srgbClr val="990000"/>
                </a:solidFill>
                <a:latin typeface="Comic Sans MS"/>
                <a:ea typeface="Comic Sans MS"/>
                <a:cs typeface="Comic Sans MS"/>
              </a:rPr>
              <a:t>Oriented Programming</a:t>
            </a:r>
            <a:br>
              <a:rPr lang="en-US" sz="3250" b="0" dirty="0">
                <a:solidFill>
                  <a:srgbClr val="990000"/>
                </a:solidFill>
                <a:latin typeface="Comic Sans MS"/>
                <a:ea typeface="Comic Sans MS"/>
                <a:cs typeface="Comic Sans MS"/>
              </a:rPr>
            </a:br>
            <a:r>
              <a:rPr lang="en-US" sz="2800" b="0" dirty="0">
                <a:solidFill>
                  <a:srgbClr val="990000"/>
                </a:solidFill>
                <a:latin typeface="Comic Sans MS"/>
                <a:ea typeface="Comic Sans MS"/>
                <a:cs typeface="Comic Sans MS"/>
              </a:rPr>
              <a:t>(Introduction to Programming)</a:t>
            </a:r>
            <a:r>
              <a:rPr lang="en-US" sz="2800" b="0" dirty="0">
                <a:solidFill>
                  <a:srgbClr val="990000"/>
                </a:solidFill>
                <a:latin typeface="Comic Sans MS"/>
                <a:ea typeface="Comic Sans MS"/>
                <a:cs typeface="Comic Sans MS"/>
                <a:sym typeface="Comic Sans MS"/>
              </a:rPr>
              <a:t/>
            </a:r>
            <a:br>
              <a:rPr lang="en-US" sz="2800" b="0" dirty="0">
                <a:solidFill>
                  <a:srgbClr val="990000"/>
                </a:solidFill>
                <a:latin typeface="Comic Sans MS"/>
                <a:ea typeface="Comic Sans MS"/>
                <a:cs typeface="Comic Sans MS"/>
                <a:sym typeface="Comic Sans MS"/>
              </a:rPr>
            </a:br>
            <a:r>
              <a:rPr lang="en-US" sz="3250" b="0" dirty="0" smtClean="0">
                <a:solidFill>
                  <a:srgbClr val="990000"/>
                </a:solidFill>
                <a:latin typeface="Comic Sans MS"/>
                <a:ea typeface="Comic Sans MS"/>
                <a:cs typeface="Comic Sans MS"/>
                <a:sym typeface="Comic Sans MS"/>
              </a:rPr>
              <a:t/>
            </a:r>
            <a:br>
              <a:rPr lang="en-US" sz="3250" b="0" dirty="0" smtClean="0">
                <a:solidFill>
                  <a:srgbClr val="990000"/>
                </a:solidFill>
                <a:latin typeface="Comic Sans MS"/>
                <a:ea typeface="Comic Sans MS"/>
                <a:cs typeface="Comic Sans MS"/>
                <a:sym typeface="Comic Sans MS"/>
              </a:rPr>
            </a:br>
            <a:r>
              <a:rPr lang="en-US" sz="3250" b="0" dirty="0" smtClean="0">
                <a:solidFill>
                  <a:schemeClr val="tx1"/>
                </a:solidFill>
                <a:latin typeface="Comic Sans MS"/>
                <a:ea typeface="Comic Sans MS"/>
                <a:cs typeface="Comic Sans MS"/>
                <a:sym typeface="Comic Sans MS"/>
              </a:rPr>
              <a:t>Manuel Mazzara</a:t>
            </a:r>
            <a:endParaRPr lang="en-US" sz="2500" b="0" dirty="0">
              <a:solidFill>
                <a:schemeClr val="tx1"/>
              </a:solidFill>
              <a:latin typeface="Comic Sans MS"/>
              <a:ea typeface="Comic Sans MS"/>
              <a:cs typeface="Comic Sans MS"/>
              <a:sym typeface="Comic Sans MS"/>
            </a:endParaRPr>
          </a:p>
        </p:txBody>
      </p:sp>
      <p:sp>
        <p:nvSpPr>
          <p:cNvPr id="61" name="Shape 61"/>
          <p:cNvSpPr txBox="1">
            <a:spLocks noGrp="1"/>
          </p:cNvSpPr>
          <p:nvPr>
            <p:ph type="subTitle" idx="1"/>
          </p:nvPr>
        </p:nvSpPr>
        <p:spPr>
          <a:xfrm>
            <a:off x="935182" y="4961993"/>
            <a:ext cx="7301344" cy="606293"/>
          </a:xfrm>
          <a:prstGeom prst="rect">
            <a:avLst/>
          </a:prstGeom>
          <a:noFill/>
          <a:ln>
            <a:noFill/>
          </a:ln>
        </p:spPr>
        <p:txBody>
          <a:bodyPr lIns="91425" tIns="45700" rIns="91425" bIns="45700" anchor="t" anchorCtr="0">
            <a:noAutofit/>
          </a:bodyPr>
          <a:lstStyle/>
          <a:p>
            <a:pPr fontAlgn="base">
              <a:lnSpc>
                <a:spcPct val="90000"/>
              </a:lnSpc>
              <a:spcBef>
                <a:spcPts val="1475"/>
              </a:spcBef>
              <a:buClr>
                <a:srgbClr val="3E609E"/>
              </a:buClr>
              <a:buSzPct val="25000"/>
            </a:pPr>
            <a:r>
              <a:rPr lang="it-IT" sz="2950" b="1" dirty="0">
                <a:solidFill>
                  <a:srgbClr val="3E609E"/>
                </a:solidFill>
                <a:latin typeface="Verdana"/>
                <a:ea typeface="Verdana"/>
                <a:cs typeface="Verdana"/>
              </a:rPr>
              <a:t>Lecture 9: </a:t>
            </a:r>
            <a:r>
              <a:rPr lang="it-IT" sz="2950" b="1" dirty="0" smtClean="0">
                <a:solidFill>
                  <a:srgbClr val="3E609E"/>
                </a:solidFill>
                <a:latin typeface="Verdana"/>
                <a:ea typeface="Verdana"/>
                <a:cs typeface="Verdana"/>
              </a:rPr>
              <a:t>I</a:t>
            </a:r>
            <a:r>
              <a:rPr lang="en-US" sz="2950" b="1" dirty="0" err="1" smtClean="0">
                <a:solidFill>
                  <a:srgbClr val="3E609E"/>
                </a:solidFill>
                <a:latin typeface="Verdana"/>
                <a:ea typeface="Verdana"/>
                <a:cs typeface="Verdana"/>
                <a:sym typeface="Verdana"/>
              </a:rPr>
              <a:t>nheritance</a:t>
            </a:r>
            <a:endParaRPr lang="en-US" sz="2950" b="1" dirty="0">
              <a:solidFill>
                <a:srgbClr val="3E609E"/>
              </a:solidFill>
              <a:latin typeface="Verdana"/>
              <a:ea typeface="Verdana"/>
              <a:cs typeface="Verdana"/>
              <a:sym typeface="Verdana"/>
            </a:endParaRP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9854247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011"/>
            <a:ext cx="8229600" cy="707953"/>
          </a:xfrm>
        </p:spPr>
        <p:txBody>
          <a:bodyPr/>
          <a:lstStyle/>
          <a:p>
            <a:r>
              <a:rPr lang="it-IT" dirty="0">
                <a:solidFill>
                  <a:srgbClr val="006699"/>
                </a:solidFill>
                <a:latin typeface="Nunito"/>
                <a:ea typeface="Nunito"/>
                <a:cs typeface="Nunito"/>
              </a:rPr>
              <a:t>The 3 pillars of OOP</a:t>
            </a:r>
            <a:endParaRPr lang="it-IT" dirty="0">
              <a:solidFill>
                <a:srgbClr val="006699"/>
              </a:solidFill>
              <a:latin typeface="Nunito"/>
              <a:ea typeface="Nunito"/>
              <a:cs typeface="Nunito"/>
            </a:endParaRPr>
          </a:p>
        </p:txBody>
      </p:sp>
      <p:sp>
        <p:nvSpPr>
          <p:cNvPr id="3" name="Text Placeholder 2"/>
          <p:cNvSpPr>
            <a:spLocks noGrp="1"/>
          </p:cNvSpPr>
          <p:nvPr>
            <p:ph type="body" idx="1"/>
          </p:nvPr>
        </p:nvSpPr>
        <p:spPr/>
        <p:txBody>
          <a:bodyPr/>
          <a:lstStyle/>
          <a:p>
            <a:pPr marL="896937" lvl="1" indent="-419417">
              <a:spcBef>
                <a:spcPts val="480"/>
              </a:spcBef>
              <a:buClr>
                <a:srgbClr val="8B0000"/>
              </a:buClr>
              <a:buFont typeface="Comic Sans MS"/>
              <a:buChar char="➢"/>
            </a:pPr>
            <a:r>
              <a:rPr lang="it-IT" sz="2800" dirty="0">
                <a:latin typeface="Comic Sans MS"/>
                <a:ea typeface="Comic Sans MS"/>
                <a:cs typeface="Comic Sans MS"/>
              </a:rPr>
              <a:t>Encapsulation</a:t>
            </a:r>
          </a:p>
          <a:p>
            <a:pPr marL="896937" lvl="1" indent="-419417">
              <a:spcBef>
                <a:spcPts val="480"/>
              </a:spcBef>
              <a:buClr>
                <a:srgbClr val="8B0000"/>
              </a:buClr>
              <a:buFont typeface="Comic Sans MS"/>
              <a:buChar char="➢"/>
            </a:pPr>
            <a:r>
              <a:rPr lang="it-IT" sz="2800" dirty="0">
                <a:latin typeface="Comic Sans MS"/>
                <a:ea typeface="Comic Sans MS"/>
                <a:cs typeface="Comic Sans MS"/>
              </a:rPr>
              <a:t>Inheritance</a:t>
            </a:r>
          </a:p>
          <a:p>
            <a:pPr marL="896937" lvl="1" indent="-419417">
              <a:spcBef>
                <a:spcPts val="480"/>
              </a:spcBef>
              <a:buClr>
                <a:srgbClr val="8B0000"/>
              </a:buClr>
              <a:buFont typeface="Comic Sans MS"/>
              <a:buChar char="➢"/>
            </a:pPr>
            <a:r>
              <a:rPr lang="it-IT" sz="2800" dirty="0">
                <a:latin typeface="Comic Sans MS"/>
                <a:ea typeface="Comic Sans MS"/>
                <a:cs typeface="Comic Sans MS"/>
              </a:rPr>
              <a:t>Polymorphism</a:t>
            </a:r>
          </a:p>
          <a:p>
            <a:endParaRPr lang="it-IT" sz="2800"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12</a:t>
            </a:fld>
            <a:endParaRPr lang="en-US"/>
          </a:p>
        </p:txBody>
      </p:sp>
    </p:spTree>
    <p:extLst>
      <p:ext uri="{BB962C8B-B14F-4D97-AF65-F5344CB8AC3E}">
        <p14:creationId xmlns:p14="http://schemas.microsoft.com/office/powerpoint/2010/main" val="226037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7" y="325093"/>
            <a:ext cx="7942199" cy="435599"/>
          </a:xfrm>
        </p:spPr>
        <p:txBody>
          <a:bodyPr/>
          <a:lstStyle/>
          <a:p>
            <a:r>
              <a:rPr lang="it-IT" dirty="0" smtClean="0">
                <a:solidFill>
                  <a:srgbClr val="006699"/>
                </a:solidFill>
                <a:latin typeface="Nunito"/>
                <a:ea typeface="Nunito"/>
                <a:cs typeface="Nunito"/>
              </a:rPr>
              <a:t>The 4 Design </a:t>
            </a:r>
            <a:r>
              <a:rPr lang="it-IT" dirty="0">
                <a:solidFill>
                  <a:srgbClr val="006699"/>
                </a:solidFill>
                <a:latin typeface="Nunito"/>
                <a:ea typeface="Nunito"/>
                <a:cs typeface="Nunito"/>
              </a:rPr>
              <a:t>principles</a:t>
            </a:r>
          </a:p>
        </p:txBody>
      </p:sp>
      <p:sp>
        <p:nvSpPr>
          <p:cNvPr id="3" name="Text Placeholder 2"/>
          <p:cNvSpPr>
            <a:spLocks noGrp="1"/>
          </p:cNvSpPr>
          <p:nvPr>
            <p:ph type="body" idx="1"/>
          </p:nvPr>
        </p:nvSpPr>
        <p:spPr>
          <a:xfrm>
            <a:off x="249237" y="1137420"/>
            <a:ext cx="8594700" cy="2383702"/>
          </a:xfrm>
        </p:spPr>
        <p:txBody>
          <a:bodyPr/>
          <a:lstStyle/>
          <a:p>
            <a:pPr marL="896937" lvl="1" indent="-419417">
              <a:spcBef>
                <a:spcPts val="480"/>
              </a:spcBef>
              <a:buClr>
                <a:srgbClr val="8B0000"/>
              </a:buClr>
              <a:buFont typeface="Comic Sans MS"/>
              <a:buChar char="➢"/>
            </a:pPr>
            <a:r>
              <a:rPr lang="it-IT" sz="2800" dirty="0">
                <a:latin typeface="Comic Sans MS"/>
                <a:ea typeface="Comic Sans MS"/>
                <a:cs typeface="Comic Sans MS"/>
              </a:rPr>
              <a:t>Design by </a:t>
            </a:r>
            <a:r>
              <a:rPr lang="it-IT" sz="2800" dirty="0">
                <a:latin typeface="Comic Sans MS"/>
                <a:ea typeface="Comic Sans MS"/>
                <a:cs typeface="Comic Sans MS"/>
              </a:rPr>
              <a:t>Contract</a:t>
            </a:r>
          </a:p>
          <a:p>
            <a:pPr marL="896937" lvl="1" indent="-419417">
              <a:spcBef>
                <a:spcPts val="480"/>
              </a:spcBef>
              <a:buClr>
                <a:srgbClr val="8B0000"/>
              </a:buClr>
              <a:buFont typeface="Comic Sans MS"/>
              <a:buChar char="➢"/>
            </a:pPr>
            <a:r>
              <a:rPr lang="it-IT" sz="2800" dirty="0">
                <a:latin typeface="Comic Sans MS"/>
                <a:ea typeface="Comic Sans MS"/>
                <a:cs typeface="Comic Sans MS"/>
              </a:rPr>
              <a:t>Command Query </a:t>
            </a:r>
            <a:r>
              <a:rPr lang="it-IT" sz="2800" dirty="0">
                <a:latin typeface="Comic Sans MS"/>
                <a:ea typeface="Comic Sans MS"/>
                <a:cs typeface="Comic Sans MS"/>
              </a:rPr>
              <a:t>Separation</a:t>
            </a:r>
          </a:p>
          <a:p>
            <a:pPr marL="896937" lvl="1" indent="-419417">
              <a:spcBef>
                <a:spcPts val="480"/>
              </a:spcBef>
              <a:buClr>
                <a:srgbClr val="8B0000"/>
              </a:buClr>
              <a:buFont typeface="Comic Sans MS"/>
              <a:buChar char="➢"/>
            </a:pPr>
            <a:r>
              <a:rPr lang="it-IT" sz="2800" dirty="0">
                <a:latin typeface="Comic Sans MS"/>
                <a:ea typeface="Comic Sans MS"/>
                <a:cs typeface="Comic Sans MS"/>
              </a:rPr>
              <a:t>Uniform Access Principle </a:t>
            </a:r>
            <a:endParaRPr lang="it-IT" sz="2800" dirty="0">
              <a:latin typeface="Comic Sans MS"/>
              <a:ea typeface="Comic Sans MS"/>
              <a:cs typeface="Comic Sans MS"/>
            </a:endParaRPr>
          </a:p>
          <a:p>
            <a:pPr marL="896937" lvl="1" indent="-419417">
              <a:spcBef>
                <a:spcPts val="480"/>
              </a:spcBef>
              <a:buClr>
                <a:srgbClr val="8B0000"/>
              </a:buClr>
              <a:buFont typeface="Comic Sans MS"/>
              <a:buChar char="➢"/>
            </a:pPr>
            <a:r>
              <a:rPr lang="it-IT" sz="2800" dirty="0">
                <a:latin typeface="Comic Sans MS"/>
                <a:ea typeface="Comic Sans MS"/>
                <a:cs typeface="Comic Sans MS"/>
              </a:rPr>
              <a:t>Single Choice </a:t>
            </a:r>
            <a:r>
              <a:rPr lang="it-IT" sz="2800" dirty="0" smtClean="0">
                <a:latin typeface="Comic Sans MS"/>
                <a:ea typeface="Comic Sans MS"/>
                <a:cs typeface="Comic Sans MS"/>
              </a:rPr>
              <a:t>Principle</a:t>
            </a:r>
          </a:p>
          <a:p>
            <a:pPr marL="896937" lvl="1" indent="-419417">
              <a:spcBef>
                <a:spcPts val="480"/>
              </a:spcBef>
              <a:buClr>
                <a:srgbClr val="8B0000"/>
              </a:buClr>
              <a:buFont typeface="Comic Sans MS"/>
              <a:buChar char="➢"/>
            </a:pPr>
            <a:endParaRPr lang="it-IT" sz="2800" dirty="0" smtClean="0">
              <a:latin typeface="Comic Sans MS"/>
              <a:ea typeface="Comic Sans MS"/>
              <a:cs typeface="Comic Sans MS"/>
            </a:endParaRPr>
          </a:p>
          <a:p>
            <a:pPr marL="896937" lvl="1" indent="-419417">
              <a:spcBef>
                <a:spcPts val="480"/>
              </a:spcBef>
              <a:buClr>
                <a:srgbClr val="8B0000"/>
              </a:buClr>
              <a:buFont typeface="Comic Sans MS"/>
              <a:buChar char="➢"/>
            </a:pPr>
            <a:endParaRPr lang="it-IT" sz="2800" dirty="0" smtClean="0">
              <a:latin typeface="Comic Sans MS"/>
              <a:ea typeface="Comic Sans MS"/>
              <a:cs typeface="Comic Sans MS"/>
            </a:endParaRPr>
          </a:p>
          <a:p>
            <a:pPr marL="896937" lvl="1" indent="-419417">
              <a:spcBef>
                <a:spcPts val="480"/>
              </a:spcBef>
              <a:buClr>
                <a:srgbClr val="8B0000"/>
              </a:buClr>
              <a:buFont typeface="Comic Sans MS"/>
              <a:buChar char="➢"/>
            </a:pPr>
            <a:endParaRPr lang="it-IT" sz="2800" dirty="0">
              <a:latin typeface="Comic Sans MS"/>
              <a:ea typeface="Comic Sans MS"/>
              <a:cs typeface="Comic Sans MS"/>
            </a:endParaRPr>
          </a:p>
          <a:p>
            <a:pPr marL="896937" lvl="1" indent="-419417">
              <a:spcBef>
                <a:spcPts val="480"/>
              </a:spcBef>
              <a:buClr>
                <a:srgbClr val="8B0000"/>
              </a:buClr>
              <a:buFont typeface="Comic Sans MS"/>
              <a:buChar char="➢"/>
            </a:pPr>
            <a:endParaRPr lang="it-IT" sz="2800" dirty="0">
              <a:latin typeface="Comic Sans MS"/>
              <a:ea typeface="Comic Sans MS"/>
              <a:cs typeface="Comic Sans MS"/>
            </a:endParaRPr>
          </a:p>
          <a:p>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13</a:t>
            </a:fld>
            <a:endParaRPr lang="en-US"/>
          </a:p>
        </p:txBody>
      </p:sp>
    </p:spTree>
    <p:extLst>
      <p:ext uri="{BB962C8B-B14F-4D97-AF65-F5344CB8AC3E}">
        <p14:creationId xmlns:p14="http://schemas.microsoft.com/office/powerpoint/2010/main" val="34525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49237" y="325093"/>
            <a:ext cx="7942199" cy="435599"/>
          </a:xfrm>
          <a:prstGeom prst="rect">
            <a:avLst/>
          </a:prstGeom>
          <a:noFill/>
          <a:ln>
            <a:noFill/>
          </a:ln>
        </p:spPr>
        <p:txBody>
          <a:bodyPr lIns="0" tIns="0" rIns="0" bIns="0" anchor="ctr" anchorCtr="0">
            <a:noAutofit/>
          </a:bodyPr>
          <a:lstStyle/>
          <a:p>
            <a:r>
              <a:rPr lang="en-US" dirty="0">
                <a:solidFill>
                  <a:srgbClr val="006699"/>
                </a:solidFill>
                <a:latin typeface="Nunito"/>
                <a:ea typeface="Nunito"/>
                <a:cs typeface="Nunito"/>
                <a:sym typeface="Nunito"/>
              </a:rPr>
              <a:t>Introduction</a:t>
            </a:r>
          </a:p>
        </p:txBody>
      </p:sp>
      <p:sp>
        <p:nvSpPr>
          <p:cNvPr id="54" name="Shape 54"/>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US" sz="3200" dirty="0" smtClean="0">
                <a:solidFill>
                  <a:srgbClr val="FF0000"/>
                </a:solidFill>
                <a:latin typeface="Comic Sans MS"/>
                <a:ea typeface="Comic Sans MS"/>
                <a:cs typeface="Comic Sans MS"/>
                <a:sym typeface="Comic Sans MS"/>
              </a:rPr>
              <a:t>Taxonomy</a:t>
            </a:r>
            <a:r>
              <a:rPr lang="en-US" sz="3200" dirty="0" smtClean="0">
                <a:latin typeface="Comic Sans MS"/>
                <a:ea typeface="Comic Sans MS"/>
                <a:cs typeface="Comic Sans MS"/>
                <a:sym typeface="Comic Sans MS"/>
              </a:rPr>
              <a:t> (classification</a:t>
            </a:r>
            <a:r>
              <a:rPr lang="en-US" sz="3200" dirty="0">
                <a:latin typeface="Comic Sans MS"/>
                <a:ea typeface="Comic Sans MS"/>
                <a:cs typeface="Comic Sans MS"/>
                <a:sym typeface="Comic Sans MS"/>
              </a:rPr>
              <a:t>)</a:t>
            </a:r>
            <a:r>
              <a:rPr lang="en-US" sz="3200" dirty="0" smtClean="0">
                <a:latin typeface="Comic Sans MS"/>
                <a:ea typeface="Comic Sans MS"/>
                <a:cs typeface="Comic Sans MS"/>
                <a:sym typeface="Comic Sans MS"/>
              </a:rPr>
              <a:t> </a:t>
            </a:r>
            <a:r>
              <a:rPr lang="en-US" sz="3200" dirty="0">
                <a:latin typeface="Comic Sans MS"/>
                <a:ea typeface="Comic Sans MS"/>
                <a:cs typeface="Comic Sans MS"/>
                <a:sym typeface="Comic Sans MS"/>
              </a:rPr>
              <a:t>is one of the fundamental </a:t>
            </a:r>
            <a:r>
              <a:rPr lang="en-US" sz="3200" dirty="0">
                <a:solidFill>
                  <a:srgbClr val="FF0000"/>
                </a:solidFill>
                <a:latin typeface="Comic Sans MS"/>
                <a:ea typeface="Comic Sans MS"/>
                <a:cs typeface="Comic Sans MS"/>
                <a:sym typeface="Comic Sans MS"/>
              </a:rPr>
              <a:t>tools</a:t>
            </a:r>
            <a:r>
              <a:rPr lang="en-US" sz="3200" dirty="0">
                <a:latin typeface="Comic Sans MS"/>
                <a:ea typeface="Comic Sans MS"/>
                <a:cs typeface="Comic Sans MS"/>
                <a:sym typeface="Comic Sans MS"/>
              </a:rPr>
              <a:t> of science</a:t>
            </a:r>
          </a:p>
          <a:p>
            <a:pPr marL="896937" marR="0" lvl="1" indent="-241617" algn="just" rtl="0">
              <a:spcBef>
                <a:spcPts val="480"/>
              </a:spcBef>
              <a:spcAft>
                <a:spcPts val="0"/>
              </a:spcAft>
              <a:buClr>
                <a:srgbClr val="8B0000"/>
              </a:buClr>
              <a:buFont typeface="Noto Symbol"/>
              <a:buNone/>
            </a:pPr>
            <a:endParaRPr sz="3200" dirty="0">
              <a:latin typeface="Comic Sans MS"/>
              <a:ea typeface="Comic Sans MS"/>
              <a:cs typeface="Comic Sans MS"/>
              <a:sym typeface="Comic Sans MS"/>
            </a:endParaRPr>
          </a:p>
          <a:p>
            <a:pPr marL="896937" marR="0" lvl="1" indent="-363537" algn="just" rtl="0">
              <a:spcBef>
                <a:spcPts val="480"/>
              </a:spcBef>
              <a:spcAft>
                <a:spcPts val="0"/>
              </a:spcAft>
              <a:buClr>
                <a:srgbClr val="8B0000"/>
              </a:buClr>
              <a:buSzPct val="64000"/>
              <a:buFont typeface="Noto Symbol"/>
              <a:buChar char="➢"/>
            </a:pPr>
            <a:r>
              <a:rPr lang="en-US" sz="3200" dirty="0" smtClean="0">
                <a:latin typeface="Comic Sans MS"/>
                <a:ea typeface="Comic Sans MS"/>
                <a:cs typeface="Comic Sans MS"/>
                <a:sym typeface="Comic Sans MS"/>
              </a:rPr>
              <a:t>It </a:t>
            </a:r>
            <a:r>
              <a:rPr lang="en-US" sz="3200" dirty="0">
                <a:latin typeface="Comic Sans MS"/>
                <a:ea typeface="Comic Sans MS"/>
                <a:cs typeface="Comic Sans MS"/>
                <a:sym typeface="Comic Sans MS"/>
              </a:rPr>
              <a:t>enables us to keep the description of </a:t>
            </a:r>
            <a:r>
              <a:rPr lang="en-US" sz="3200" dirty="0">
                <a:solidFill>
                  <a:srgbClr val="FF0000"/>
                </a:solidFill>
                <a:latin typeface="Comic Sans MS"/>
                <a:ea typeface="Comic Sans MS"/>
                <a:cs typeface="Comic Sans MS"/>
                <a:sym typeface="Comic Sans MS"/>
              </a:rPr>
              <a:t>complex</a:t>
            </a:r>
            <a:r>
              <a:rPr lang="en-US" sz="3200" dirty="0">
                <a:latin typeface="Comic Sans MS"/>
                <a:ea typeface="Comic Sans MS"/>
                <a:cs typeface="Comic Sans MS"/>
                <a:sym typeface="Comic Sans MS"/>
              </a:rPr>
              <a:t> phenomena and concepts </a:t>
            </a:r>
            <a:r>
              <a:rPr lang="en-US" sz="3200" dirty="0" smtClean="0">
                <a:solidFill>
                  <a:srgbClr val="FF0000"/>
                </a:solidFill>
                <a:latin typeface="Comic Sans MS"/>
                <a:ea typeface="Comic Sans MS"/>
                <a:cs typeface="Comic Sans MS"/>
                <a:sym typeface="Comic Sans MS"/>
              </a:rPr>
              <a:t>simple</a:t>
            </a:r>
          </a:p>
          <a:p>
            <a:pPr marL="896937" marR="0" lvl="1" indent="-363537" algn="just" rtl="0">
              <a:spcBef>
                <a:spcPts val="480"/>
              </a:spcBef>
              <a:spcAft>
                <a:spcPts val="0"/>
              </a:spcAft>
              <a:buClr>
                <a:srgbClr val="8B0000"/>
              </a:buClr>
              <a:buSzPct val="64000"/>
              <a:buFont typeface="Noto Symbol"/>
              <a:buChar char="➢"/>
            </a:pPr>
            <a:endParaRPr lang="en-US" sz="3200" dirty="0">
              <a:latin typeface="Comic Sans MS"/>
              <a:ea typeface="Comic Sans MS"/>
              <a:cs typeface="Comic Sans MS"/>
              <a:sym typeface="Comic Sans MS"/>
            </a:endParaRPr>
          </a:p>
          <a:p>
            <a:pPr marL="896937" marR="0" lvl="1" indent="-363537" algn="just" rtl="0">
              <a:spcBef>
                <a:spcPts val="480"/>
              </a:spcBef>
              <a:spcAft>
                <a:spcPts val="0"/>
              </a:spcAft>
              <a:buClr>
                <a:srgbClr val="8B0000"/>
              </a:buClr>
              <a:buSzPct val="64000"/>
              <a:buFont typeface="Noto Symbol"/>
              <a:buChar char="➢"/>
            </a:pPr>
            <a:r>
              <a:rPr lang="en-US" sz="3200" dirty="0" smtClean="0">
                <a:latin typeface="Comic Sans MS"/>
                <a:ea typeface="Comic Sans MS"/>
                <a:cs typeface="Comic Sans MS"/>
                <a:sym typeface="Comic Sans MS"/>
              </a:rPr>
              <a:t>In </a:t>
            </a:r>
            <a:r>
              <a:rPr lang="en-US" sz="3200" dirty="0">
                <a:latin typeface="Comic Sans MS"/>
                <a:ea typeface="Comic Sans MS"/>
                <a:cs typeface="Comic Sans MS"/>
                <a:sym typeface="Comic Sans MS"/>
              </a:rPr>
              <a:t>particular concepts with many possible variations and </a:t>
            </a:r>
            <a:r>
              <a:rPr lang="en-US" sz="3200" dirty="0" smtClean="0">
                <a:latin typeface="Comic Sans MS"/>
                <a:ea typeface="Comic Sans MS"/>
                <a:cs typeface="Comic Sans MS"/>
                <a:sym typeface="Comic Sans MS"/>
              </a:rPr>
              <a:t>aspects</a:t>
            </a:r>
            <a:endParaRPr lang="en-US" sz="3200" dirty="0">
              <a:latin typeface="Comic Sans MS"/>
              <a:ea typeface="Comic Sans MS"/>
              <a:cs typeface="Comic Sans MS"/>
              <a:sym typeface="Comic Sans MS"/>
            </a:endParaRPr>
          </a:p>
        </p:txBody>
      </p:sp>
      <p:sp>
        <p:nvSpPr>
          <p:cNvPr id="55" name="Shape 5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14</a:t>
            </a:fld>
            <a:endParaRPr lang="en-US"/>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7" y="297797"/>
            <a:ext cx="7942199" cy="435599"/>
          </a:xfrm>
        </p:spPr>
        <p:txBody>
          <a:bodyPr/>
          <a:lstStyle/>
          <a:p>
            <a:r>
              <a:rPr lang="en-US" dirty="0">
                <a:solidFill>
                  <a:srgbClr val="006699"/>
                </a:solidFill>
                <a:latin typeface="Nunito"/>
                <a:ea typeface="Nunito"/>
                <a:cs typeface="Nunito"/>
                <a:sym typeface="Comic Sans MS"/>
              </a:rPr>
              <a:t>Taxonomy and Software</a:t>
            </a:r>
            <a:endParaRPr lang="it-IT" dirty="0">
              <a:solidFill>
                <a:srgbClr val="006699"/>
              </a:solidFill>
              <a:latin typeface="Nunito"/>
              <a:ea typeface="Nunito"/>
              <a:cs typeface="Nunito"/>
            </a:endParaRPr>
          </a:p>
        </p:txBody>
      </p:sp>
      <p:sp>
        <p:nvSpPr>
          <p:cNvPr id="3" name="Text Placeholder 2"/>
          <p:cNvSpPr>
            <a:spLocks noGrp="1"/>
          </p:cNvSpPr>
          <p:nvPr>
            <p:ph type="body" idx="1"/>
          </p:nvPr>
        </p:nvSpPr>
        <p:spPr>
          <a:xfrm>
            <a:off x="249237" y="864465"/>
            <a:ext cx="8594700" cy="5644800"/>
          </a:xfrm>
        </p:spPr>
        <p:txBody>
          <a:bodyPr/>
          <a:lstStyle/>
          <a:p>
            <a:pPr lvl="0" algn="just">
              <a:spcBef>
                <a:spcPts val="480"/>
              </a:spcBef>
              <a:buSzPct val="25000"/>
            </a:pPr>
            <a:r>
              <a:rPr lang="en-US" sz="3200" dirty="0">
                <a:latin typeface="Comic Sans MS"/>
                <a:ea typeface="Comic Sans MS"/>
                <a:cs typeface="Comic Sans MS"/>
                <a:sym typeface="Comic Sans MS"/>
              </a:rPr>
              <a:t>Example:</a:t>
            </a:r>
          </a:p>
          <a:p>
            <a:pPr marL="896937" lvl="1" indent="-363537" algn="just">
              <a:spcBef>
                <a:spcPts val="480"/>
              </a:spcBef>
              <a:buClr>
                <a:srgbClr val="8B0000"/>
              </a:buClr>
              <a:buSzPct val="64000"/>
              <a:buFont typeface="Noto Symbol"/>
              <a:buChar char="➢"/>
            </a:pPr>
            <a:r>
              <a:rPr lang="en-US" sz="3200" dirty="0">
                <a:latin typeface="Comic Sans MS"/>
                <a:ea typeface="Comic Sans MS"/>
                <a:cs typeface="Comic Sans MS"/>
                <a:sym typeface="Comic Sans MS"/>
              </a:rPr>
              <a:t>Zoologists tell us that a whale is a particular type of </a:t>
            </a:r>
            <a:r>
              <a:rPr lang="en-US" sz="3200" dirty="0" smtClean="0">
                <a:latin typeface="Comic Sans MS"/>
                <a:ea typeface="Comic Sans MS"/>
                <a:cs typeface="Comic Sans MS"/>
                <a:sym typeface="Comic Sans MS"/>
              </a:rPr>
              <a:t>marine mammal, </a:t>
            </a:r>
            <a:r>
              <a:rPr lang="en-US" sz="3200" dirty="0">
                <a:latin typeface="Comic Sans MS"/>
                <a:ea typeface="Comic Sans MS"/>
                <a:cs typeface="Comic Sans MS"/>
                <a:sym typeface="Comic Sans MS"/>
              </a:rPr>
              <a:t>which is a particular type of </a:t>
            </a:r>
            <a:r>
              <a:rPr lang="en-US" sz="3200" dirty="0" smtClean="0">
                <a:latin typeface="Comic Sans MS"/>
                <a:ea typeface="Comic Sans MS"/>
                <a:cs typeface="Comic Sans MS"/>
                <a:sym typeface="Comic Sans MS"/>
              </a:rPr>
              <a:t>animal…</a:t>
            </a:r>
            <a:endParaRPr lang="en-US" sz="3200" dirty="0">
              <a:latin typeface="Comic Sans MS"/>
              <a:ea typeface="Comic Sans MS"/>
              <a:cs typeface="Comic Sans MS"/>
              <a:sym typeface="Comic Sans MS"/>
            </a:endParaRPr>
          </a:p>
          <a:p>
            <a:pPr algn="just"/>
            <a:endParaRPr lang="it-IT" sz="3200" dirty="0">
              <a:latin typeface="Comic Sans MS"/>
              <a:ea typeface="Comic Sans MS"/>
              <a:cs typeface="Comic Sans MS"/>
            </a:endParaRPr>
          </a:p>
          <a:p>
            <a:pPr lvl="0" algn="just">
              <a:spcBef>
                <a:spcPts val="480"/>
              </a:spcBef>
              <a:buSzPct val="78571"/>
            </a:pPr>
            <a:r>
              <a:rPr lang="en-US" sz="3200" dirty="0" smtClean="0">
                <a:latin typeface="Comic Sans MS"/>
                <a:ea typeface="Comic Sans MS"/>
                <a:cs typeface="Comic Sans MS"/>
                <a:sym typeface="Comic Sans MS"/>
              </a:rPr>
              <a:t>In </a:t>
            </a:r>
            <a:r>
              <a:rPr lang="en-US" sz="3200" dirty="0">
                <a:latin typeface="Comic Sans MS"/>
                <a:ea typeface="Comic Sans MS"/>
                <a:cs typeface="Comic Sans MS"/>
                <a:sym typeface="Comic Sans MS"/>
              </a:rPr>
              <a:t>software we </a:t>
            </a:r>
            <a:r>
              <a:rPr lang="en-US" sz="3200" dirty="0" smtClean="0">
                <a:latin typeface="Comic Sans MS"/>
                <a:ea typeface="Comic Sans MS"/>
                <a:cs typeface="Comic Sans MS"/>
                <a:sym typeface="Comic Sans MS"/>
              </a:rPr>
              <a:t>do the </a:t>
            </a:r>
            <a:r>
              <a:rPr lang="en-US" sz="3200" dirty="0">
                <a:latin typeface="Comic Sans MS"/>
                <a:ea typeface="Comic Sans MS"/>
                <a:cs typeface="Comic Sans MS"/>
                <a:sym typeface="Comic Sans MS"/>
              </a:rPr>
              <a:t>same by means of “</a:t>
            </a:r>
            <a:r>
              <a:rPr lang="en-US" sz="3200" dirty="0">
                <a:solidFill>
                  <a:srgbClr val="FF0000"/>
                </a:solidFill>
                <a:latin typeface="Comic Sans MS"/>
                <a:ea typeface="Comic Sans MS"/>
                <a:cs typeface="Comic Sans MS"/>
                <a:sym typeface="Comic Sans MS"/>
              </a:rPr>
              <a:t>inheritance</a:t>
            </a:r>
            <a:r>
              <a:rPr lang="en-US" sz="3200" dirty="0">
                <a:latin typeface="Comic Sans MS"/>
                <a:ea typeface="Comic Sans MS"/>
                <a:cs typeface="Comic Sans MS"/>
                <a:sym typeface="Comic Sans MS"/>
              </a:rPr>
              <a:t>”</a:t>
            </a:r>
          </a:p>
          <a:p>
            <a:pPr marL="896937" lvl="1" indent="-330517" algn="just">
              <a:spcBef>
                <a:spcPts val="480"/>
              </a:spcBef>
              <a:buClr>
                <a:srgbClr val="8B0000"/>
              </a:buClr>
              <a:buSzPct val="64000"/>
              <a:buFont typeface="Comic Sans MS"/>
              <a:buChar char="➢"/>
            </a:pPr>
            <a:r>
              <a:rPr lang="en-US" sz="3200" dirty="0">
                <a:latin typeface="Comic Sans MS"/>
                <a:ea typeface="Comic Sans MS"/>
                <a:cs typeface="Comic Sans MS"/>
                <a:sym typeface="Comic Sans MS"/>
              </a:rPr>
              <a:t>Single vs multiple inheritance (next class)</a:t>
            </a:r>
          </a:p>
          <a:p>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15</a:t>
            </a:fld>
            <a:endParaRPr lang="en-US"/>
          </a:p>
        </p:txBody>
      </p:sp>
    </p:spTree>
    <p:extLst>
      <p:ext uri="{BB962C8B-B14F-4D97-AF65-F5344CB8AC3E}">
        <p14:creationId xmlns:p14="http://schemas.microsoft.com/office/powerpoint/2010/main" val="301652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r>
              <a:rPr lang="en-US" dirty="0">
                <a:solidFill>
                  <a:srgbClr val="006699"/>
                </a:solidFill>
                <a:latin typeface="Nunito"/>
                <a:ea typeface="Nunito"/>
                <a:cs typeface="Nunito"/>
                <a:sym typeface="Nunito"/>
              </a:rPr>
              <a:t>T</a:t>
            </a:r>
            <a:r>
              <a:rPr lang="en-US" dirty="0" smtClean="0">
                <a:solidFill>
                  <a:srgbClr val="006699"/>
                </a:solidFill>
                <a:latin typeface="Nunito"/>
                <a:ea typeface="Nunito"/>
                <a:cs typeface="Nunito"/>
                <a:sym typeface="Nunito"/>
              </a:rPr>
              <a:t>he </a:t>
            </a:r>
            <a:r>
              <a:rPr lang="en-US" dirty="0">
                <a:solidFill>
                  <a:srgbClr val="006699"/>
                </a:solidFill>
                <a:latin typeface="Nunito"/>
                <a:ea typeface="Nunito"/>
                <a:cs typeface="Nunito"/>
                <a:sym typeface="Nunito"/>
              </a:rPr>
              <a:t>dual nature of classes</a:t>
            </a:r>
          </a:p>
        </p:txBody>
      </p:sp>
      <p:sp>
        <p:nvSpPr>
          <p:cNvPr id="62" name="Shape 62"/>
          <p:cNvSpPr txBox="1">
            <a:spLocks noGrp="1"/>
          </p:cNvSpPr>
          <p:nvPr>
            <p:ph type="body" idx="1"/>
          </p:nvPr>
        </p:nvSpPr>
        <p:spPr>
          <a:xfrm>
            <a:off x="160915" y="1433015"/>
            <a:ext cx="8713799" cy="5027372"/>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SzPct val="25000"/>
            </a:pPr>
            <a:endParaRPr lang="en-US" sz="2400" b="0" i="0" u="none" strike="noStrike" cap="none" baseline="0" dirty="0" smtClean="0">
              <a:solidFill>
                <a:srgbClr val="990000"/>
              </a:solidFill>
              <a:latin typeface="Comic Sans MS"/>
              <a:ea typeface="Comic Sans MS"/>
              <a:cs typeface="Comic Sans MS"/>
              <a:sym typeface="Comic Sans MS"/>
            </a:endParaRPr>
          </a:p>
          <a:p>
            <a:pPr marR="0" lvl="0" algn="l" rtl="0">
              <a:lnSpc>
                <a:spcPct val="90000"/>
              </a:lnSpc>
              <a:spcBef>
                <a:spcPts val="0"/>
              </a:spcBef>
              <a:spcAft>
                <a:spcPts val="0"/>
              </a:spcAft>
              <a:buSzPct val="25000"/>
            </a:pPr>
            <a:endParaRPr lang="en-US" sz="2400" dirty="0">
              <a:solidFill>
                <a:srgbClr val="990000"/>
              </a:solidFill>
              <a:latin typeface="Comic Sans MS"/>
              <a:ea typeface="Comic Sans MS"/>
              <a:cs typeface="Comic Sans MS"/>
              <a:sym typeface="Comic Sans MS"/>
            </a:endParaRPr>
          </a:p>
          <a:p>
            <a:pPr marR="0" lvl="0" algn="l" rtl="0">
              <a:lnSpc>
                <a:spcPct val="90000"/>
              </a:lnSpc>
              <a:spcBef>
                <a:spcPts val="0"/>
              </a:spcBef>
              <a:spcAft>
                <a:spcPts val="0"/>
              </a:spcAft>
              <a:buSzPct val="25000"/>
            </a:pPr>
            <a:endParaRPr lang="en-US" sz="2400" b="0" i="0" u="none" strike="noStrike" cap="none" baseline="0" dirty="0" smtClean="0">
              <a:solidFill>
                <a:srgbClr val="990000"/>
              </a:solidFill>
              <a:latin typeface="Comic Sans MS"/>
              <a:ea typeface="Comic Sans MS"/>
              <a:cs typeface="Comic Sans MS"/>
              <a:sym typeface="Comic Sans MS"/>
            </a:endParaRPr>
          </a:p>
          <a:p>
            <a:pPr marR="0" lvl="0" algn="ctr" rtl="0">
              <a:lnSpc>
                <a:spcPct val="90000"/>
              </a:lnSpc>
              <a:spcBef>
                <a:spcPts val="0"/>
              </a:spcBef>
              <a:spcAft>
                <a:spcPts val="0"/>
              </a:spcAft>
              <a:buSzPct val="25000"/>
            </a:pPr>
            <a:r>
              <a:rPr lang="en-US" sz="5400" b="0" i="0" u="none" strike="noStrike" cap="none" baseline="0" dirty="0" smtClean="0">
                <a:solidFill>
                  <a:srgbClr val="990000"/>
                </a:solidFill>
                <a:latin typeface="Comic Sans MS"/>
                <a:ea typeface="Comic Sans MS"/>
                <a:cs typeface="Comic Sans MS"/>
                <a:sym typeface="Comic Sans MS"/>
              </a:rPr>
              <a:t>A </a:t>
            </a:r>
            <a:r>
              <a:rPr lang="en-US" sz="5400" b="0" i="0" u="none" strike="noStrike" cap="none" baseline="0" dirty="0">
                <a:solidFill>
                  <a:srgbClr val="990000"/>
                </a:solidFill>
                <a:latin typeface="Comic Sans MS"/>
                <a:ea typeface="Comic Sans MS"/>
                <a:cs typeface="Comic Sans MS"/>
                <a:sym typeface="Comic Sans MS"/>
              </a:rPr>
              <a:t>class is a </a:t>
            </a:r>
            <a:r>
              <a:rPr lang="en-US" sz="5400" b="0" i="0" u="sng" strike="noStrike" cap="none" baseline="0" dirty="0">
                <a:solidFill>
                  <a:srgbClr val="990000"/>
                </a:solidFill>
                <a:latin typeface="Comic Sans MS"/>
                <a:ea typeface="Comic Sans MS"/>
                <a:cs typeface="Comic Sans MS"/>
                <a:sym typeface="Comic Sans MS"/>
              </a:rPr>
              <a:t>module</a:t>
            </a:r>
          </a:p>
          <a:p>
            <a:pPr marL="0" marR="0" lvl="0" indent="0" algn="ctr" rtl="0">
              <a:lnSpc>
                <a:spcPct val="90000"/>
              </a:lnSpc>
              <a:spcBef>
                <a:spcPts val="480"/>
              </a:spcBef>
              <a:spcAft>
                <a:spcPts val="0"/>
              </a:spcAft>
              <a:buSzPct val="25000"/>
              <a:buNone/>
            </a:pPr>
            <a:endParaRPr lang="en-US" sz="5400" b="0" i="0" u="none" strike="noStrike" cap="none" baseline="0" dirty="0" smtClean="0">
              <a:solidFill>
                <a:srgbClr val="990000"/>
              </a:solidFill>
              <a:latin typeface="Comic Sans MS"/>
              <a:ea typeface="Comic Sans MS"/>
              <a:cs typeface="Comic Sans MS"/>
              <a:sym typeface="Comic Sans MS"/>
            </a:endParaRPr>
          </a:p>
          <a:p>
            <a:pPr marL="0" marR="0" lvl="0" indent="0" algn="ctr" rtl="0">
              <a:lnSpc>
                <a:spcPct val="90000"/>
              </a:lnSpc>
              <a:spcBef>
                <a:spcPts val="480"/>
              </a:spcBef>
              <a:spcAft>
                <a:spcPts val="0"/>
              </a:spcAft>
              <a:buSzPct val="25000"/>
              <a:buNone/>
            </a:pPr>
            <a:r>
              <a:rPr lang="en-US" sz="5400" b="0" i="0" u="none" strike="noStrike" cap="none" baseline="0" dirty="0" smtClean="0">
                <a:solidFill>
                  <a:srgbClr val="990000"/>
                </a:solidFill>
                <a:latin typeface="Comic Sans MS"/>
                <a:ea typeface="Comic Sans MS"/>
                <a:cs typeface="Comic Sans MS"/>
                <a:sym typeface="Comic Sans MS"/>
              </a:rPr>
              <a:t>A </a:t>
            </a:r>
            <a:r>
              <a:rPr lang="en-US" sz="5400" b="0" i="0" u="none" strike="noStrike" cap="none" baseline="0" dirty="0">
                <a:solidFill>
                  <a:srgbClr val="990000"/>
                </a:solidFill>
                <a:latin typeface="Comic Sans MS"/>
                <a:ea typeface="Comic Sans MS"/>
                <a:cs typeface="Comic Sans MS"/>
                <a:sym typeface="Comic Sans MS"/>
              </a:rPr>
              <a:t>class is a </a:t>
            </a:r>
            <a:r>
              <a:rPr lang="en-US" sz="5400" b="0" i="0" u="sng" strike="noStrike" cap="none" baseline="0" dirty="0" smtClean="0">
                <a:solidFill>
                  <a:srgbClr val="990000"/>
                </a:solidFill>
                <a:latin typeface="Comic Sans MS"/>
                <a:ea typeface="Comic Sans MS"/>
                <a:cs typeface="Comic Sans MS"/>
                <a:sym typeface="Comic Sans MS"/>
              </a:rPr>
              <a:t>type</a:t>
            </a:r>
            <a:endParaRPr lang="en-US" sz="5400" b="0" i="0" u="sng" strike="noStrike" cap="none" baseline="0" dirty="0">
              <a:solidFill>
                <a:srgbClr val="990000"/>
              </a:solidFill>
              <a:latin typeface="Comic Sans MS"/>
              <a:ea typeface="Comic Sans MS"/>
              <a:cs typeface="Comic Sans MS"/>
              <a:sym typeface="Comic Sans MS"/>
            </a:endParaRPr>
          </a:p>
          <a:p>
            <a:pPr marL="0" marR="0" lvl="0" indent="0"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endParaRPr lang="en-US" sz="2400" b="0" i="0" u="none" strike="noStrike" cap="none" baseline="0" dirty="0" smtClean="0">
              <a:solidFill>
                <a:schemeClr val="dk1"/>
              </a:solidFill>
              <a:latin typeface="Comic Sans MS"/>
              <a:ea typeface="Comic Sans MS"/>
              <a:cs typeface="Comic Sans MS"/>
              <a:sym typeface="Comic Sans MS"/>
            </a:endParaRPr>
          </a:p>
        </p:txBody>
      </p:sp>
      <p:sp>
        <p:nvSpPr>
          <p:cNvPr id="64" name="Shape 6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16</a:t>
            </a:fld>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99"/>
                </a:solidFill>
                <a:latin typeface="Nunito"/>
                <a:ea typeface="Nunito"/>
                <a:cs typeface="Nunito"/>
                <a:sym typeface="Nunito"/>
              </a:rPr>
              <a:t>A class as a module</a:t>
            </a:r>
            <a:endParaRPr lang="it-IT" dirty="0"/>
          </a:p>
        </p:txBody>
      </p:sp>
      <p:sp>
        <p:nvSpPr>
          <p:cNvPr id="3" name="Text Placeholder 2"/>
          <p:cNvSpPr>
            <a:spLocks noGrp="1"/>
          </p:cNvSpPr>
          <p:nvPr>
            <p:ph type="body" idx="1"/>
          </p:nvPr>
        </p:nvSpPr>
        <p:spPr>
          <a:xfrm>
            <a:off x="249237" y="1546853"/>
            <a:ext cx="8594700" cy="3516466"/>
          </a:xfrm>
        </p:spPr>
        <p:txBody>
          <a:bodyPr/>
          <a:lstStyle/>
          <a:p>
            <a:pPr marL="896937" lvl="1" indent="-363537">
              <a:lnSpc>
                <a:spcPct val="90000"/>
              </a:lnSpc>
              <a:spcBef>
                <a:spcPts val="480"/>
              </a:spcBef>
              <a:buClr>
                <a:srgbClr val="8B0000"/>
              </a:buClr>
              <a:buSzPct val="80000"/>
              <a:buFont typeface="Noto Symbol"/>
              <a:buChar char="➢"/>
            </a:pPr>
            <a:r>
              <a:rPr lang="en-US" sz="3200" dirty="0">
                <a:latin typeface="Comic Sans MS"/>
                <a:ea typeface="Comic Sans MS"/>
                <a:cs typeface="Comic Sans MS"/>
                <a:sym typeface="Comic Sans MS"/>
              </a:rPr>
              <a:t>Groups a set of </a:t>
            </a:r>
            <a:r>
              <a:rPr lang="en-US" sz="3200" dirty="0">
                <a:solidFill>
                  <a:srgbClr val="FF0000"/>
                </a:solidFill>
                <a:latin typeface="Comic Sans MS"/>
                <a:ea typeface="Comic Sans MS"/>
                <a:cs typeface="Comic Sans MS"/>
                <a:sym typeface="Comic Sans MS"/>
              </a:rPr>
              <a:t>related services</a:t>
            </a:r>
          </a:p>
          <a:p>
            <a:pPr marL="896937" lvl="1" indent="-363537">
              <a:lnSpc>
                <a:spcPct val="90000"/>
              </a:lnSpc>
              <a:spcBef>
                <a:spcPts val="480"/>
              </a:spcBef>
              <a:buClr>
                <a:srgbClr val="8B0000"/>
              </a:buClr>
              <a:buSzPct val="80000"/>
              <a:buFont typeface="Noto Symbol"/>
              <a:buChar char="➢"/>
            </a:pPr>
            <a:endParaRPr lang="en-US" sz="3200" dirty="0">
              <a:latin typeface="Comic Sans MS"/>
              <a:ea typeface="Comic Sans MS"/>
              <a:cs typeface="Comic Sans MS"/>
              <a:sym typeface="Comic Sans MS"/>
            </a:endParaRPr>
          </a:p>
          <a:p>
            <a:pPr marL="896937" lvl="1" indent="-363537">
              <a:lnSpc>
                <a:spcPct val="90000"/>
              </a:lnSpc>
              <a:spcBef>
                <a:spcPts val="480"/>
              </a:spcBef>
              <a:buClr>
                <a:srgbClr val="8B0000"/>
              </a:buClr>
              <a:buSzPct val="80000"/>
              <a:buFont typeface="Noto Symbol"/>
              <a:buChar char="➢"/>
            </a:pPr>
            <a:r>
              <a:rPr lang="en-US" sz="3200" dirty="0">
                <a:latin typeface="Comic Sans MS"/>
                <a:ea typeface="Comic Sans MS"/>
                <a:cs typeface="Comic Sans MS"/>
                <a:sym typeface="Comic Sans MS"/>
              </a:rPr>
              <a:t>Enforces </a:t>
            </a:r>
            <a:r>
              <a:rPr lang="en-US" sz="3200" dirty="0">
                <a:solidFill>
                  <a:srgbClr val="FF0000"/>
                </a:solidFill>
                <a:latin typeface="Comic Sans MS"/>
                <a:ea typeface="Comic Sans MS"/>
                <a:cs typeface="Comic Sans MS"/>
                <a:sym typeface="Comic Sans MS"/>
              </a:rPr>
              <a:t>information hiding </a:t>
            </a:r>
            <a:r>
              <a:rPr lang="en-US" sz="3200" dirty="0">
                <a:latin typeface="Comic Sans MS"/>
                <a:ea typeface="Comic Sans MS"/>
                <a:cs typeface="Comic Sans MS"/>
                <a:sym typeface="Comic Sans MS"/>
              </a:rPr>
              <a:t>(not all services are </a:t>
            </a:r>
            <a:r>
              <a:rPr lang="en-US" sz="3200" dirty="0">
                <a:solidFill>
                  <a:srgbClr val="FF0000"/>
                </a:solidFill>
                <a:latin typeface="Comic Sans MS"/>
                <a:ea typeface="Comic Sans MS"/>
                <a:cs typeface="Comic Sans MS"/>
                <a:sym typeface="Comic Sans MS"/>
              </a:rPr>
              <a:t>visible</a:t>
            </a:r>
            <a:r>
              <a:rPr lang="en-US" sz="3200" dirty="0">
                <a:latin typeface="Comic Sans MS"/>
                <a:ea typeface="Comic Sans MS"/>
                <a:cs typeface="Comic Sans MS"/>
                <a:sym typeface="Comic Sans MS"/>
              </a:rPr>
              <a:t> from the outside)</a:t>
            </a:r>
          </a:p>
          <a:p>
            <a:pPr marL="896937" lvl="1" indent="-363537">
              <a:lnSpc>
                <a:spcPct val="90000"/>
              </a:lnSpc>
              <a:spcBef>
                <a:spcPts val="480"/>
              </a:spcBef>
              <a:buClr>
                <a:srgbClr val="8B0000"/>
              </a:buClr>
              <a:buSzPct val="80000"/>
              <a:buFont typeface="Noto Symbol"/>
              <a:buChar char="➢"/>
            </a:pPr>
            <a:endParaRPr lang="en-US" sz="3200" dirty="0">
              <a:latin typeface="Comic Sans MS"/>
              <a:ea typeface="Comic Sans MS"/>
              <a:cs typeface="Comic Sans MS"/>
              <a:sym typeface="Comic Sans MS"/>
            </a:endParaRPr>
          </a:p>
          <a:p>
            <a:pPr marL="896937" lvl="1" indent="-363537">
              <a:lnSpc>
                <a:spcPct val="90000"/>
              </a:lnSpc>
              <a:spcBef>
                <a:spcPts val="480"/>
              </a:spcBef>
              <a:buClr>
                <a:srgbClr val="8B0000"/>
              </a:buClr>
              <a:buSzPct val="80000"/>
              <a:buFont typeface="Noto Symbol"/>
              <a:buChar char="➢"/>
            </a:pPr>
            <a:r>
              <a:rPr lang="en-US" sz="3200" dirty="0">
                <a:latin typeface="Comic Sans MS"/>
                <a:ea typeface="Comic Sans MS"/>
                <a:cs typeface="Comic Sans MS"/>
                <a:sym typeface="Comic Sans MS"/>
              </a:rPr>
              <a:t>Has </a:t>
            </a:r>
            <a:r>
              <a:rPr lang="en-US" sz="3200" dirty="0">
                <a:solidFill>
                  <a:srgbClr val="FF0000"/>
                </a:solidFill>
                <a:latin typeface="Comic Sans MS"/>
                <a:ea typeface="Comic Sans MS"/>
                <a:cs typeface="Comic Sans MS"/>
                <a:sym typeface="Comic Sans MS"/>
              </a:rPr>
              <a:t>clients</a:t>
            </a:r>
            <a:r>
              <a:rPr lang="en-US" sz="3200" dirty="0">
                <a:latin typeface="Comic Sans MS"/>
                <a:ea typeface="Comic Sans MS"/>
                <a:cs typeface="Comic Sans MS"/>
                <a:sym typeface="Comic Sans MS"/>
              </a:rPr>
              <a:t> (the modules that use it) and </a:t>
            </a:r>
            <a:r>
              <a:rPr lang="en-US" sz="3200" dirty="0">
                <a:solidFill>
                  <a:srgbClr val="FF0000"/>
                </a:solidFill>
                <a:latin typeface="Comic Sans MS"/>
                <a:ea typeface="Comic Sans MS"/>
                <a:cs typeface="Comic Sans MS"/>
                <a:sym typeface="Comic Sans MS"/>
              </a:rPr>
              <a:t>suppliers</a:t>
            </a:r>
            <a:r>
              <a:rPr lang="en-US" sz="3200" dirty="0">
                <a:latin typeface="Comic Sans MS"/>
                <a:ea typeface="Comic Sans MS"/>
                <a:cs typeface="Comic Sans MS"/>
                <a:sym typeface="Comic Sans MS"/>
              </a:rPr>
              <a:t> (the modules it uses</a:t>
            </a:r>
            <a:r>
              <a:rPr lang="en-US" sz="3200" dirty="0" smtClean="0">
                <a:latin typeface="Comic Sans MS"/>
                <a:ea typeface="Comic Sans MS"/>
                <a:cs typeface="Comic Sans MS"/>
                <a:sym typeface="Comic Sans MS"/>
              </a:rPr>
              <a:t>)</a:t>
            </a:r>
            <a:endParaRPr lang="en-US" sz="3200" dirty="0">
              <a:latin typeface="Comic Sans MS"/>
              <a:ea typeface="Comic Sans MS"/>
              <a:cs typeface="Comic Sans MS"/>
              <a:sym typeface="Comic Sans MS"/>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17</a:t>
            </a:fld>
            <a:endParaRPr lang="en-US"/>
          </a:p>
        </p:txBody>
      </p:sp>
    </p:spTree>
    <p:extLst>
      <p:ext uri="{BB962C8B-B14F-4D97-AF65-F5344CB8AC3E}">
        <p14:creationId xmlns:p14="http://schemas.microsoft.com/office/powerpoint/2010/main" val="325780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solidFill>
                  <a:srgbClr val="006699"/>
                </a:solidFill>
                <a:latin typeface="Nunito"/>
                <a:ea typeface="Nunito"/>
                <a:cs typeface="Nunito"/>
              </a:rPr>
              <a:t>A class as a type</a:t>
            </a:r>
          </a:p>
        </p:txBody>
      </p:sp>
      <p:sp>
        <p:nvSpPr>
          <p:cNvPr id="3" name="Text Placeholder 2"/>
          <p:cNvSpPr>
            <a:spLocks noGrp="1"/>
          </p:cNvSpPr>
          <p:nvPr>
            <p:ph type="body" idx="1"/>
          </p:nvPr>
        </p:nvSpPr>
        <p:spPr>
          <a:xfrm>
            <a:off x="249237" y="1601445"/>
            <a:ext cx="8594700" cy="3066090"/>
          </a:xfrm>
        </p:spPr>
        <p:txBody>
          <a:bodyPr/>
          <a:lstStyle/>
          <a:p>
            <a:pPr marL="896937" lvl="1" indent="-363537" algn="just">
              <a:lnSpc>
                <a:spcPct val="90000"/>
              </a:lnSpc>
              <a:spcBef>
                <a:spcPts val="480"/>
              </a:spcBef>
              <a:buClr>
                <a:srgbClr val="8B0000"/>
              </a:buClr>
              <a:buSzPct val="80000"/>
              <a:buFont typeface="Noto Symbol"/>
              <a:buChar char="➢"/>
            </a:pPr>
            <a:r>
              <a:rPr lang="en-US" sz="3200" dirty="0" smtClean="0">
                <a:latin typeface="Comic Sans MS"/>
                <a:ea typeface="Comic Sans MS"/>
                <a:cs typeface="Comic Sans MS"/>
                <a:sym typeface="Comic Sans MS"/>
              </a:rPr>
              <a:t>Denotes </a:t>
            </a:r>
            <a:r>
              <a:rPr lang="en-US" sz="3200" dirty="0">
                <a:latin typeface="Comic Sans MS"/>
                <a:ea typeface="Comic Sans MS"/>
                <a:cs typeface="Comic Sans MS"/>
                <a:sym typeface="Comic Sans MS"/>
              </a:rPr>
              <a:t>possible </a:t>
            </a:r>
            <a:r>
              <a:rPr lang="en-US" sz="3200" dirty="0">
                <a:solidFill>
                  <a:srgbClr val="FF0000"/>
                </a:solidFill>
                <a:latin typeface="Comic Sans MS"/>
                <a:ea typeface="Comic Sans MS"/>
                <a:cs typeface="Comic Sans MS"/>
                <a:sym typeface="Comic Sans MS"/>
              </a:rPr>
              <a:t>run-time </a:t>
            </a:r>
            <a:r>
              <a:rPr lang="en-US" sz="3200" dirty="0" smtClean="0">
                <a:solidFill>
                  <a:srgbClr val="FF0000"/>
                </a:solidFill>
                <a:latin typeface="Comic Sans MS"/>
                <a:ea typeface="Comic Sans MS"/>
                <a:cs typeface="Comic Sans MS"/>
                <a:sym typeface="Comic Sans MS"/>
              </a:rPr>
              <a:t>values</a:t>
            </a:r>
            <a:r>
              <a:rPr lang="en-US" sz="3200" dirty="0">
                <a:latin typeface="Comic Sans MS"/>
                <a:ea typeface="Comic Sans MS"/>
                <a:cs typeface="Comic Sans MS"/>
                <a:sym typeface="Comic Sans MS"/>
              </a:rPr>
              <a:t>, </a:t>
            </a:r>
            <a:r>
              <a:rPr lang="en-US" sz="3200" dirty="0" err="1">
                <a:latin typeface="Comic Sans MS"/>
                <a:ea typeface="Comic Sans MS"/>
                <a:cs typeface="Comic Sans MS"/>
                <a:sym typeface="Comic Sans MS"/>
              </a:rPr>
              <a:t>i.e</a:t>
            </a:r>
            <a:r>
              <a:rPr lang="en-US" sz="3200" dirty="0">
                <a:latin typeface="Comic Sans MS"/>
                <a:ea typeface="Comic Sans MS"/>
                <a:cs typeface="Comic Sans MS"/>
                <a:sym typeface="Comic Sans MS"/>
              </a:rPr>
              <a:t> </a:t>
            </a:r>
            <a:r>
              <a:rPr lang="en-US" sz="3200" dirty="0" smtClean="0">
                <a:latin typeface="Comic Sans MS"/>
                <a:ea typeface="Comic Sans MS"/>
                <a:cs typeface="Comic Sans MS"/>
                <a:sym typeface="Comic Sans MS"/>
              </a:rPr>
              <a:t>the </a:t>
            </a:r>
            <a:r>
              <a:rPr lang="en-US" sz="3200" dirty="0">
                <a:solidFill>
                  <a:srgbClr val="FF0000"/>
                </a:solidFill>
                <a:latin typeface="Comic Sans MS"/>
                <a:ea typeface="Comic Sans MS"/>
                <a:cs typeface="Comic Sans MS"/>
                <a:sym typeface="Comic Sans MS"/>
              </a:rPr>
              <a:t>instances</a:t>
            </a:r>
            <a:r>
              <a:rPr lang="en-US" sz="3200" dirty="0">
                <a:latin typeface="Comic Sans MS"/>
                <a:ea typeface="Comic Sans MS"/>
                <a:cs typeface="Comic Sans MS"/>
                <a:sym typeface="Comic Sans MS"/>
              </a:rPr>
              <a:t> of the </a:t>
            </a:r>
            <a:r>
              <a:rPr lang="en-US" sz="3200" dirty="0" smtClean="0">
                <a:latin typeface="Comic Sans MS"/>
                <a:ea typeface="Comic Sans MS"/>
                <a:cs typeface="Comic Sans MS"/>
                <a:sym typeface="Comic Sans MS"/>
              </a:rPr>
              <a:t>type</a:t>
            </a:r>
          </a:p>
          <a:p>
            <a:pPr marL="896937" lvl="1" indent="-363537" algn="just">
              <a:lnSpc>
                <a:spcPct val="90000"/>
              </a:lnSpc>
              <a:spcBef>
                <a:spcPts val="480"/>
              </a:spcBef>
              <a:buClr>
                <a:srgbClr val="8B0000"/>
              </a:buClr>
              <a:buSzPct val="80000"/>
              <a:buFont typeface="Noto Symbol"/>
              <a:buChar char="➢"/>
            </a:pPr>
            <a:endParaRPr lang="en-US" sz="3200" dirty="0">
              <a:latin typeface="Comic Sans MS"/>
              <a:ea typeface="Comic Sans MS"/>
              <a:cs typeface="Comic Sans MS"/>
              <a:sym typeface="Comic Sans MS"/>
            </a:endParaRPr>
          </a:p>
          <a:p>
            <a:pPr marL="896937" lvl="1" indent="-363537" algn="just">
              <a:lnSpc>
                <a:spcPct val="90000"/>
              </a:lnSpc>
              <a:spcBef>
                <a:spcPts val="480"/>
              </a:spcBef>
              <a:buClr>
                <a:srgbClr val="8B0000"/>
              </a:buClr>
              <a:buSzPct val="80000"/>
              <a:buFont typeface="Noto Symbol"/>
              <a:buChar char="➢"/>
            </a:pPr>
            <a:r>
              <a:rPr lang="en-US" sz="3200" dirty="0">
                <a:latin typeface="Comic Sans MS"/>
                <a:ea typeface="Comic Sans MS"/>
                <a:cs typeface="Comic Sans MS"/>
                <a:sym typeface="Comic Sans MS"/>
              </a:rPr>
              <a:t>Can be used for </a:t>
            </a:r>
            <a:r>
              <a:rPr lang="en-US" sz="3200" dirty="0">
                <a:solidFill>
                  <a:srgbClr val="FF0000"/>
                </a:solidFill>
                <a:latin typeface="Comic Sans MS"/>
                <a:ea typeface="Comic Sans MS"/>
                <a:cs typeface="Comic Sans MS"/>
                <a:sym typeface="Comic Sans MS"/>
              </a:rPr>
              <a:t>declarations of entities</a:t>
            </a:r>
            <a:r>
              <a:rPr lang="en-US" sz="3200" dirty="0">
                <a:latin typeface="Comic Sans MS"/>
                <a:ea typeface="Comic Sans MS"/>
                <a:cs typeface="Comic Sans MS"/>
                <a:sym typeface="Comic Sans MS"/>
              </a:rPr>
              <a:t> (representing such values)</a:t>
            </a:r>
          </a:p>
          <a:p>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18</a:t>
            </a:fld>
            <a:endParaRPr lang="en-US"/>
          </a:p>
        </p:txBody>
      </p:sp>
    </p:spTree>
    <p:extLst>
      <p:ext uri="{BB962C8B-B14F-4D97-AF65-F5344CB8AC3E}">
        <p14:creationId xmlns:p14="http://schemas.microsoft.com/office/powerpoint/2010/main" val="2733094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a:solidFill>
                  <a:srgbClr val="006699"/>
                </a:solidFill>
                <a:latin typeface="Nunito"/>
                <a:ea typeface="Nunito"/>
                <a:cs typeface="Nunito"/>
                <a:sym typeface="Nunito"/>
              </a:rPr>
              <a:t>How the two views match</a:t>
            </a:r>
          </a:p>
        </p:txBody>
      </p:sp>
      <p:sp>
        <p:nvSpPr>
          <p:cNvPr id="70" name="Shape 70"/>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US" sz="3200" dirty="0">
                <a:latin typeface="Comic Sans MS"/>
                <a:ea typeface="Comic Sans MS"/>
                <a:cs typeface="Comic Sans MS"/>
                <a:sym typeface="Comic Sans MS"/>
              </a:rPr>
              <a:t>The class, viewed as a </a:t>
            </a:r>
            <a:r>
              <a:rPr lang="en-US" sz="3200" dirty="0" smtClean="0">
                <a:solidFill>
                  <a:srgbClr val="FF0000"/>
                </a:solidFill>
                <a:latin typeface="Comic Sans MS"/>
                <a:ea typeface="Comic Sans MS"/>
                <a:cs typeface="Comic Sans MS"/>
                <a:sym typeface="Comic Sans MS"/>
              </a:rPr>
              <a:t>module</a:t>
            </a:r>
            <a:r>
              <a:rPr lang="en-US" sz="3200" dirty="0" smtClean="0">
                <a:latin typeface="Comic Sans MS"/>
                <a:ea typeface="Comic Sans MS"/>
                <a:cs typeface="Comic Sans MS"/>
                <a:sym typeface="Comic Sans MS"/>
              </a:rPr>
              <a:t> groups </a:t>
            </a:r>
            <a:r>
              <a:rPr lang="en-US" sz="3200" dirty="0">
                <a:latin typeface="Comic Sans MS"/>
                <a:ea typeface="Comic Sans MS"/>
                <a:cs typeface="Comic Sans MS"/>
                <a:sym typeface="Comic Sans MS"/>
              </a:rPr>
              <a:t>a </a:t>
            </a:r>
            <a:r>
              <a:rPr lang="en-US" sz="3200" dirty="0">
                <a:solidFill>
                  <a:srgbClr val="FF0000"/>
                </a:solidFill>
                <a:latin typeface="Comic Sans MS"/>
                <a:ea typeface="Comic Sans MS"/>
                <a:cs typeface="Comic Sans MS"/>
                <a:sym typeface="Comic Sans MS"/>
              </a:rPr>
              <a:t>set </a:t>
            </a:r>
            <a:r>
              <a:rPr lang="en-US" sz="3200" dirty="0" smtClean="0">
                <a:solidFill>
                  <a:srgbClr val="FF0000"/>
                </a:solidFill>
                <a:latin typeface="Comic Sans MS"/>
                <a:ea typeface="Comic Sans MS"/>
                <a:cs typeface="Comic Sans MS"/>
                <a:sym typeface="Comic Sans MS"/>
              </a:rPr>
              <a:t>of services </a:t>
            </a:r>
            <a:r>
              <a:rPr lang="en-US" sz="3200" dirty="0" smtClean="0">
                <a:latin typeface="Comic Sans MS"/>
                <a:ea typeface="Comic Sans MS"/>
                <a:cs typeface="Comic Sans MS"/>
                <a:sym typeface="Comic Sans MS"/>
              </a:rPr>
              <a:t>(the </a:t>
            </a:r>
            <a:r>
              <a:rPr lang="en-US" sz="3200" dirty="0">
                <a:latin typeface="Comic Sans MS"/>
                <a:ea typeface="Comic Sans MS"/>
                <a:cs typeface="Comic Sans MS"/>
                <a:sym typeface="Comic Sans MS"/>
              </a:rPr>
              <a:t>features of the </a:t>
            </a:r>
            <a:r>
              <a:rPr lang="en-US" sz="3200" dirty="0" smtClean="0">
                <a:latin typeface="Comic Sans MS"/>
                <a:ea typeface="Comic Sans MS"/>
                <a:cs typeface="Comic Sans MS"/>
                <a:sym typeface="Comic Sans MS"/>
              </a:rPr>
              <a:t>class), which </a:t>
            </a:r>
            <a:r>
              <a:rPr lang="en-US" sz="3200" dirty="0">
                <a:latin typeface="Comic Sans MS"/>
                <a:ea typeface="Comic Sans MS"/>
                <a:cs typeface="Comic Sans MS"/>
                <a:sym typeface="Comic Sans MS"/>
              </a:rPr>
              <a:t>are precisely the </a:t>
            </a:r>
            <a:r>
              <a:rPr lang="en-US" sz="3200" dirty="0">
                <a:solidFill>
                  <a:srgbClr val="FF0000"/>
                </a:solidFill>
                <a:latin typeface="Comic Sans MS"/>
                <a:ea typeface="Comic Sans MS"/>
                <a:cs typeface="Comic Sans MS"/>
                <a:sym typeface="Comic Sans MS"/>
              </a:rPr>
              <a:t>operations</a:t>
            </a:r>
            <a:r>
              <a:rPr lang="en-US" sz="3200" dirty="0">
                <a:latin typeface="Comic Sans MS"/>
                <a:ea typeface="Comic Sans MS"/>
                <a:cs typeface="Comic Sans MS"/>
                <a:sym typeface="Comic Sans MS"/>
              </a:rPr>
              <a:t> applicable to instances of the class, viewed as a </a:t>
            </a:r>
            <a:r>
              <a:rPr lang="en-US" sz="3200" dirty="0">
                <a:solidFill>
                  <a:srgbClr val="FF0000"/>
                </a:solidFill>
                <a:latin typeface="Comic Sans MS"/>
                <a:ea typeface="Comic Sans MS"/>
                <a:cs typeface="Comic Sans MS"/>
                <a:sym typeface="Comic Sans MS"/>
              </a:rPr>
              <a:t>type</a:t>
            </a:r>
            <a:r>
              <a:rPr lang="en-US" sz="3200" dirty="0">
                <a:latin typeface="Comic Sans MS"/>
                <a:ea typeface="Comic Sans MS"/>
                <a:cs typeface="Comic Sans MS"/>
                <a:sym typeface="Comic Sans MS"/>
              </a:rPr>
              <a:t>. </a:t>
            </a:r>
          </a:p>
          <a:p>
            <a:pPr marL="0" marR="0" lvl="0" indent="0" algn="l" rtl="0">
              <a:spcBef>
                <a:spcPts val="480"/>
              </a:spcBef>
              <a:spcAft>
                <a:spcPts val="0"/>
              </a:spcAft>
              <a:buNone/>
            </a:pPr>
            <a:endParaRPr sz="3200" dirty="0">
              <a:latin typeface="Comic Sans MS"/>
              <a:ea typeface="Comic Sans MS"/>
              <a:cs typeface="Comic Sans MS"/>
              <a:sym typeface="Comic Sans MS"/>
            </a:endParaRPr>
          </a:p>
          <a:p>
            <a:pPr marL="0" marR="0" lvl="0" indent="0" algn="just" rtl="0">
              <a:spcBef>
                <a:spcPts val="480"/>
              </a:spcBef>
              <a:spcAft>
                <a:spcPts val="0"/>
              </a:spcAft>
              <a:buSzPct val="25000"/>
              <a:buNone/>
            </a:pPr>
            <a:r>
              <a:rPr lang="en-US" sz="3200" dirty="0" smtClean="0">
                <a:latin typeface="Comic Sans MS"/>
                <a:ea typeface="Comic Sans MS"/>
                <a:cs typeface="Comic Sans MS"/>
                <a:sym typeface="Comic Sans MS"/>
              </a:rPr>
              <a:t>Example</a:t>
            </a:r>
            <a:r>
              <a:rPr lang="en-US" sz="3200" dirty="0">
                <a:latin typeface="Comic Sans MS"/>
                <a:ea typeface="Comic Sans MS"/>
                <a:cs typeface="Comic Sans MS"/>
                <a:sym typeface="Comic Sans MS"/>
              </a:rPr>
              <a:t>: </a:t>
            </a:r>
            <a:endParaRPr lang="en-US" sz="3200" dirty="0" smtClean="0">
              <a:latin typeface="Comic Sans MS"/>
              <a:ea typeface="Comic Sans MS"/>
              <a:cs typeface="Comic Sans MS"/>
              <a:sym typeface="Comic Sans MS"/>
            </a:endParaRPr>
          </a:p>
          <a:p>
            <a:pPr marL="0" marR="0" lvl="0" indent="0" algn="just" rtl="0">
              <a:spcBef>
                <a:spcPts val="480"/>
              </a:spcBef>
              <a:spcAft>
                <a:spcPts val="0"/>
              </a:spcAft>
              <a:buSzPct val="25000"/>
              <a:buNone/>
            </a:pPr>
            <a:r>
              <a:rPr lang="en-US" sz="3200" dirty="0" smtClean="0">
                <a:latin typeface="Comic Sans MS"/>
                <a:ea typeface="Comic Sans MS"/>
                <a:cs typeface="Comic Sans MS"/>
                <a:sym typeface="Comic Sans MS"/>
              </a:rPr>
              <a:t>class BUS</a:t>
            </a:r>
          </a:p>
          <a:p>
            <a:pPr marL="0" marR="0" lvl="0" indent="0" algn="just" rtl="0">
              <a:spcBef>
                <a:spcPts val="480"/>
              </a:spcBef>
              <a:spcAft>
                <a:spcPts val="0"/>
              </a:spcAft>
              <a:buSzPct val="25000"/>
              <a:buNone/>
            </a:pPr>
            <a:r>
              <a:rPr lang="en-US" sz="3200" dirty="0" smtClean="0">
                <a:latin typeface="Comic Sans MS"/>
                <a:ea typeface="Comic Sans MS"/>
                <a:cs typeface="Comic Sans MS"/>
                <a:sym typeface="Comic Sans MS"/>
              </a:rPr>
              <a:t>features </a:t>
            </a:r>
          </a:p>
          <a:p>
            <a:pPr marL="0" marR="0" lvl="0" indent="0" algn="just" rtl="0">
              <a:spcBef>
                <a:spcPts val="480"/>
              </a:spcBef>
              <a:spcAft>
                <a:spcPts val="0"/>
              </a:spcAft>
              <a:buSzPct val="25000"/>
              <a:buNone/>
            </a:pPr>
            <a:r>
              <a:rPr lang="en-US" sz="3200" dirty="0" smtClean="0">
                <a:latin typeface="Comic Sans MS"/>
                <a:ea typeface="Comic Sans MS"/>
                <a:cs typeface="Comic Sans MS"/>
                <a:sym typeface="Comic Sans MS"/>
              </a:rPr>
              <a:t>stop, move</a:t>
            </a:r>
            <a:r>
              <a:rPr lang="en-US" sz="3200" dirty="0">
                <a:latin typeface="Comic Sans MS"/>
                <a:ea typeface="Comic Sans MS"/>
                <a:cs typeface="Comic Sans MS"/>
                <a:sym typeface="Comic Sans MS"/>
              </a:rPr>
              <a:t>, </a:t>
            </a:r>
            <a:r>
              <a:rPr lang="en-US" sz="3200" dirty="0" smtClean="0">
                <a:latin typeface="Comic Sans MS"/>
                <a:ea typeface="Comic Sans MS"/>
                <a:cs typeface="Comic Sans MS"/>
                <a:sym typeface="Comic Sans MS"/>
              </a:rPr>
              <a:t>speed, </a:t>
            </a:r>
            <a:r>
              <a:rPr lang="en-US" sz="3200" dirty="0" err="1" smtClean="0">
                <a:latin typeface="Comic Sans MS"/>
                <a:ea typeface="Comic Sans MS"/>
                <a:cs typeface="Comic Sans MS"/>
                <a:sym typeface="Comic Sans MS"/>
              </a:rPr>
              <a:t>passenger_count</a:t>
            </a:r>
            <a:endParaRPr lang="en-US" sz="3200" dirty="0">
              <a:latin typeface="Comic Sans MS"/>
              <a:ea typeface="Comic Sans MS"/>
              <a:cs typeface="Comic Sans MS"/>
              <a:sym typeface="Comic Sans MS"/>
            </a:endParaRPr>
          </a:p>
        </p:txBody>
      </p:sp>
      <p:sp>
        <p:nvSpPr>
          <p:cNvPr id="71" name="Shape 7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19</a:t>
            </a:fld>
            <a:endParaRPr lang="en-US"/>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solidFill>
                  <a:srgbClr val="006699"/>
                </a:solidFill>
                <a:latin typeface="Nunito"/>
                <a:ea typeface="Nunito"/>
                <a:cs typeface="Nunito"/>
              </a:rPr>
              <a:t>Under discussion (1)</a:t>
            </a:r>
          </a:p>
        </p:txBody>
      </p:sp>
      <p:sp>
        <p:nvSpPr>
          <p:cNvPr id="3" name="Text Placeholder 2"/>
          <p:cNvSpPr>
            <a:spLocks noGrp="1"/>
          </p:cNvSpPr>
          <p:nvPr>
            <p:ph type="body" idx="1"/>
          </p:nvPr>
        </p:nvSpPr>
        <p:spPr/>
        <p:txBody>
          <a:bodyPr/>
          <a:lstStyle/>
          <a:p>
            <a:pPr marL="457200" indent="-457200" algn="just">
              <a:buFont typeface="Arial" panose="020B0604020202020204" pitchFamily="34" charset="0"/>
              <a:buChar char="•"/>
            </a:pPr>
            <a:r>
              <a:rPr lang="en-US" sz="3200" u="sng" dirty="0">
                <a:latin typeface="Comic Sans MS"/>
                <a:ea typeface="Comic Sans MS"/>
                <a:cs typeface="Comic Sans MS"/>
              </a:rPr>
              <a:t>Not grading assignments </a:t>
            </a:r>
            <a:r>
              <a:rPr lang="en-US" sz="3200" dirty="0">
                <a:latin typeface="Comic Sans MS"/>
                <a:ea typeface="Comic Sans MS"/>
                <a:cs typeface="Comic Sans MS"/>
              </a:rPr>
              <a:t>in the first half of the term?</a:t>
            </a:r>
          </a:p>
          <a:p>
            <a:pPr marL="457200" indent="-457200" algn="just">
              <a:buFont typeface="Arial" panose="020B0604020202020204" pitchFamily="34" charset="0"/>
              <a:buChar char="•"/>
            </a:pPr>
            <a:endParaRPr lang="en-US" sz="3200" dirty="0">
              <a:latin typeface="Comic Sans MS"/>
              <a:ea typeface="Comic Sans MS"/>
              <a:cs typeface="Comic Sans MS"/>
            </a:endParaRPr>
          </a:p>
          <a:p>
            <a:pPr marL="457200" indent="-457200" algn="just">
              <a:buFont typeface="Arial" panose="020B0604020202020204" pitchFamily="34" charset="0"/>
              <a:buChar char="•"/>
            </a:pPr>
            <a:r>
              <a:rPr lang="en-US" sz="3200" u="sng" dirty="0">
                <a:latin typeface="Comic Sans MS"/>
                <a:ea typeface="Comic Sans MS"/>
                <a:cs typeface="Comic Sans MS"/>
              </a:rPr>
              <a:t>Submission rate is too low</a:t>
            </a:r>
            <a:r>
              <a:rPr lang="en-US" sz="3200" dirty="0">
                <a:latin typeface="Comic Sans MS"/>
                <a:ea typeface="Comic Sans MS"/>
                <a:cs typeface="Comic Sans MS"/>
              </a:rPr>
              <a:t>, probably due to students’ overload?</a:t>
            </a:r>
          </a:p>
          <a:p>
            <a:pPr marL="457200" indent="-457200" algn="just">
              <a:buFont typeface="Arial" panose="020B0604020202020204" pitchFamily="34" charset="0"/>
              <a:buChar char="•"/>
            </a:pPr>
            <a:endParaRPr lang="en-US" sz="3200" dirty="0">
              <a:latin typeface="Comic Sans MS"/>
              <a:ea typeface="Comic Sans MS"/>
              <a:cs typeface="Comic Sans MS"/>
            </a:endParaRPr>
          </a:p>
          <a:p>
            <a:pPr marL="457200" indent="-457200" algn="just">
              <a:buFont typeface="Arial" panose="020B0604020202020204" pitchFamily="34" charset="0"/>
              <a:buChar char="•"/>
            </a:pPr>
            <a:r>
              <a:rPr lang="en-US" sz="3200" dirty="0">
                <a:latin typeface="Comic Sans MS"/>
                <a:ea typeface="Comic Sans MS"/>
                <a:cs typeface="Comic Sans MS"/>
              </a:rPr>
              <a:t>Determining </a:t>
            </a:r>
            <a:r>
              <a:rPr lang="en-US" sz="3200" u="sng" dirty="0">
                <a:latin typeface="Comic Sans MS"/>
                <a:ea typeface="Comic Sans MS"/>
                <a:cs typeface="Comic Sans MS"/>
              </a:rPr>
              <a:t>how to grade the 20% </a:t>
            </a:r>
            <a:r>
              <a:rPr lang="en-US" sz="3200" dirty="0">
                <a:latin typeface="Comic Sans MS"/>
                <a:ea typeface="Comic Sans MS"/>
                <a:cs typeface="Comic Sans MS"/>
              </a:rPr>
              <a:t>related to labs</a:t>
            </a:r>
            <a:r>
              <a:rPr lang="en-US" sz="3200" dirty="0" smtClean="0">
                <a:latin typeface="Comic Sans MS"/>
                <a:ea typeface="Comic Sans MS"/>
                <a:cs typeface="Comic Sans MS"/>
              </a:rPr>
              <a:t>.</a:t>
            </a:r>
            <a:endParaRPr lang="en-US" sz="3200"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2</a:t>
            </a:fld>
            <a:endParaRPr lang="en-US"/>
          </a:p>
        </p:txBody>
      </p:sp>
    </p:spTree>
    <p:extLst>
      <p:ext uri="{BB962C8B-B14F-4D97-AF65-F5344CB8AC3E}">
        <p14:creationId xmlns:p14="http://schemas.microsoft.com/office/powerpoint/2010/main" val="225407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idx="4294967295"/>
          </p:nvPr>
        </p:nvSpPr>
        <p:spPr>
          <a:xfrm>
            <a:off x="249237" y="115888"/>
            <a:ext cx="8117521" cy="442912"/>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a:solidFill>
                  <a:srgbClr val="006699"/>
                </a:solidFill>
                <a:latin typeface="Nunito"/>
                <a:ea typeface="Nunito"/>
                <a:cs typeface="Nunito"/>
                <a:sym typeface="Nunito"/>
              </a:rPr>
              <a:t>Inheritance basics</a:t>
            </a:r>
          </a:p>
        </p:txBody>
      </p:sp>
      <p:sp>
        <p:nvSpPr>
          <p:cNvPr id="78" name="Shape 78"/>
          <p:cNvSpPr txBox="1">
            <a:spLocks noGrp="1"/>
          </p:cNvSpPr>
          <p:nvPr>
            <p:ph type="body" idx="4294967295"/>
          </p:nvPr>
        </p:nvSpPr>
        <p:spPr>
          <a:xfrm>
            <a:off x="179388" y="1114425"/>
            <a:ext cx="8709024" cy="548481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Principle:</a:t>
            </a:r>
          </a:p>
          <a:p>
            <a:pPr marL="536575" marR="0" lvl="1" indent="-15875" algn="l" rtl="0">
              <a:lnSpc>
                <a:spcPct val="90000"/>
              </a:lnSpc>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Describe a new class as </a:t>
            </a:r>
            <a:r>
              <a:rPr lang="en-US" sz="2400" b="0" i="0" u="none" strike="noStrike" cap="none" baseline="0" dirty="0">
                <a:solidFill>
                  <a:srgbClr val="FF0000"/>
                </a:solidFill>
                <a:latin typeface="Comic Sans MS"/>
                <a:ea typeface="Comic Sans MS"/>
                <a:cs typeface="Comic Sans MS"/>
                <a:sym typeface="Comic Sans MS"/>
              </a:rPr>
              <a:t>extension or specialization </a:t>
            </a:r>
            <a:r>
              <a:rPr lang="en-US" sz="2400" b="0" i="0" u="none" strike="noStrike" cap="none" baseline="0" dirty="0">
                <a:solidFill>
                  <a:schemeClr val="dk1"/>
                </a:solidFill>
                <a:latin typeface="Comic Sans MS"/>
                <a:ea typeface="Comic Sans MS"/>
                <a:cs typeface="Comic Sans MS"/>
                <a:sym typeface="Comic Sans MS"/>
              </a:rPr>
              <a:t>of an existing class</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(or several with</a:t>
            </a:r>
            <a:r>
              <a:rPr lang="en-US" sz="2400" b="0" i="0" u="none" strike="noStrike" cap="none" baseline="0" dirty="0">
                <a:solidFill>
                  <a:srgbClr val="3333FF"/>
                </a:solidFill>
                <a:latin typeface="Comic Sans MS"/>
                <a:ea typeface="Comic Sans MS"/>
                <a:cs typeface="Comic Sans MS"/>
                <a:sym typeface="Comic Sans MS"/>
              </a:rPr>
              <a:t> </a:t>
            </a:r>
            <a:r>
              <a:rPr lang="en-US" sz="2400" b="1" i="1" u="none" strike="noStrike" cap="none" baseline="0" dirty="0">
                <a:solidFill>
                  <a:srgbClr val="990000"/>
                </a:solidFill>
                <a:latin typeface="Comic Sans MS"/>
                <a:ea typeface="Comic Sans MS"/>
                <a:cs typeface="Comic Sans MS"/>
                <a:sym typeface="Comic Sans MS"/>
              </a:rPr>
              <a:t>multiple</a:t>
            </a:r>
            <a:r>
              <a:rPr lang="en-US" sz="2400" b="0" i="0"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inheritance)</a:t>
            </a:r>
          </a:p>
          <a:p>
            <a:pPr marL="0" marR="0" lvl="0" indent="0"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If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inherits from </a:t>
            </a:r>
            <a:r>
              <a:rPr lang="en-US" sz="2400" b="0" i="1" u="none" strike="noStrike" cap="none" baseline="0" dirty="0">
                <a:solidFill>
                  <a:srgbClr val="3333FF"/>
                </a:solidFill>
                <a:latin typeface="Comic Sans MS"/>
                <a:ea typeface="Comic Sans MS"/>
                <a:cs typeface="Comic Sans MS"/>
                <a:sym typeface="Comic Sans MS"/>
              </a:rPr>
              <a:t>A </a:t>
            </a:r>
            <a:r>
              <a:rPr lang="en-US" sz="2400" b="0" i="0" u="none" strike="noStrike" cap="none" baseline="0" dirty="0">
                <a:solidFill>
                  <a:schemeClr val="dk1"/>
                </a:solidFill>
                <a:latin typeface="Comic Sans MS"/>
                <a:ea typeface="Comic Sans MS"/>
                <a:cs typeface="Comic Sans MS"/>
                <a:sym typeface="Comic Sans MS"/>
              </a:rPr>
              <a:t>: </a:t>
            </a:r>
          </a:p>
          <a:p>
            <a:pPr marL="0" marR="0" lvl="0" indent="0"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a:p>
            <a:pPr marL="536575" marR="0" lvl="1" indent="-15875" algn="l" rtl="0">
              <a:lnSpc>
                <a:spcPct val="90000"/>
              </a:lnSpc>
              <a:spcBef>
                <a:spcPts val="480"/>
              </a:spcBef>
              <a:spcAft>
                <a:spcPts val="0"/>
              </a:spcAft>
              <a:buClr>
                <a:srgbClr val="8B0000"/>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 As </a:t>
            </a:r>
            <a:r>
              <a:rPr lang="en-US" sz="2400" b="0" i="0" u="none" strike="noStrike" cap="none" baseline="0" dirty="0">
                <a:solidFill>
                  <a:srgbClr val="990000"/>
                </a:solidFill>
                <a:latin typeface="Comic Sans MS"/>
                <a:ea typeface="Comic Sans MS"/>
                <a:cs typeface="Comic Sans MS"/>
                <a:sym typeface="Comic Sans MS"/>
              </a:rPr>
              <a:t>modules</a:t>
            </a:r>
            <a:r>
              <a:rPr lang="en-US" sz="2400" b="0" i="0" u="none" strike="noStrike" cap="none" baseline="0" dirty="0">
                <a:solidFill>
                  <a:schemeClr val="dk1"/>
                </a:solidFill>
                <a:latin typeface="Comic Sans MS"/>
                <a:ea typeface="Comic Sans MS"/>
                <a:cs typeface="Comic Sans MS"/>
                <a:sym typeface="Comic Sans MS"/>
              </a:rPr>
              <a:t>: all the services of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are available in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(possibly with a different implementation)</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a:t>
            </a:r>
          </a:p>
          <a:p>
            <a:pPr marL="536575" marR="0" lvl="1" indent="-15875" algn="l" rtl="0">
              <a:lnSpc>
                <a:spcPct val="90000"/>
              </a:lnSpc>
              <a:spcBef>
                <a:spcPts val="480"/>
              </a:spcBef>
              <a:spcAft>
                <a:spcPts val="0"/>
              </a:spcAft>
              <a:buClr>
                <a:srgbClr val="8B0000"/>
              </a:buClr>
              <a:buSzPct val="100000"/>
              <a:buFont typeface="Noto Symbol"/>
              <a:buChar char="➢"/>
            </a:pPr>
            <a:r>
              <a:rPr lang="en-US" sz="2400" b="0" i="0" u="none" strike="noStrike" cap="none" baseline="0" dirty="0">
                <a:solidFill>
                  <a:schemeClr val="dk1"/>
                </a:solidFill>
                <a:latin typeface="Comic Sans MS"/>
                <a:ea typeface="Comic Sans MS"/>
                <a:cs typeface="Comic Sans MS"/>
                <a:sym typeface="Comic Sans MS"/>
              </a:rPr>
              <a:t> As </a:t>
            </a:r>
            <a:r>
              <a:rPr lang="en-US" sz="2400" b="0" i="0" u="none" strike="noStrike" cap="none" baseline="0" dirty="0">
                <a:solidFill>
                  <a:srgbClr val="990000"/>
                </a:solidFill>
                <a:latin typeface="Comic Sans MS"/>
                <a:ea typeface="Comic Sans MS"/>
                <a:cs typeface="Comic Sans MS"/>
                <a:sym typeface="Comic Sans MS"/>
              </a:rPr>
              <a:t>types</a:t>
            </a:r>
            <a:r>
              <a:rPr lang="en-US" sz="2400" b="0" i="0" u="none" strike="noStrike" cap="none" baseline="0" dirty="0">
                <a:solidFill>
                  <a:schemeClr val="dk1"/>
                </a:solidFill>
                <a:latin typeface="Comic Sans MS"/>
                <a:ea typeface="Comic Sans MS"/>
                <a:cs typeface="Comic Sans MS"/>
                <a:sym typeface="Comic Sans MS"/>
              </a:rPr>
              <a:t>: whenever an instance of </a:t>
            </a:r>
            <a:r>
              <a:rPr lang="en-US" sz="2400" b="0" i="1" u="none" strike="noStrike" cap="none" baseline="0" dirty="0">
                <a:solidFill>
                  <a:srgbClr val="3333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is required, an 	instance of </a:t>
            </a:r>
            <a:r>
              <a:rPr lang="en-US" sz="2400" b="0" i="1" u="none" strike="noStrike" cap="none" baseline="0" dirty="0">
                <a:solidFill>
                  <a:srgbClr val="3333FF"/>
                </a:solidFill>
                <a:latin typeface="Comic Sans MS"/>
                <a:ea typeface="Comic Sans MS"/>
                <a:cs typeface="Comic Sans MS"/>
                <a:sym typeface="Comic Sans MS"/>
              </a:rPr>
              <a:t>B</a:t>
            </a:r>
            <a:r>
              <a:rPr lang="en-US" sz="2400" b="0" i="0" u="none" strike="noStrike" cap="none" baseline="0" dirty="0">
                <a:solidFill>
                  <a:schemeClr val="dk1"/>
                </a:solidFill>
                <a:latin typeface="Comic Sans MS"/>
                <a:ea typeface="Comic Sans MS"/>
                <a:cs typeface="Comic Sans MS"/>
                <a:sym typeface="Comic Sans MS"/>
              </a:rPr>
              <a:t> will be acceptable</a:t>
            </a:r>
            <a:br>
              <a:rPr lang="en-US" sz="2400" b="0" i="0" u="none" strike="noStrike" cap="none" baseline="0" dirty="0">
                <a:solidFill>
                  <a:schemeClr val="dk1"/>
                </a:solidFill>
                <a:latin typeface="Comic Sans MS"/>
                <a:ea typeface="Comic Sans MS"/>
                <a:cs typeface="Comic Sans MS"/>
                <a:sym typeface="Comic Sans MS"/>
              </a:rPr>
            </a:br>
            <a:r>
              <a:rPr lang="en-US" sz="2400" b="0" i="0"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rgbClr val="990000"/>
                </a:solidFill>
                <a:latin typeface="Comic Sans MS"/>
                <a:ea typeface="Comic Sans MS"/>
                <a:cs typeface="Comic Sans MS"/>
                <a:sym typeface="Comic Sans MS"/>
              </a:rPr>
              <a:t>is-a</a:t>
            </a:r>
            <a:r>
              <a:rPr lang="en-US" sz="2400" b="0" i="0" u="none" strike="noStrike" cap="none" baseline="0" dirty="0">
                <a:solidFill>
                  <a:schemeClr val="dk1"/>
                </a:solidFill>
                <a:latin typeface="Comic Sans MS"/>
                <a:ea typeface="Comic Sans MS"/>
                <a:cs typeface="Comic Sans MS"/>
                <a:sym typeface="Comic Sans MS"/>
              </a:rPr>
              <a:t>” relationship)</a:t>
            </a:r>
          </a:p>
          <a:p>
            <a:pPr marL="0" marR="0" lvl="0" indent="0" algn="l" rtl="0">
              <a:lnSpc>
                <a:spcPct val="90000"/>
              </a:lnSpc>
              <a:spcBef>
                <a:spcPts val="480"/>
              </a:spcBef>
              <a:spcAft>
                <a:spcPts val="0"/>
              </a:spcAft>
              <a:buClr>
                <a:srgbClr val="8B0000"/>
              </a:buClr>
              <a:buFont typeface="Aria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79" name="Shape 7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20</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1"/>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xEl>
                                              <p:pRg st="3" end="3"/>
                                            </p:txEl>
                                          </p:spTgt>
                                        </p:tgtEl>
                                        <p:attrNameLst>
                                          <p:attrName>style.visibility</p:attrName>
                                        </p:attrNameLst>
                                      </p:cBhvr>
                                      <p:to>
                                        <p:strVal val="visible"/>
                                      </p:to>
                                    </p:set>
                                    <p:animEffect transition="in" filter="fade">
                                      <p:cBhvr>
                                        <p:cTn id="22" dur="1"/>
                                        <p:tgtEl>
                                          <p:spTgt spid="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animEffect transition="in" filter="fade">
                                      <p:cBhvr>
                                        <p:cTn id="27" dur="1"/>
                                        <p:tgtEl>
                                          <p:spTgt spid="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
                                            <p:txEl>
                                              <p:pRg st="5" end="5"/>
                                            </p:txEl>
                                          </p:spTgt>
                                        </p:tgtEl>
                                        <p:attrNameLst>
                                          <p:attrName>style.visibility</p:attrName>
                                        </p:attrNameLst>
                                      </p:cBhvr>
                                      <p:to>
                                        <p:strVal val="visible"/>
                                      </p:to>
                                    </p:set>
                                    <p:animEffect transition="in" filter="fade">
                                      <p:cBhvr>
                                        <p:cTn id="32" dur="1"/>
                                        <p:tgtEl>
                                          <p:spTgt spid="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8">
                                            <p:txEl>
                                              <p:pRg st="6" end="6"/>
                                            </p:txEl>
                                          </p:spTgt>
                                        </p:tgtEl>
                                        <p:attrNameLst>
                                          <p:attrName>style.visibility</p:attrName>
                                        </p:attrNameLst>
                                      </p:cBhvr>
                                      <p:to>
                                        <p:strVal val="visible"/>
                                      </p:to>
                                    </p:set>
                                    <p:animEffect transition="in" filter="fade">
                                      <p:cBhvr>
                                        <p:cTn id="37" dur="1"/>
                                        <p:tgtEl>
                                          <p:spTgt spid="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8">
                                            <p:txEl>
                                              <p:pRg st="7" end="7"/>
                                            </p:txEl>
                                          </p:spTgt>
                                        </p:tgtEl>
                                        <p:attrNameLst>
                                          <p:attrName>style.visibility</p:attrName>
                                        </p:attrNameLst>
                                      </p:cBhvr>
                                      <p:to>
                                        <p:strVal val="visible"/>
                                      </p:to>
                                    </p:set>
                                    <p:animEffect transition="in" filter="fade">
                                      <p:cBhvr>
                                        <p:cTn id="42" dur="1"/>
                                        <p:tgtEl>
                                          <p:spTgt spid="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8">
                                            <p:txEl>
                                              <p:pRg st="8" end="8"/>
                                            </p:txEl>
                                          </p:spTgt>
                                        </p:tgtEl>
                                        <p:attrNameLst>
                                          <p:attrName>style.visibility</p:attrName>
                                        </p:attrNameLst>
                                      </p:cBhvr>
                                      <p:to>
                                        <p:strVal val="visible"/>
                                      </p:to>
                                    </p:set>
                                    <p:animEffect transition="in" filter="fade">
                                      <p:cBhvr>
                                        <p:cTn id="47" dur="1"/>
                                        <p:tgtEl>
                                          <p:spTgt spid="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8">
                                            <p:txEl>
                                              <p:pRg st="9" end="9"/>
                                            </p:txEl>
                                          </p:spTgt>
                                        </p:tgtEl>
                                        <p:attrNameLst>
                                          <p:attrName>style.visibility</p:attrName>
                                        </p:attrNameLst>
                                      </p:cBhvr>
                                      <p:to>
                                        <p:strVal val="visible"/>
                                      </p:to>
                                    </p:set>
                                    <p:animEffect transition="in" filter="fade">
                                      <p:cBhvr>
                                        <p:cTn id="52" dur="1"/>
                                        <p:tgtEl>
                                          <p:spTgt spid="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idx="4294967295"/>
          </p:nvPr>
        </p:nvSpPr>
        <p:spPr>
          <a:xfrm>
            <a:off x="249237" y="115888"/>
            <a:ext cx="8117521" cy="442912"/>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a:solidFill>
                  <a:srgbClr val="006699"/>
                </a:solidFill>
                <a:latin typeface="Nunito"/>
                <a:ea typeface="Nunito"/>
                <a:cs typeface="Nunito"/>
                <a:sym typeface="Nunito"/>
              </a:rPr>
              <a:t>Terminology</a:t>
            </a:r>
          </a:p>
        </p:txBody>
      </p:sp>
      <p:sp>
        <p:nvSpPr>
          <p:cNvPr id="87" name="Shape 87"/>
          <p:cNvSpPr txBox="1">
            <a:spLocks noGrp="1"/>
          </p:cNvSpPr>
          <p:nvPr>
            <p:ph type="body" idx="4294967295"/>
          </p:nvPr>
        </p:nvSpPr>
        <p:spPr>
          <a:xfrm>
            <a:off x="166946" y="752833"/>
            <a:ext cx="8218653" cy="5931188"/>
          </a:xfrm>
          <a:prstGeom prst="rect">
            <a:avLst/>
          </a:prstGeom>
          <a:noFill/>
          <a:ln>
            <a:noFill/>
          </a:ln>
        </p:spPr>
        <p:txBody>
          <a:bodyPr lIns="91425" tIns="45700" rIns="91425" bIns="45700" anchor="t" anchorCtr="0">
            <a:noAutofit/>
          </a:bodyPr>
          <a:lstStyle/>
          <a:p>
            <a:pPr marL="138113" marR="0" lvl="0" indent="-23812" algn="l" rtl="0">
              <a:lnSpc>
                <a:spcPct val="90000"/>
              </a:lnSpc>
              <a:spcBef>
                <a:spcPts val="0"/>
              </a:spcBef>
              <a:spcAft>
                <a:spcPts val="0"/>
              </a:spcAft>
              <a:buSzPct val="25000"/>
              <a:buNone/>
            </a:pPr>
            <a:r>
              <a:rPr lang="en-US" sz="2200" b="0" i="0" u="none" strike="noStrike" cap="none" baseline="0" dirty="0">
                <a:solidFill>
                  <a:schemeClr val="dk1"/>
                </a:solidFill>
                <a:latin typeface="Comic Sans MS"/>
                <a:ea typeface="Comic Sans MS"/>
                <a:cs typeface="Comic Sans MS"/>
                <a:sym typeface="Comic Sans MS"/>
              </a:rPr>
              <a:t>If </a:t>
            </a:r>
            <a:r>
              <a:rPr lang="en-US" sz="2200" b="0" i="1" u="none" strike="noStrike" cap="none" baseline="0" dirty="0">
                <a:solidFill>
                  <a:srgbClr val="3333FF"/>
                </a:solidFill>
                <a:latin typeface="Comic Sans MS"/>
                <a:ea typeface="Comic Sans MS"/>
                <a:cs typeface="Comic Sans MS"/>
                <a:sym typeface="Comic Sans MS"/>
              </a:rPr>
              <a:t>B</a:t>
            </a:r>
            <a:r>
              <a:rPr lang="en-US" sz="2200" b="0" i="0" u="none" strike="noStrike" cap="none" baseline="0" dirty="0">
                <a:solidFill>
                  <a:schemeClr val="dk1"/>
                </a:solidFill>
                <a:latin typeface="Comic Sans MS"/>
                <a:ea typeface="Comic Sans MS"/>
                <a:cs typeface="Comic Sans MS"/>
                <a:sym typeface="Comic Sans MS"/>
              </a:rPr>
              <a:t> inherits from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(by listing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in its </a:t>
            </a:r>
            <a:r>
              <a:rPr lang="en-US" sz="2200" b="1" i="0" u="none" strike="noStrike" cap="none" baseline="0" dirty="0">
                <a:solidFill>
                  <a:schemeClr val="accent2"/>
                </a:solidFill>
                <a:latin typeface="Comic Sans MS"/>
                <a:ea typeface="Comic Sans MS"/>
                <a:cs typeface="Comic Sans MS"/>
                <a:sym typeface="Comic Sans MS"/>
              </a:rPr>
              <a:t>inherit</a:t>
            </a:r>
            <a:r>
              <a:rPr lang="en-US" sz="2200" b="0" i="0" u="none" strike="noStrike" cap="none" baseline="0" dirty="0">
                <a:solidFill>
                  <a:schemeClr val="dk1"/>
                </a:solidFill>
                <a:latin typeface="Comic Sans MS"/>
                <a:ea typeface="Comic Sans MS"/>
                <a:cs typeface="Comic Sans MS"/>
                <a:sym typeface="Comic Sans MS"/>
              </a:rPr>
              <a:t> clause):</a:t>
            </a:r>
          </a:p>
          <a:p>
            <a:pPr marL="631825" marR="0" lvl="1" indent="257175" algn="l" rtl="0">
              <a:lnSpc>
                <a:spcPct val="90000"/>
              </a:lnSpc>
              <a:spcBef>
                <a:spcPts val="440"/>
              </a:spcBef>
              <a:spcAft>
                <a:spcPts val="0"/>
              </a:spcAft>
              <a:buClr>
                <a:srgbClr val="8B0000"/>
              </a:buClr>
              <a:buSzPct val="100000"/>
              <a:buFont typeface="Noto Symbol"/>
              <a:buChar char="➢"/>
            </a:pPr>
            <a:r>
              <a:rPr lang="en-US" sz="2200" b="0" i="0" u="none" strike="noStrike" cap="none" baseline="0" dirty="0">
                <a:solidFill>
                  <a:schemeClr val="dk1"/>
                </a:solidFill>
                <a:latin typeface="Comic Sans MS"/>
                <a:ea typeface="Comic Sans MS"/>
                <a:cs typeface="Comic Sans MS"/>
                <a:sym typeface="Comic Sans MS"/>
              </a:rPr>
              <a:t> </a:t>
            </a:r>
            <a:r>
              <a:rPr lang="en-US" sz="2200" b="0" i="1" u="none" strike="noStrike" cap="none" baseline="0" dirty="0">
                <a:solidFill>
                  <a:srgbClr val="3333FF"/>
                </a:solidFill>
                <a:latin typeface="Comic Sans MS"/>
                <a:ea typeface="Comic Sans MS"/>
                <a:cs typeface="Comic Sans MS"/>
                <a:sym typeface="Comic Sans MS"/>
              </a:rPr>
              <a:t>B</a:t>
            </a:r>
            <a:r>
              <a:rPr lang="en-US" sz="2200" b="0" i="0" u="none" strike="noStrike" cap="none" baseline="0" dirty="0">
                <a:solidFill>
                  <a:schemeClr val="dk1"/>
                </a:solidFill>
                <a:latin typeface="Comic Sans MS"/>
                <a:ea typeface="Comic Sans MS"/>
                <a:cs typeface="Comic Sans MS"/>
                <a:sym typeface="Comic Sans MS"/>
              </a:rPr>
              <a:t> is an </a:t>
            </a:r>
            <a:r>
              <a:rPr lang="en-US" sz="2200" b="1" i="0" u="none" strike="noStrike" cap="none" baseline="0" dirty="0">
                <a:solidFill>
                  <a:srgbClr val="990000"/>
                </a:solidFill>
                <a:latin typeface="Comic Sans MS"/>
                <a:ea typeface="Comic Sans MS"/>
                <a:cs typeface="Comic Sans MS"/>
                <a:sym typeface="Comic Sans MS"/>
              </a:rPr>
              <a:t>heir</a:t>
            </a:r>
            <a:r>
              <a:rPr lang="en-US" sz="2200" b="0" i="0" u="none" strike="noStrike" cap="none" baseline="0" dirty="0">
                <a:solidFill>
                  <a:schemeClr val="dk1"/>
                </a:solidFill>
                <a:latin typeface="Comic Sans MS"/>
                <a:ea typeface="Comic Sans MS"/>
                <a:cs typeface="Comic Sans MS"/>
                <a:sym typeface="Comic Sans MS"/>
              </a:rPr>
              <a:t> of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a:t>
            </a:r>
          </a:p>
          <a:p>
            <a:pPr marL="631825" marR="0" lvl="1" indent="257175" algn="l" rtl="0">
              <a:lnSpc>
                <a:spcPct val="90000"/>
              </a:lnSpc>
              <a:spcBef>
                <a:spcPts val="440"/>
              </a:spcBef>
              <a:spcAft>
                <a:spcPts val="0"/>
              </a:spcAft>
              <a:buClr>
                <a:srgbClr val="8B0000"/>
              </a:buClr>
              <a:buSzPct val="100000"/>
              <a:buFont typeface="Noto Symbol"/>
              <a:buChar char="➢"/>
            </a:pPr>
            <a:r>
              <a:rPr lang="en-US" sz="2200" b="0" i="1" u="none" strike="noStrike" cap="none" baseline="0" dirty="0">
                <a:solidFill>
                  <a:srgbClr val="3333FF"/>
                </a:solidFill>
                <a:latin typeface="Comic Sans MS"/>
                <a:ea typeface="Comic Sans MS"/>
                <a:cs typeface="Comic Sans MS"/>
                <a:sym typeface="Comic Sans MS"/>
              </a:rPr>
              <a:t> A</a:t>
            </a:r>
            <a:r>
              <a:rPr lang="en-US" sz="2200" b="0" i="0" u="none" strike="noStrike" cap="none" baseline="0" dirty="0">
                <a:solidFill>
                  <a:schemeClr val="dk1"/>
                </a:solidFill>
                <a:latin typeface="Comic Sans MS"/>
                <a:ea typeface="Comic Sans MS"/>
                <a:cs typeface="Comic Sans MS"/>
                <a:sym typeface="Comic Sans MS"/>
              </a:rPr>
              <a:t> is a </a:t>
            </a:r>
            <a:r>
              <a:rPr lang="en-US" sz="2200" b="1" i="0" u="none" strike="noStrike" cap="none" baseline="0" dirty="0">
                <a:solidFill>
                  <a:srgbClr val="990000"/>
                </a:solidFill>
                <a:latin typeface="Comic Sans MS"/>
                <a:ea typeface="Comic Sans MS"/>
                <a:cs typeface="Comic Sans MS"/>
                <a:sym typeface="Comic Sans MS"/>
              </a:rPr>
              <a:t>parent</a:t>
            </a:r>
            <a:r>
              <a:rPr lang="en-US" sz="2200" b="0" i="0" u="none" strike="noStrike" cap="none" baseline="0" dirty="0">
                <a:solidFill>
                  <a:schemeClr val="dk1"/>
                </a:solidFill>
                <a:latin typeface="Comic Sans MS"/>
                <a:ea typeface="Comic Sans MS"/>
                <a:cs typeface="Comic Sans MS"/>
                <a:sym typeface="Comic Sans MS"/>
              </a:rPr>
              <a:t> of </a:t>
            </a:r>
            <a:r>
              <a:rPr lang="en-US" sz="2200" b="0" i="1" u="none" strike="noStrike" cap="none" baseline="0" dirty="0">
                <a:solidFill>
                  <a:srgbClr val="3333FF"/>
                </a:solidFill>
                <a:latin typeface="Comic Sans MS"/>
                <a:ea typeface="Comic Sans MS"/>
                <a:cs typeface="Comic Sans MS"/>
                <a:sym typeface="Comic Sans MS"/>
              </a:rPr>
              <a:t>B</a:t>
            </a:r>
          </a:p>
          <a:p>
            <a:pPr marL="138113" marR="0" lvl="0" indent="-23812" algn="l" rtl="0">
              <a:lnSpc>
                <a:spcPct val="90000"/>
              </a:lnSpc>
              <a:spcBef>
                <a:spcPts val="440"/>
              </a:spcBef>
              <a:spcAft>
                <a:spcPts val="0"/>
              </a:spcAft>
              <a:buSzPct val="25000"/>
              <a:buNone/>
            </a:pPr>
            <a:r>
              <a:rPr lang="en-US" sz="2200" b="0" i="0" u="none" strike="noStrike" cap="none" baseline="0" dirty="0">
                <a:solidFill>
                  <a:schemeClr val="dk1"/>
                </a:solidFill>
                <a:latin typeface="Comic Sans MS"/>
                <a:ea typeface="Comic Sans MS"/>
                <a:cs typeface="Comic Sans MS"/>
                <a:sym typeface="Comic Sans MS"/>
              </a:rPr>
              <a:t>For a class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a:t>
            </a:r>
          </a:p>
          <a:p>
            <a:pPr marL="1035050" marR="0" lvl="1" indent="-412750" algn="l" rtl="0">
              <a:lnSpc>
                <a:spcPct val="90000"/>
              </a:lnSpc>
              <a:spcBef>
                <a:spcPts val="440"/>
              </a:spcBef>
              <a:spcAft>
                <a:spcPts val="0"/>
              </a:spcAft>
              <a:buClr>
                <a:srgbClr val="8B0000"/>
              </a:buClr>
              <a:buSzPct val="100000"/>
              <a:buFont typeface="Noto Symbol"/>
              <a:buChar char="➢"/>
            </a:pPr>
            <a:r>
              <a:rPr lang="en-US" sz="2200" b="0" i="0" u="none" strike="noStrike" cap="none" baseline="0" dirty="0">
                <a:solidFill>
                  <a:schemeClr val="dk1"/>
                </a:solidFill>
                <a:latin typeface="Comic Sans MS"/>
                <a:ea typeface="Comic Sans MS"/>
                <a:cs typeface="Comic Sans MS"/>
                <a:sym typeface="Comic Sans MS"/>
              </a:rPr>
              <a:t>The </a:t>
            </a:r>
            <a:r>
              <a:rPr lang="en-US" sz="2200" b="1" i="0" u="none" strike="noStrike" cap="none" baseline="0" dirty="0">
                <a:solidFill>
                  <a:srgbClr val="990000"/>
                </a:solidFill>
                <a:latin typeface="Comic Sans MS"/>
                <a:ea typeface="Comic Sans MS"/>
                <a:cs typeface="Comic Sans MS"/>
                <a:sym typeface="Comic Sans MS"/>
              </a:rPr>
              <a:t>descendants</a:t>
            </a:r>
            <a:r>
              <a:rPr lang="en-US" sz="2200" b="0" i="0" u="none" strike="noStrike" cap="none" baseline="0" dirty="0">
                <a:solidFill>
                  <a:schemeClr val="dk1"/>
                </a:solidFill>
                <a:latin typeface="Comic Sans MS"/>
                <a:ea typeface="Comic Sans MS"/>
                <a:cs typeface="Comic Sans MS"/>
                <a:sym typeface="Comic Sans MS"/>
              </a:rPr>
              <a:t> of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are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itself and (recursively) the descendants of </a:t>
            </a:r>
            <a:r>
              <a:rPr lang="en-US" sz="2200" b="0" i="1" u="none" strike="noStrike" cap="none" baseline="0" dirty="0">
                <a:solidFill>
                  <a:srgbClr val="3333FF"/>
                </a:solidFill>
                <a:latin typeface="Comic Sans MS"/>
                <a:ea typeface="Comic Sans MS"/>
                <a:cs typeface="Comic Sans MS"/>
                <a:sym typeface="Comic Sans MS"/>
              </a:rPr>
              <a:t>A </a:t>
            </a:r>
            <a:r>
              <a:rPr lang="en-US" sz="2200" b="0" i="0" u="none" strike="noStrike" cap="none" baseline="0" dirty="0">
                <a:solidFill>
                  <a:schemeClr val="dk1"/>
                </a:solidFill>
                <a:latin typeface="Comic Sans MS"/>
                <a:ea typeface="Comic Sans MS"/>
                <a:cs typeface="Comic Sans MS"/>
                <a:sym typeface="Comic Sans MS"/>
              </a:rPr>
              <a:t>’s heirs</a:t>
            </a:r>
          </a:p>
          <a:p>
            <a:pPr marL="1035050" marR="0" lvl="1" indent="-412750" algn="l" rtl="0">
              <a:lnSpc>
                <a:spcPct val="90000"/>
              </a:lnSpc>
              <a:spcBef>
                <a:spcPts val="440"/>
              </a:spcBef>
              <a:spcAft>
                <a:spcPts val="0"/>
              </a:spcAft>
              <a:buClr>
                <a:srgbClr val="8B0000"/>
              </a:buClr>
              <a:buSzPct val="100000"/>
              <a:buFont typeface="Noto Symbol"/>
              <a:buChar char="➢"/>
            </a:pPr>
            <a:r>
              <a:rPr lang="en-US" sz="2200" b="1" i="0" u="none" strike="noStrike" cap="none" baseline="0" dirty="0">
                <a:solidFill>
                  <a:srgbClr val="990000"/>
                </a:solidFill>
                <a:latin typeface="Comic Sans MS"/>
                <a:ea typeface="Comic Sans MS"/>
                <a:cs typeface="Comic Sans MS"/>
                <a:sym typeface="Comic Sans MS"/>
              </a:rPr>
              <a:t>Proper descendants</a:t>
            </a:r>
            <a:r>
              <a:rPr lang="en-US" sz="2200" b="0" i="0" u="none" strike="noStrike" cap="none" baseline="0" dirty="0">
                <a:solidFill>
                  <a:schemeClr val="dk1"/>
                </a:solidFill>
                <a:latin typeface="Comic Sans MS"/>
                <a:ea typeface="Comic Sans MS"/>
                <a:cs typeface="Comic Sans MS"/>
                <a:sym typeface="Comic Sans MS"/>
              </a:rPr>
              <a:t> exclude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itself</a:t>
            </a:r>
          </a:p>
          <a:p>
            <a:pPr marL="138113" marR="0" lvl="0" indent="-23812" algn="l" rtl="0">
              <a:lnSpc>
                <a:spcPct val="90000"/>
              </a:lnSpc>
              <a:spcBef>
                <a:spcPts val="440"/>
              </a:spcBef>
              <a:spcAft>
                <a:spcPts val="0"/>
              </a:spcAft>
              <a:buSzPct val="25000"/>
              <a:buNone/>
            </a:pPr>
            <a:r>
              <a:rPr lang="en-US" sz="2200" b="0" i="0" u="none" strike="noStrike" cap="none" baseline="0" dirty="0">
                <a:solidFill>
                  <a:schemeClr val="dk1"/>
                </a:solidFill>
                <a:latin typeface="Comic Sans MS"/>
                <a:ea typeface="Comic Sans MS"/>
                <a:cs typeface="Comic Sans MS"/>
                <a:sym typeface="Comic Sans MS"/>
              </a:rPr>
              <a:t>Reverse notions:</a:t>
            </a:r>
          </a:p>
          <a:p>
            <a:pPr marL="1035050" marR="0" lvl="1" indent="-412750" algn="l" rtl="0">
              <a:lnSpc>
                <a:spcPct val="90000"/>
              </a:lnSpc>
              <a:spcBef>
                <a:spcPts val="440"/>
              </a:spcBef>
              <a:spcAft>
                <a:spcPts val="0"/>
              </a:spcAft>
              <a:buClr>
                <a:srgbClr val="8B0000"/>
              </a:buClr>
              <a:buSzPct val="100000"/>
              <a:buFont typeface="Noto Symbol"/>
              <a:buChar char="➢"/>
            </a:pPr>
            <a:r>
              <a:rPr lang="en-US" sz="2200" b="1" i="0" u="none" strike="noStrike" cap="none" baseline="0" dirty="0">
                <a:solidFill>
                  <a:srgbClr val="990000"/>
                </a:solidFill>
                <a:latin typeface="Comic Sans MS"/>
                <a:ea typeface="Comic Sans MS"/>
                <a:cs typeface="Comic Sans MS"/>
                <a:sym typeface="Comic Sans MS"/>
              </a:rPr>
              <a:t>Ancestor</a:t>
            </a:r>
          </a:p>
          <a:p>
            <a:pPr marL="1035050" marR="0" lvl="1" indent="-412750" algn="l" rtl="0">
              <a:lnSpc>
                <a:spcPct val="90000"/>
              </a:lnSpc>
              <a:spcBef>
                <a:spcPts val="440"/>
              </a:spcBef>
              <a:spcAft>
                <a:spcPts val="0"/>
              </a:spcAft>
              <a:buClr>
                <a:srgbClr val="8B0000"/>
              </a:buClr>
              <a:buSzPct val="100000"/>
              <a:buFont typeface="Noto Symbol"/>
              <a:buChar char="➢"/>
            </a:pPr>
            <a:r>
              <a:rPr lang="en-US" sz="2200" b="1" i="0" u="none" strike="noStrike" cap="none" baseline="0" dirty="0">
                <a:solidFill>
                  <a:srgbClr val="990000"/>
                </a:solidFill>
                <a:latin typeface="Comic Sans MS"/>
                <a:ea typeface="Comic Sans MS"/>
                <a:cs typeface="Comic Sans MS"/>
                <a:sym typeface="Comic Sans MS"/>
              </a:rPr>
              <a:t>Proper ancestor</a:t>
            </a:r>
          </a:p>
          <a:p>
            <a:pPr marL="138113" marR="0" lvl="0" indent="-23812" algn="l" rtl="0">
              <a:lnSpc>
                <a:spcPct val="90000"/>
              </a:lnSpc>
              <a:spcBef>
                <a:spcPts val="440"/>
              </a:spcBef>
              <a:spcAft>
                <a:spcPts val="0"/>
              </a:spcAft>
              <a:buSzPct val="25000"/>
              <a:buNone/>
            </a:pPr>
            <a:r>
              <a:rPr lang="en-US" sz="2200" b="0" i="0" u="none" strike="noStrike" cap="none" baseline="0" dirty="0">
                <a:solidFill>
                  <a:schemeClr val="dk1"/>
                </a:solidFill>
                <a:latin typeface="Comic Sans MS"/>
                <a:ea typeface="Comic Sans MS"/>
                <a:cs typeface="Comic Sans MS"/>
                <a:sym typeface="Comic Sans MS"/>
              </a:rPr>
              <a:t>More precise notion of instance:</a:t>
            </a:r>
          </a:p>
          <a:p>
            <a:pPr marL="1035050" marR="0" lvl="1" indent="-412750" algn="l" rtl="0">
              <a:lnSpc>
                <a:spcPct val="90000"/>
              </a:lnSpc>
              <a:spcBef>
                <a:spcPts val="440"/>
              </a:spcBef>
              <a:spcAft>
                <a:spcPts val="0"/>
              </a:spcAft>
              <a:buClr>
                <a:srgbClr val="8B0000"/>
              </a:buClr>
              <a:buSzPct val="100000"/>
              <a:buFont typeface="Noto Symbol"/>
              <a:buChar char="➢"/>
            </a:pPr>
            <a:r>
              <a:rPr lang="en-US" sz="2200" b="1" i="0" u="none" strike="noStrike" cap="none" baseline="0" dirty="0" smtClean="0">
                <a:solidFill>
                  <a:srgbClr val="990000"/>
                </a:solidFill>
                <a:latin typeface="Comic Sans MS"/>
                <a:ea typeface="Comic Sans MS"/>
                <a:cs typeface="Comic Sans MS"/>
                <a:sym typeface="Comic Sans MS"/>
              </a:rPr>
              <a:t>Direct </a:t>
            </a:r>
            <a:r>
              <a:rPr lang="en-US" sz="2200" b="1" i="0" u="none" strike="noStrike" cap="none" baseline="0" dirty="0">
                <a:solidFill>
                  <a:srgbClr val="990000"/>
                </a:solidFill>
                <a:latin typeface="Comic Sans MS"/>
                <a:ea typeface="Comic Sans MS"/>
                <a:cs typeface="Comic Sans MS"/>
                <a:sym typeface="Comic Sans MS"/>
              </a:rPr>
              <a:t>instances </a:t>
            </a:r>
            <a:r>
              <a:rPr lang="en-US" sz="2200" b="0" i="0" u="none" strike="noStrike" cap="none" baseline="0" dirty="0">
                <a:solidFill>
                  <a:schemeClr val="dk1"/>
                </a:solidFill>
                <a:latin typeface="Comic Sans MS"/>
                <a:ea typeface="Comic Sans MS"/>
                <a:cs typeface="Comic Sans MS"/>
                <a:sym typeface="Comic Sans MS"/>
              </a:rPr>
              <a:t>of </a:t>
            </a:r>
            <a:r>
              <a:rPr lang="en-US" sz="2200" b="0" i="1" u="none" strike="noStrike" cap="none" baseline="0" dirty="0">
                <a:solidFill>
                  <a:srgbClr val="3333FF"/>
                </a:solidFill>
                <a:latin typeface="Comic Sans MS"/>
                <a:ea typeface="Comic Sans MS"/>
                <a:cs typeface="Comic Sans MS"/>
                <a:sym typeface="Comic Sans MS"/>
              </a:rPr>
              <a:t>A</a:t>
            </a:r>
          </a:p>
          <a:p>
            <a:pPr marL="981075" marR="0" lvl="1" indent="-358775" algn="l" rtl="0">
              <a:lnSpc>
                <a:spcPct val="90000"/>
              </a:lnSpc>
              <a:spcBef>
                <a:spcPts val="440"/>
              </a:spcBef>
              <a:spcAft>
                <a:spcPts val="0"/>
              </a:spcAft>
              <a:buClr>
                <a:srgbClr val="8B0000"/>
              </a:buClr>
              <a:buSzPct val="100000"/>
              <a:buFont typeface="Noto Symbol"/>
              <a:buChar char="➢"/>
            </a:pPr>
            <a:r>
              <a:rPr lang="en-US" sz="2200" b="1" i="0" u="none" strike="noStrike" cap="none" baseline="0" dirty="0">
                <a:solidFill>
                  <a:srgbClr val="990000"/>
                </a:solidFill>
                <a:latin typeface="Comic Sans MS"/>
                <a:ea typeface="Comic Sans MS"/>
                <a:cs typeface="Comic Sans MS"/>
                <a:sym typeface="Comic Sans MS"/>
              </a:rPr>
              <a:t> Instances </a:t>
            </a:r>
            <a:r>
              <a:rPr lang="en-US" sz="2200" b="0" i="0" u="none" strike="noStrike" cap="none" baseline="0" dirty="0">
                <a:solidFill>
                  <a:schemeClr val="dk1"/>
                </a:solidFill>
                <a:latin typeface="Comic Sans MS"/>
                <a:ea typeface="Comic Sans MS"/>
                <a:cs typeface="Comic Sans MS"/>
                <a:sym typeface="Comic Sans MS"/>
              </a:rPr>
              <a:t>of </a:t>
            </a:r>
            <a:r>
              <a:rPr lang="en-US" sz="2200" b="0" i="1" u="none" strike="noStrike" cap="none" baseline="0" dirty="0">
                <a:solidFill>
                  <a:srgbClr val="3333FF"/>
                </a:solidFill>
                <a:latin typeface="Comic Sans MS"/>
                <a:ea typeface="Comic Sans MS"/>
                <a:cs typeface="Comic Sans MS"/>
                <a:sym typeface="Comic Sans MS"/>
              </a:rPr>
              <a:t>A</a:t>
            </a:r>
            <a:r>
              <a:rPr lang="en-US" sz="1200" b="0" i="1" u="none" strike="noStrike" cap="none" baseline="0" dirty="0">
                <a:solidFill>
                  <a:srgbClr val="3333FF"/>
                </a:solidFill>
                <a:latin typeface="Comic Sans MS"/>
                <a:ea typeface="Comic Sans MS"/>
                <a:cs typeface="Comic Sans MS"/>
                <a:sym typeface="Comic Sans MS"/>
              </a:rPr>
              <a:t> </a:t>
            </a:r>
            <a:r>
              <a:rPr lang="en-US" sz="2200" b="0" i="0" u="none" strike="noStrike" cap="none" baseline="0" dirty="0">
                <a:solidFill>
                  <a:schemeClr val="dk1"/>
                </a:solidFill>
                <a:latin typeface="Comic Sans MS"/>
                <a:ea typeface="Comic Sans MS"/>
                <a:cs typeface="Comic Sans MS"/>
                <a:sym typeface="Comic Sans MS"/>
              </a:rPr>
              <a:t>: the direct instances</a:t>
            </a:r>
            <a:br>
              <a:rPr lang="en-US" sz="2200" b="0" i="0" u="none" strike="noStrike" cap="none" baseline="0" dirty="0">
                <a:solidFill>
                  <a:schemeClr val="dk1"/>
                </a:solidFill>
                <a:latin typeface="Comic Sans MS"/>
                <a:ea typeface="Comic Sans MS"/>
                <a:cs typeface="Comic Sans MS"/>
                <a:sym typeface="Comic Sans MS"/>
              </a:rPr>
            </a:br>
            <a:r>
              <a:rPr lang="en-US" sz="2200" b="0" i="0" u="none" strike="noStrike" cap="none" baseline="0" dirty="0">
                <a:solidFill>
                  <a:schemeClr val="dk1"/>
                </a:solidFill>
                <a:latin typeface="Comic Sans MS"/>
                <a:ea typeface="Comic Sans MS"/>
                <a:cs typeface="Comic Sans MS"/>
                <a:sym typeface="Comic Sans MS"/>
              </a:rPr>
              <a:t>    of </a:t>
            </a:r>
            <a:r>
              <a:rPr lang="en-US" sz="2200" b="0" i="1" u="none" strike="noStrike" cap="none" baseline="0" dirty="0">
                <a:solidFill>
                  <a:srgbClr val="3333FF"/>
                </a:solidFill>
                <a:latin typeface="Comic Sans MS"/>
                <a:ea typeface="Comic Sans MS"/>
                <a:cs typeface="Comic Sans MS"/>
                <a:sym typeface="Comic Sans MS"/>
              </a:rPr>
              <a:t>A</a:t>
            </a:r>
            <a:r>
              <a:rPr lang="en-US" sz="2200" b="0" i="0" u="none" strike="noStrike" cap="none" baseline="0" dirty="0">
                <a:solidFill>
                  <a:schemeClr val="dk1"/>
                </a:solidFill>
                <a:latin typeface="Comic Sans MS"/>
                <a:ea typeface="Comic Sans MS"/>
                <a:cs typeface="Comic Sans MS"/>
                <a:sym typeface="Comic Sans MS"/>
              </a:rPr>
              <a:t> and its descendants</a:t>
            </a:r>
          </a:p>
          <a:p>
            <a:pPr marL="0" marR="0" lvl="0" indent="0" algn="l" rtl="0">
              <a:spcBef>
                <a:spcPts val="440"/>
              </a:spcBef>
              <a:spcAft>
                <a:spcPts val="0"/>
              </a:spcAft>
              <a:buSzPct val="25000"/>
              <a:buNone/>
            </a:pPr>
            <a:r>
              <a:rPr lang="en-US" sz="2200" b="0" i="0" u="none" strike="noStrike" cap="none" baseline="0" dirty="0">
                <a:solidFill>
                  <a:srgbClr val="000000"/>
                </a:solidFill>
                <a:latin typeface="Comic Sans MS"/>
                <a:ea typeface="Comic Sans MS"/>
                <a:cs typeface="Comic Sans MS"/>
                <a:sym typeface="Comic Sans MS"/>
              </a:rPr>
              <a:t/>
            </a:r>
            <a:br>
              <a:rPr lang="en-US" sz="2200" b="0" i="0" u="none" strike="noStrike" cap="none" baseline="0" dirty="0">
                <a:solidFill>
                  <a:srgbClr val="000000"/>
                </a:solidFill>
                <a:latin typeface="Comic Sans MS"/>
                <a:ea typeface="Comic Sans MS"/>
                <a:cs typeface="Comic Sans MS"/>
                <a:sym typeface="Comic Sans MS"/>
              </a:rPr>
            </a:br>
            <a:r>
              <a:rPr lang="en-US" sz="2200" b="0" i="0" u="none" strike="noStrike" cap="none" baseline="0" dirty="0">
                <a:solidFill>
                  <a:srgbClr val="000000"/>
                </a:solidFill>
                <a:latin typeface="Comic Sans MS"/>
                <a:ea typeface="Comic Sans MS"/>
                <a:cs typeface="Comic Sans MS"/>
                <a:sym typeface="Comic Sans MS"/>
              </a:rPr>
              <a:t>(Other terminology: </a:t>
            </a:r>
            <a:r>
              <a:rPr lang="en-US" sz="2200" b="0" i="0" u="none" strike="noStrike" cap="none" baseline="0" dirty="0">
                <a:solidFill>
                  <a:srgbClr val="990000"/>
                </a:solidFill>
                <a:latin typeface="Comic Sans MS"/>
                <a:ea typeface="Comic Sans MS"/>
                <a:cs typeface="Comic Sans MS"/>
                <a:sym typeface="Comic Sans MS"/>
              </a:rPr>
              <a:t>subclass, superclass, base clas</a:t>
            </a:r>
            <a:r>
              <a:rPr lang="en-US" sz="2200" b="0" i="0" u="none" strike="noStrike" cap="none" baseline="0" dirty="0">
                <a:solidFill>
                  <a:srgbClr val="CC0000"/>
                </a:solidFill>
                <a:latin typeface="Comic Sans MS"/>
                <a:ea typeface="Comic Sans MS"/>
                <a:cs typeface="Comic Sans MS"/>
                <a:sym typeface="Comic Sans MS"/>
              </a:rPr>
              <a:t>s</a:t>
            </a:r>
            <a:r>
              <a:rPr lang="en-US" sz="2200" b="0" i="0" u="none" strike="noStrike" cap="none" baseline="0" dirty="0">
                <a:solidFill>
                  <a:srgbClr val="000000"/>
                </a:solidFill>
                <a:latin typeface="Comic Sans MS"/>
                <a:ea typeface="Comic Sans MS"/>
                <a:cs typeface="Comic Sans MS"/>
                <a:sym typeface="Comic Sans MS"/>
              </a:rPr>
              <a:t>)</a:t>
            </a:r>
          </a:p>
          <a:p>
            <a:pPr marL="138113" marR="0" lvl="0" indent="-23812"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cxnSp>
        <p:nvCxnSpPr>
          <p:cNvPr id="88" name="Shape 88"/>
          <p:cNvCxnSpPr/>
          <p:nvPr/>
        </p:nvCxnSpPr>
        <p:spPr>
          <a:xfrm rot="10800000">
            <a:off x="8299542" y="1867577"/>
            <a:ext cx="0" cy="1143000"/>
          </a:xfrm>
          <a:prstGeom prst="straightConnector1">
            <a:avLst/>
          </a:prstGeom>
          <a:noFill/>
          <a:ln w="28575" cap="flat" cmpd="sng">
            <a:solidFill>
              <a:srgbClr val="C00000"/>
            </a:solidFill>
            <a:prstDash val="solid"/>
            <a:round/>
            <a:headEnd type="none" w="med" len="med"/>
            <a:tailEnd type="stealth" w="lg" len="lg"/>
          </a:ln>
        </p:spPr>
      </p:cxnSp>
      <p:sp>
        <p:nvSpPr>
          <p:cNvPr id="89" name="Shape 89"/>
          <p:cNvSpPr/>
          <p:nvPr/>
        </p:nvSpPr>
        <p:spPr>
          <a:xfrm>
            <a:off x="7766142" y="3064552"/>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0" name="Shape 90"/>
          <p:cNvSpPr txBox="1"/>
          <p:nvPr/>
        </p:nvSpPr>
        <p:spPr>
          <a:xfrm>
            <a:off x="7616917" y="3142340"/>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B</a:t>
            </a:r>
          </a:p>
        </p:txBody>
      </p:sp>
      <p:sp>
        <p:nvSpPr>
          <p:cNvPr id="91" name="Shape 91"/>
          <p:cNvSpPr/>
          <p:nvPr/>
        </p:nvSpPr>
        <p:spPr>
          <a:xfrm>
            <a:off x="7794717" y="1251628"/>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2" name="Shape 92"/>
          <p:cNvSpPr txBox="1"/>
          <p:nvPr/>
        </p:nvSpPr>
        <p:spPr>
          <a:xfrm>
            <a:off x="7661367" y="1284965"/>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A</a:t>
            </a:r>
          </a:p>
        </p:txBody>
      </p:sp>
      <p:cxnSp>
        <p:nvCxnSpPr>
          <p:cNvPr id="93" name="Shape 93"/>
          <p:cNvCxnSpPr/>
          <p:nvPr/>
        </p:nvCxnSpPr>
        <p:spPr>
          <a:xfrm rot="10800000" flipH="1">
            <a:off x="6798906" y="3676259"/>
            <a:ext cx="1449354" cy="951723"/>
          </a:xfrm>
          <a:prstGeom prst="straightConnector1">
            <a:avLst/>
          </a:prstGeom>
          <a:noFill/>
          <a:ln w="28575" cap="flat" cmpd="sng">
            <a:solidFill>
              <a:srgbClr val="C00000"/>
            </a:solidFill>
            <a:prstDash val="solid"/>
            <a:round/>
            <a:headEnd type="none" w="med" len="med"/>
            <a:tailEnd type="stealth" w="lg" len="lg"/>
          </a:ln>
        </p:spPr>
      </p:cxnSp>
      <p:sp>
        <p:nvSpPr>
          <p:cNvPr id="94" name="Shape 94"/>
          <p:cNvSpPr/>
          <p:nvPr/>
        </p:nvSpPr>
        <p:spPr>
          <a:xfrm>
            <a:off x="6207966" y="4666308"/>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5" name="Shape 95"/>
          <p:cNvSpPr txBox="1"/>
          <p:nvPr/>
        </p:nvSpPr>
        <p:spPr>
          <a:xfrm>
            <a:off x="6058741" y="4744096"/>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C</a:t>
            </a:r>
          </a:p>
        </p:txBody>
      </p:sp>
      <p:cxnSp>
        <p:nvCxnSpPr>
          <p:cNvPr id="96" name="Shape 96"/>
          <p:cNvCxnSpPr/>
          <p:nvPr/>
        </p:nvCxnSpPr>
        <p:spPr>
          <a:xfrm rot="10800000">
            <a:off x="8335346" y="3713583"/>
            <a:ext cx="236374" cy="976604"/>
          </a:xfrm>
          <a:prstGeom prst="straightConnector1">
            <a:avLst/>
          </a:prstGeom>
          <a:noFill/>
          <a:ln w="28575" cap="flat" cmpd="sng">
            <a:solidFill>
              <a:srgbClr val="C00000"/>
            </a:solidFill>
            <a:prstDash val="solid"/>
            <a:round/>
            <a:headEnd type="none" w="med" len="med"/>
            <a:tailEnd type="stealth" w="lg" len="lg"/>
          </a:ln>
        </p:spPr>
      </p:cxnSp>
      <p:sp>
        <p:nvSpPr>
          <p:cNvPr id="97" name="Shape 97"/>
          <p:cNvSpPr/>
          <p:nvPr/>
        </p:nvSpPr>
        <p:spPr>
          <a:xfrm>
            <a:off x="8067675" y="4700519"/>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8" name="Shape 98"/>
          <p:cNvSpPr txBox="1"/>
          <p:nvPr/>
        </p:nvSpPr>
        <p:spPr>
          <a:xfrm>
            <a:off x="7918450" y="4778305"/>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D</a:t>
            </a:r>
          </a:p>
        </p:txBody>
      </p:sp>
      <p:cxnSp>
        <p:nvCxnSpPr>
          <p:cNvPr id="99" name="Shape 99"/>
          <p:cNvCxnSpPr/>
          <p:nvPr/>
        </p:nvCxnSpPr>
        <p:spPr>
          <a:xfrm rot="10800000">
            <a:off x="6973077" y="5293566"/>
            <a:ext cx="774440" cy="774441"/>
          </a:xfrm>
          <a:prstGeom prst="straightConnector1">
            <a:avLst/>
          </a:prstGeom>
          <a:noFill/>
          <a:ln w="28575" cap="flat" cmpd="sng">
            <a:solidFill>
              <a:srgbClr val="C00000"/>
            </a:solidFill>
            <a:prstDash val="solid"/>
            <a:round/>
            <a:headEnd type="none" w="med" len="med"/>
            <a:tailEnd type="stealth" w="lg" len="lg"/>
          </a:ln>
        </p:spPr>
      </p:cxnSp>
      <p:sp>
        <p:nvSpPr>
          <p:cNvPr id="100" name="Shape 100"/>
          <p:cNvSpPr/>
          <p:nvPr/>
        </p:nvSpPr>
        <p:spPr>
          <a:xfrm>
            <a:off x="7243471" y="6078339"/>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101" name="Shape 101"/>
          <p:cNvSpPr txBox="1"/>
          <p:nvPr/>
        </p:nvSpPr>
        <p:spPr>
          <a:xfrm>
            <a:off x="7094246" y="6156126"/>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E</a:t>
            </a:r>
          </a:p>
        </p:txBody>
      </p:sp>
      <p:sp>
        <p:nvSpPr>
          <p:cNvPr id="102" name="Shape 10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21</a:t>
            </a:fld>
            <a:endParaRPr lang="en-US"/>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idx="4294967295"/>
          </p:nvPr>
        </p:nvSpPr>
        <p:spPr>
          <a:xfrm>
            <a:off x="249237" y="115888"/>
            <a:ext cx="8117521" cy="442912"/>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smtClean="0">
                <a:solidFill>
                  <a:srgbClr val="006699"/>
                </a:solidFill>
                <a:latin typeface="Nunito"/>
                <a:ea typeface="Nunito"/>
                <a:cs typeface="Nunito"/>
                <a:sym typeface="Nunito"/>
              </a:rPr>
              <a:t>Example (1)</a:t>
            </a:r>
            <a:endParaRPr lang="en-US" dirty="0">
              <a:solidFill>
                <a:srgbClr val="006699"/>
              </a:solidFill>
              <a:latin typeface="Nunito"/>
              <a:ea typeface="Nunito"/>
              <a:cs typeface="Nunito"/>
              <a:sym typeface="Nunito"/>
            </a:endParaRPr>
          </a:p>
        </p:txBody>
      </p:sp>
      <p:sp>
        <p:nvSpPr>
          <p:cNvPr id="87" name="Shape 87"/>
          <p:cNvSpPr txBox="1">
            <a:spLocks noGrp="1"/>
          </p:cNvSpPr>
          <p:nvPr>
            <p:ph type="body" idx="4294967295"/>
          </p:nvPr>
        </p:nvSpPr>
        <p:spPr>
          <a:xfrm>
            <a:off x="166946" y="752833"/>
            <a:ext cx="8218653" cy="5931188"/>
          </a:xfrm>
          <a:prstGeom prst="rect">
            <a:avLst/>
          </a:prstGeom>
          <a:noFill/>
          <a:ln>
            <a:noFill/>
          </a:ln>
        </p:spPr>
        <p:txBody>
          <a:bodyPr lIns="91425" tIns="45700" rIns="91425" bIns="45700" anchor="t" anchorCtr="0">
            <a:noAutofit/>
          </a:bodyPr>
          <a:lstStyle/>
          <a:p>
            <a:pPr marL="138113" marR="0" lvl="0" indent="-23812" algn="l" rtl="0">
              <a:lnSpc>
                <a:spcPct val="90000"/>
              </a:lnSpc>
              <a:spcBef>
                <a:spcPts val="0"/>
              </a:spcBef>
              <a:spcAft>
                <a:spcPts val="0"/>
              </a:spcAft>
              <a:buSzPct val="25000"/>
              <a:buNone/>
            </a:pPr>
            <a:endParaRPr lang="en-US" sz="2200" b="0" i="0" u="none" strike="noStrike" cap="none" baseline="0" dirty="0">
              <a:solidFill>
                <a:srgbClr val="000000"/>
              </a:solidFill>
              <a:latin typeface="Comic Sans MS"/>
              <a:ea typeface="Comic Sans MS"/>
              <a:cs typeface="Comic Sans MS"/>
              <a:sym typeface="Comic Sans MS"/>
            </a:endParaRPr>
          </a:p>
          <a:p>
            <a:pPr marL="138113" marR="0" lvl="0" indent="-23812"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cxnSp>
        <p:nvCxnSpPr>
          <p:cNvPr id="88" name="Shape 88"/>
          <p:cNvCxnSpPr/>
          <p:nvPr/>
        </p:nvCxnSpPr>
        <p:spPr>
          <a:xfrm rot="10800000">
            <a:off x="7521612" y="1567321"/>
            <a:ext cx="0" cy="1143000"/>
          </a:xfrm>
          <a:prstGeom prst="straightConnector1">
            <a:avLst/>
          </a:prstGeom>
          <a:noFill/>
          <a:ln w="28575" cap="flat" cmpd="sng">
            <a:solidFill>
              <a:srgbClr val="C00000"/>
            </a:solidFill>
            <a:prstDash val="solid"/>
            <a:round/>
            <a:headEnd type="none" w="med" len="med"/>
            <a:tailEnd type="stealth" w="lg" len="lg"/>
          </a:ln>
        </p:spPr>
      </p:cxnSp>
      <p:sp>
        <p:nvSpPr>
          <p:cNvPr id="89" name="Shape 89"/>
          <p:cNvSpPr/>
          <p:nvPr/>
        </p:nvSpPr>
        <p:spPr>
          <a:xfrm>
            <a:off x="6988212" y="2764296"/>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0" name="Shape 90"/>
          <p:cNvSpPr txBox="1"/>
          <p:nvPr/>
        </p:nvSpPr>
        <p:spPr>
          <a:xfrm>
            <a:off x="6838987" y="2842084"/>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B</a:t>
            </a:r>
          </a:p>
        </p:txBody>
      </p:sp>
      <p:sp>
        <p:nvSpPr>
          <p:cNvPr id="91" name="Shape 91"/>
          <p:cNvSpPr/>
          <p:nvPr/>
        </p:nvSpPr>
        <p:spPr>
          <a:xfrm>
            <a:off x="7016787" y="951372"/>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2" name="Shape 92"/>
          <p:cNvSpPr txBox="1"/>
          <p:nvPr/>
        </p:nvSpPr>
        <p:spPr>
          <a:xfrm>
            <a:off x="6883437" y="984709"/>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A</a:t>
            </a:r>
          </a:p>
        </p:txBody>
      </p:sp>
      <p:cxnSp>
        <p:nvCxnSpPr>
          <p:cNvPr id="93" name="Shape 93"/>
          <p:cNvCxnSpPr/>
          <p:nvPr/>
        </p:nvCxnSpPr>
        <p:spPr>
          <a:xfrm rot="10800000" flipH="1">
            <a:off x="6020976" y="3376003"/>
            <a:ext cx="1449354" cy="951723"/>
          </a:xfrm>
          <a:prstGeom prst="straightConnector1">
            <a:avLst/>
          </a:prstGeom>
          <a:noFill/>
          <a:ln w="28575" cap="flat" cmpd="sng">
            <a:solidFill>
              <a:srgbClr val="C00000"/>
            </a:solidFill>
            <a:prstDash val="solid"/>
            <a:round/>
            <a:headEnd type="none" w="med" len="med"/>
            <a:tailEnd type="stealth" w="lg" len="lg"/>
          </a:ln>
        </p:spPr>
      </p:cxnSp>
      <p:sp>
        <p:nvSpPr>
          <p:cNvPr id="94" name="Shape 94"/>
          <p:cNvSpPr/>
          <p:nvPr/>
        </p:nvSpPr>
        <p:spPr>
          <a:xfrm>
            <a:off x="5430036" y="4366052"/>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5" name="Shape 95"/>
          <p:cNvSpPr txBox="1"/>
          <p:nvPr/>
        </p:nvSpPr>
        <p:spPr>
          <a:xfrm>
            <a:off x="5280811" y="4443840"/>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C</a:t>
            </a:r>
          </a:p>
        </p:txBody>
      </p:sp>
      <p:cxnSp>
        <p:nvCxnSpPr>
          <p:cNvPr id="96" name="Shape 96"/>
          <p:cNvCxnSpPr/>
          <p:nvPr/>
        </p:nvCxnSpPr>
        <p:spPr>
          <a:xfrm rot="10800000">
            <a:off x="7557416" y="3413327"/>
            <a:ext cx="236374" cy="976604"/>
          </a:xfrm>
          <a:prstGeom prst="straightConnector1">
            <a:avLst/>
          </a:prstGeom>
          <a:noFill/>
          <a:ln w="28575" cap="flat" cmpd="sng">
            <a:solidFill>
              <a:srgbClr val="C00000"/>
            </a:solidFill>
            <a:prstDash val="solid"/>
            <a:round/>
            <a:headEnd type="none" w="med" len="med"/>
            <a:tailEnd type="stealth" w="lg" len="lg"/>
          </a:ln>
        </p:spPr>
      </p:cxnSp>
      <p:sp>
        <p:nvSpPr>
          <p:cNvPr id="97" name="Shape 97"/>
          <p:cNvSpPr/>
          <p:nvPr/>
        </p:nvSpPr>
        <p:spPr>
          <a:xfrm>
            <a:off x="7289745" y="4400263"/>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8" name="Shape 98"/>
          <p:cNvSpPr txBox="1"/>
          <p:nvPr/>
        </p:nvSpPr>
        <p:spPr>
          <a:xfrm>
            <a:off x="7140520" y="4478049"/>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D</a:t>
            </a:r>
          </a:p>
        </p:txBody>
      </p:sp>
      <p:cxnSp>
        <p:nvCxnSpPr>
          <p:cNvPr id="99" name="Shape 99"/>
          <p:cNvCxnSpPr/>
          <p:nvPr/>
        </p:nvCxnSpPr>
        <p:spPr>
          <a:xfrm rot="10800000">
            <a:off x="6195147" y="4993310"/>
            <a:ext cx="774440" cy="774441"/>
          </a:xfrm>
          <a:prstGeom prst="straightConnector1">
            <a:avLst/>
          </a:prstGeom>
          <a:noFill/>
          <a:ln w="28575" cap="flat" cmpd="sng">
            <a:solidFill>
              <a:srgbClr val="C00000"/>
            </a:solidFill>
            <a:prstDash val="solid"/>
            <a:round/>
            <a:headEnd type="none" w="med" len="med"/>
            <a:tailEnd type="stealth" w="lg" len="lg"/>
          </a:ln>
        </p:spPr>
      </p:cxnSp>
      <p:sp>
        <p:nvSpPr>
          <p:cNvPr id="100" name="Shape 100"/>
          <p:cNvSpPr/>
          <p:nvPr/>
        </p:nvSpPr>
        <p:spPr>
          <a:xfrm>
            <a:off x="6465541" y="5778083"/>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101" name="Shape 101"/>
          <p:cNvSpPr txBox="1"/>
          <p:nvPr/>
        </p:nvSpPr>
        <p:spPr>
          <a:xfrm>
            <a:off x="6316316" y="5855870"/>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E</a:t>
            </a:r>
          </a:p>
        </p:txBody>
      </p:sp>
      <p:sp>
        <p:nvSpPr>
          <p:cNvPr id="102" name="Shape 102"/>
          <p:cNvSpPr txBox="1">
            <a:spLocks noGrp="1"/>
          </p:cNvSpPr>
          <p:nvPr>
            <p:ph type="sldNum" idx="12"/>
          </p:nvPr>
        </p:nvSpPr>
        <p:spPr>
          <a:xfrm>
            <a:off x="7778861" y="6032878"/>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22</a:t>
            </a:fld>
            <a:endParaRPr lang="en-US"/>
          </a:p>
        </p:txBody>
      </p:sp>
      <p:sp>
        <p:nvSpPr>
          <p:cNvPr id="19" name="Shape 87"/>
          <p:cNvSpPr txBox="1">
            <a:spLocks/>
          </p:cNvSpPr>
          <p:nvPr/>
        </p:nvSpPr>
        <p:spPr>
          <a:xfrm>
            <a:off x="166946" y="1277888"/>
            <a:ext cx="6041020" cy="1014279"/>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48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48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138113" indent="-23812">
              <a:lnSpc>
                <a:spcPct val="90000"/>
              </a:lnSpc>
              <a:spcBef>
                <a:spcPts val="0"/>
              </a:spcBef>
              <a:buSzPct val="25000"/>
            </a:pPr>
            <a:r>
              <a:rPr lang="en-US" sz="3200" dirty="0" smtClean="0">
                <a:latin typeface="Comic Sans MS"/>
                <a:ea typeface="Comic Sans MS"/>
                <a:cs typeface="Comic Sans MS"/>
              </a:rPr>
              <a:t>What are the ancestors of C? </a:t>
            </a:r>
            <a:endParaRPr lang="en-US" sz="3200" dirty="0" smtClean="0">
              <a:latin typeface="Comic Sans MS"/>
              <a:ea typeface="Comic Sans MS"/>
              <a:cs typeface="Comic Sans MS"/>
              <a:sym typeface="Comic Sans MS"/>
            </a:endParaRPr>
          </a:p>
          <a:p>
            <a:pPr marL="138113" indent="-23812">
              <a:lnSpc>
                <a:spcPct val="90000"/>
              </a:lnSpc>
              <a:spcBef>
                <a:spcPts val="480"/>
              </a:spcBef>
            </a:pPr>
            <a:endParaRPr lang="en-US" sz="2400" dirty="0">
              <a:solidFill>
                <a:srgbClr val="3333FF"/>
              </a:solidFill>
              <a:latin typeface="Comic Sans MS"/>
              <a:ea typeface="Comic Sans MS"/>
              <a:cs typeface="Comic Sans MS"/>
              <a:sym typeface="Comic Sans MS"/>
            </a:endParaRPr>
          </a:p>
        </p:txBody>
      </p:sp>
    </p:spTree>
    <p:extLst>
      <p:ext uri="{BB962C8B-B14F-4D97-AF65-F5344CB8AC3E}">
        <p14:creationId xmlns:p14="http://schemas.microsoft.com/office/powerpoint/2010/main" val="288763276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idx="4294967295"/>
          </p:nvPr>
        </p:nvSpPr>
        <p:spPr>
          <a:xfrm>
            <a:off x="249237" y="115888"/>
            <a:ext cx="8117521" cy="442912"/>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smtClean="0">
                <a:solidFill>
                  <a:srgbClr val="006699"/>
                </a:solidFill>
                <a:latin typeface="Nunito"/>
                <a:ea typeface="Nunito"/>
                <a:cs typeface="Nunito"/>
                <a:sym typeface="Nunito"/>
              </a:rPr>
              <a:t>Example (2)</a:t>
            </a:r>
            <a:endParaRPr lang="en-US" dirty="0">
              <a:solidFill>
                <a:srgbClr val="006699"/>
              </a:solidFill>
              <a:latin typeface="Nunito"/>
              <a:ea typeface="Nunito"/>
              <a:cs typeface="Nunito"/>
              <a:sym typeface="Nunito"/>
            </a:endParaRPr>
          </a:p>
        </p:txBody>
      </p:sp>
      <p:sp>
        <p:nvSpPr>
          <p:cNvPr id="87" name="Shape 87"/>
          <p:cNvSpPr txBox="1">
            <a:spLocks noGrp="1"/>
          </p:cNvSpPr>
          <p:nvPr>
            <p:ph type="body" idx="4294967295"/>
          </p:nvPr>
        </p:nvSpPr>
        <p:spPr>
          <a:xfrm>
            <a:off x="166946" y="752833"/>
            <a:ext cx="8218653" cy="5931188"/>
          </a:xfrm>
          <a:prstGeom prst="rect">
            <a:avLst/>
          </a:prstGeom>
          <a:noFill/>
          <a:ln>
            <a:noFill/>
          </a:ln>
        </p:spPr>
        <p:txBody>
          <a:bodyPr lIns="91425" tIns="45700" rIns="91425" bIns="45700" anchor="t" anchorCtr="0">
            <a:noAutofit/>
          </a:bodyPr>
          <a:lstStyle/>
          <a:p>
            <a:pPr marL="138113" marR="0" lvl="0" indent="-23812" algn="l" rtl="0">
              <a:lnSpc>
                <a:spcPct val="90000"/>
              </a:lnSpc>
              <a:spcBef>
                <a:spcPts val="0"/>
              </a:spcBef>
              <a:spcAft>
                <a:spcPts val="0"/>
              </a:spcAft>
              <a:buSzPct val="25000"/>
              <a:buNone/>
            </a:pPr>
            <a:endParaRPr lang="en-US" sz="2200" b="0" i="0" u="none" strike="noStrike" cap="none" baseline="0" dirty="0">
              <a:solidFill>
                <a:srgbClr val="000000"/>
              </a:solidFill>
              <a:latin typeface="Comic Sans MS"/>
              <a:ea typeface="Comic Sans MS"/>
              <a:cs typeface="Comic Sans MS"/>
              <a:sym typeface="Comic Sans MS"/>
            </a:endParaRPr>
          </a:p>
          <a:p>
            <a:pPr marL="138113" marR="0" lvl="0" indent="-23812"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cxnSp>
        <p:nvCxnSpPr>
          <p:cNvPr id="88" name="Shape 88"/>
          <p:cNvCxnSpPr/>
          <p:nvPr/>
        </p:nvCxnSpPr>
        <p:spPr>
          <a:xfrm rot="10800000">
            <a:off x="7521612" y="1567321"/>
            <a:ext cx="0" cy="1143000"/>
          </a:xfrm>
          <a:prstGeom prst="straightConnector1">
            <a:avLst/>
          </a:prstGeom>
          <a:noFill/>
          <a:ln w="28575" cap="flat" cmpd="sng">
            <a:solidFill>
              <a:srgbClr val="C00000"/>
            </a:solidFill>
            <a:prstDash val="solid"/>
            <a:round/>
            <a:headEnd type="none" w="med" len="med"/>
            <a:tailEnd type="stealth" w="lg" len="lg"/>
          </a:ln>
        </p:spPr>
      </p:cxnSp>
      <p:sp>
        <p:nvSpPr>
          <p:cNvPr id="89" name="Shape 89"/>
          <p:cNvSpPr/>
          <p:nvPr/>
        </p:nvSpPr>
        <p:spPr>
          <a:xfrm>
            <a:off x="6988212" y="2764296"/>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0" name="Shape 90"/>
          <p:cNvSpPr txBox="1"/>
          <p:nvPr/>
        </p:nvSpPr>
        <p:spPr>
          <a:xfrm>
            <a:off x="6838987" y="2842084"/>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B</a:t>
            </a:r>
          </a:p>
        </p:txBody>
      </p:sp>
      <p:sp>
        <p:nvSpPr>
          <p:cNvPr id="91" name="Shape 91"/>
          <p:cNvSpPr/>
          <p:nvPr/>
        </p:nvSpPr>
        <p:spPr>
          <a:xfrm>
            <a:off x="7016787" y="951372"/>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2" name="Shape 92"/>
          <p:cNvSpPr txBox="1"/>
          <p:nvPr/>
        </p:nvSpPr>
        <p:spPr>
          <a:xfrm>
            <a:off x="6883437" y="984709"/>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A</a:t>
            </a:r>
          </a:p>
        </p:txBody>
      </p:sp>
      <p:cxnSp>
        <p:nvCxnSpPr>
          <p:cNvPr id="93" name="Shape 93"/>
          <p:cNvCxnSpPr/>
          <p:nvPr/>
        </p:nvCxnSpPr>
        <p:spPr>
          <a:xfrm rot="10800000" flipH="1">
            <a:off x="6020976" y="3376003"/>
            <a:ext cx="1449354" cy="951723"/>
          </a:xfrm>
          <a:prstGeom prst="straightConnector1">
            <a:avLst/>
          </a:prstGeom>
          <a:noFill/>
          <a:ln w="28575" cap="flat" cmpd="sng">
            <a:solidFill>
              <a:srgbClr val="C00000"/>
            </a:solidFill>
            <a:prstDash val="solid"/>
            <a:round/>
            <a:headEnd type="none" w="med" len="med"/>
            <a:tailEnd type="stealth" w="lg" len="lg"/>
          </a:ln>
        </p:spPr>
      </p:cxnSp>
      <p:sp>
        <p:nvSpPr>
          <p:cNvPr id="94" name="Shape 94"/>
          <p:cNvSpPr/>
          <p:nvPr/>
        </p:nvSpPr>
        <p:spPr>
          <a:xfrm>
            <a:off x="5430036" y="4366052"/>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5" name="Shape 95"/>
          <p:cNvSpPr txBox="1"/>
          <p:nvPr/>
        </p:nvSpPr>
        <p:spPr>
          <a:xfrm>
            <a:off x="5280811" y="4443840"/>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C</a:t>
            </a:r>
          </a:p>
        </p:txBody>
      </p:sp>
      <p:cxnSp>
        <p:nvCxnSpPr>
          <p:cNvPr id="96" name="Shape 96"/>
          <p:cNvCxnSpPr/>
          <p:nvPr/>
        </p:nvCxnSpPr>
        <p:spPr>
          <a:xfrm rot="10800000">
            <a:off x="7557416" y="3413327"/>
            <a:ext cx="236374" cy="976604"/>
          </a:xfrm>
          <a:prstGeom prst="straightConnector1">
            <a:avLst/>
          </a:prstGeom>
          <a:noFill/>
          <a:ln w="28575" cap="flat" cmpd="sng">
            <a:solidFill>
              <a:srgbClr val="C00000"/>
            </a:solidFill>
            <a:prstDash val="solid"/>
            <a:round/>
            <a:headEnd type="none" w="med" len="med"/>
            <a:tailEnd type="stealth" w="lg" len="lg"/>
          </a:ln>
        </p:spPr>
      </p:cxnSp>
      <p:sp>
        <p:nvSpPr>
          <p:cNvPr id="97" name="Shape 97"/>
          <p:cNvSpPr/>
          <p:nvPr/>
        </p:nvSpPr>
        <p:spPr>
          <a:xfrm>
            <a:off x="7289745" y="4400263"/>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98" name="Shape 98"/>
          <p:cNvSpPr txBox="1"/>
          <p:nvPr/>
        </p:nvSpPr>
        <p:spPr>
          <a:xfrm>
            <a:off x="7140520" y="4478049"/>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D</a:t>
            </a:r>
          </a:p>
        </p:txBody>
      </p:sp>
      <p:cxnSp>
        <p:nvCxnSpPr>
          <p:cNvPr id="99" name="Shape 99"/>
          <p:cNvCxnSpPr/>
          <p:nvPr/>
        </p:nvCxnSpPr>
        <p:spPr>
          <a:xfrm rot="10800000">
            <a:off x="6195147" y="4993310"/>
            <a:ext cx="774440" cy="774441"/>
          </a:xfrm>
          <a:prstGeom prst="straightConnector1">
            <a:avLst/>
          </a:prstGeom>
          <a:noFill/>
          <a:ln w="28575" cap="flat" cmpd="sng">
            <a:solidFill>
              <a:srgbClr val="C00000"/>
            </a:solidFill>
            <a:prstDash val="solid"/>
            <a:round/>
            <a:headEnd type="none" w="med" len="med"/>
            <a:tailEnd type="stealth" w="lg" len="lg"/>
          </a:ln>
        </p:spPr>
      </p:cxnSp>
      <p:sp>
        <p:nvSpPr>
          <p:cNvPr id="100" name="Shape 100"/>
          <p:cNvSpPr/>
          <p:nvPr/>
        </p:nvSpPr>
        <p:spPr>
          <a:xfrm>
            <a:off x="6465541" y="5778083"/>
            <a:ext cx="1009649" cy="606425"/>
          </a:xfrm>
          <a:prstGeom prst="ellipse">
            <a:avLst/>
          </a:prstGeom>
          <a:solidFill>
            <a:srgbClr val="99FF99"/>
          </a:solidFill>
          <a:ln w="9525" cap="flat" cmpd="sng">
            <a:solidFill>
              <a:srgbClr val="993300">
                <a:alpha val="33725"/>
              </a:srgbClr>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101" name="Shape 101"/>
          <p:cNvSpPr txBox="1"/>
          <p:nvPr/>
        </p:nvSpPr>
        <p:spPr>
          <a:xfrm>
            <a:off x="6316316" y="5855870"/>
            <a:ext cx="1225550" cy="500063"/>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Clr>
                <a:srgbClr val="0000FF"/>
              </a:buClr>
              <a:buSzPct val="25000"/>
              <a:buFont typeface="Comic Sans MS"/>
              <a:buNone/>
            </a:pPr>
            <a:r>
              <a:rPr lang="en-US" sz="2800" b="0" i="1" u="none" strike="noStrike" cap="none" baseline="0">
                <a:solidFill>
                  <a:srgbClr val="0000FF"/>
                </a:solidFill>
                <a:latin typeface="Comic Sans MS"/>
                <a:ea typeface="Comic Sans MS"/>
                <a:cs typeface="Comic Sans MS"/>
                <a:sym typeface="Comic Sans MS"/>
              </a:rPr>
              <a:t>E</a:t>
            </a:r>
          </a:p>
        </p:txBody>
      </p:sp>
      <p:sp>
        <p:nvSpPr>
          <p:cNvPr id="102" name="Shape 102"/>
          <p:cNvSpPr txBox="1">
            <a:spLocks noGrp="1"/>
          </p:cNvSpPr>
          <p:nvPr>
            <p:ph type="sldNum" idx="12"/>
          </p:nvPr>
        </p:nvSpPr>
        <p:spPr>
          <a:xfrm>
            <a:off x="7778861" y="6032878"/>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US"/>
              <a:t>23</a:t>
            </a:fld>
            <a:endParaRPr lang="en-US"/>
          </a:p>
        </p:txBody>
      </p:sp>
      <p:sp>
        <p:nvSpPr>
          <p:cNvPr id="19" name="Shape 87"/>
          <p:cNvSpPr txBox="1">
            <a:spLocks/>
          </p:cNvSpPr>
          <p:nvPr/>
        </p:nvSpPr>
        <p:spPr>
          <a:xfrm>
            <a:off x="166946" y="1277888"/>
            <a:ext cx="6041020" cy="1014279"/>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48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48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36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138113" indent="-23812">
              <a:lnSpc>
                <a:spcPct val="90000"/>
              </a:lnSpc>
              <a:spcBef>
                <a:spcPts val="0"/>
              </a:spcBef>
              <a:buSzPct val="25000"/>
            </a:pPr>
            <a:r>
              <a:rPr lang="en-US" sz="3200" dirty="0" smtClean="0">
                <a:latin typeface="Comic Sans MS"/>
                <a:ea typeface="Comic Sans MS"/>
                <a:cs typeface="Comic Sans MS"/>
              </a:rPr>
              <a:t>What are the ancestors of C?</a:t>
            </a:r>
          </a:p>
          <a:p>
            <a:pPr marL="138113" indent="-23812">
              <a:lnSpc>
                <a:spcPct val="90000"/>
              </a:lnSpc>
              <a:spcBef>
                <a:spcPts val="0"/>
              </a:spcBef>
              <a:buSzPct val="25000"/>
            </a:pPr>
            <a:r>
              <a:rPr lang="en-US" sz="3200" dirty="0" smtClean="0"/>
              <a:t>A, </a:t>
            </a:r>
            <a:r>
              <a:rPr lang="en-US" sz="3200" dirty="0"/>
              <a:t>B and C itself</a:t>
            </a:r>
          </a:p>
          <a:p>
            <a:pPr marL="138113" indent="-23812">
              <a:lnSpc>
                <a:spcPct val="90000"/>
              </a:lnSpc>
              <a:spcBef>
                <a:spcPts val="0"/>
              </a:spcBef>
              <a:buSzPct val="25000"/>
            </a:pPr>
            <a:r>
              <a:rPr lang="en-US" sz="3200" dirty="0" smtClean="0">
                <a:latin typeface="Comic Sans MS"/>
                <a:ea typeface="Comic Sans MS"/>
                <a:cs typeface="Comic Sans MS"/>
              </a:rPr>
              <a:t> </a:t>
            </a:r>
            <a:endParaRPr lang="en-US" sz="3200" dirty="0" smtClean="0">
              <a:latin typeface="Comic Sans MS"/>
              <a:ea typeface="Comic Sans MS"/>
              <a:cs typeface="Comic Sans MS"/>
              <a:sym typeface="Comic Sans MS"/>
            </a:endParaRPr>
          </a:p>
          <a:p>
            <a:pPr marL="138113" indent="-23812">
              <a:lnSpc>
                <a:spcPct val="90000"/>
              </a:lnSpc>
              <a:spcBef>
                <a:spcPts val="480"/>
              </a:spcBef>
            </a:pPr>
            <a:endParaRPr lang="en-US" sz="2400" dirty="0">
              <a:solidFill>
                <a:srgbClr val="3333FF"/>
              </a:solidFill>
              <a:latin typeface="Comic Sans MS"/>
              <a:ea typeface="Comic Sans MS"/>
              <a:cs typeface="Comic Sans MS"/>
              <a:sym typeface="Comic Sans MS"/>
            </a:endParaRPr>
          </a:p>
        </p:txBody>
      </p:sp>
    </p:spTree>
    <p:extLst>
      <p:ext uri="{BB962C8B-B14F-4D97-AF65-F5344CB8AC3E}">
        <p14:creationId xmlns:p14="http://schemas.microsoft.com/office/powerpoint/2010/main" val="278617853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006699"/>
                </a:solidFill>
                <a:latin typeface="Nunito"/>
                <a:ea typeface="Nunito"/>
                <a:cs typeface="Nunito"/>
              </a:rPr>
              <a:t>Deferred routines and classes</a:t>
            </a:r>
          </a:p>
        </p:txBody>
      </p:sp>
      <p:sp>
        <p:nvSpPr>
          <p:cNvPr id="3" name="Text Placeholder 2"/>
          <p:cNvSpPr>
            <a:spLocks noGrp="1"/>
          </p:cNvSpPr>
          <p:nvPr>
            <p:ph type="body" idx="1"/>
          </p:nvPr>
        </p:nvSpPr>
        <p:spPr/>
        <p:txBody>
          <a:bodyPr/>
          <a:lstStyle/>
          <a:p>
            <a:pPr algn="just"/>
            <a:r>
              <a:rPr lang="en-US" sz="3200" dirty="0" smtClean="0">
                <a:latin typeface="Comic Sans MS"/>
                <a:ea typeface="Comic Sans MS"/>
                <a:cs typeface="Comic Sans MS"/>
              </a:rPr>
              <a:t>Declaring </a:t>
            </a:r>
            <a:r>
              <a:rPr lang="en-US" sz="3200" dirty="0">
                <a:latin typeface="Comic Sans MS"/>
                <a:ea typeface="Comic Sans MS"/>
                <a:cs typeface="Comic Sans MS"/>
              </a:rPr>
              <a:t>a </a:t>
            </a:r>
            <a:r>
              <a:rPr lang="en-US" sz="3200" dirty="0">
                <a:solidFill>
                  <a:srgbClr val="FF0000"/>
                </a:solidFill>
                <a:latin typeface="Comic Sans MS"/>
                <a:ea typeface="Comic Sans MS"/>
                <a:cs typeface="Comic Sans MS"/>
              </a:rPr>
              <a:t>routine</a:t>
            </a:r>
            <a:r>
              <a:rPr lang="en-US" sz="3200" dirty="0">
                <a:latin typeface="Comic Sans MS"/>
                <a:ea typeface="Comic Sans MS"/>
                <a:cs typeface="Comic Sans MS"/>
              </a:rPr>
              <a:t> r as </a:t>
            </a:r>
            <a:r>
              <a:rPr lang="en-US" sz="3200" dirty="0">
                <a:solidFill>
                  <a:srgbClr val="FF0000"/>
                </a:solidFill>
                <a:latin typeface="Comic Sans MS"/>
                <a:ea typeface="Comic Sans MS"/>
                <a:cs typeface="Comic Sans MS"/>
              </a:rPr>
              <a:t>deferred</a:t>
            </a:r>
            <a:r>
              <a:rPr lang="en-US" sz="3200" dirty="0">
                <a:latin typeface="Comic Sans MS"/>
                <a:ea typeface="Comic Sans MS"/>
                <a:cs typeface="Comic Sans MS"/>
              </a:rPr>
              <a:t> in a class C expresses that </a:t>
            </a:r>
            <a:r>
              <a:rPr lang="en-US" sz="3200" dirty="0">
                <a:solidFill>
                  <a:srgbClr val="FF0000"/>
                </a:solidFill>
                <a:latin typeface="Comic Sans MS"/>
                <a:ea typeface="Comic Sans MS"/>
                <a:cs typeface="Comic Sans MS"/>
              </a:rPr>
              <a:t>there is no default implementation </a:t>
            </a:r>
            <a:r>
              <a:rPr lang="en-US" sz="3200" dirty="0">
                <a:latin typeface="Comic Sans MS"/>
                <a:ea typeface="Comic Sans MS"/>
                <a:cs typeface="Comic Sans MS"/>
              </a:rPr>
              <a:t>of r in C; such implementations will appear in eventual descendants of C. </a:t>
            </a:r>
            <a:endParaRPr lang="en-US" sz="3200" dirty="0" smtClean="0">
              <a:latin typeface="Comic Sans MS"/>
              <a:ea typeface="Comic Sans MS"/>
              <a:cs typeface="Comic Sans MS"/>
            </a:endParaRPr>
          </a:p>
          <a:p>
            <a:pPr algn="just"/>
            <a:endParaRPr lang="en-US" sz="3200" dirty="0">
              <a:latin typeface="Comic Sans MS"/>
              <a:ea typeface="Comic Sans MS"/>
              <a:cs typeface="Comic Sans MS"/>
            </a:endParaRPr>
          </a:p>
          <a:p>
            <a:pPr algn="just"/>
            <a:r>
              <a:rPr lang="en-US" sz="3200" dirty="0" smtClean="0">
                <a:latin typeface="Comic Sans MS"/>
                <a:ea typeface="Comic Sans MS"/>
                <a:cs typeface="Comic Sans MS"/>
              </a:rPr>
              <a:t>A </a:t>
            </a:r>
            <a:r>
              <a:rPr lang="en-US" sz="3200" dirty="0">
                <a:solidFill>
                  <a:srgbClr val="FF0000"/>
                </a:solidFill>
                <a:latin typeface="Comic Sans MS"/>
                <a:ea typeface="Comic Sans MS"/>
                <a:cs typeface="Comic Sans MS"/>
              </a:rPr>
              <a:t>class</a:t>
            </a:r>
            <a:r>
              <a:rPr lang="en-US" sz="3200" dirty="0">
                <a:latin typeface="Comic Sans MS"/>
                <a:ea typeface="Comic Sans MS"/>
                <a:cs typeface="Comic Sans MS"/>
              </a:rPr>
              <a:t> which has one or more deferred routines is itself said to be </a:t>
            </a:r>
            <a:r>
              <a:rPr lang="en-US" sz="3200" dirty="0">
                <a:solidFill>
                  <a:srgbClr val="FF0000"/>
                </a:solidFill>
                <a:latin typeface="Comic Sans MS"/>
                <a:ea typeface="Comic Sans MS"/>
                <a:cs typeface="Comic Sans MS"/>
              </a:rPr>
              <a:t>deferred</a:t>
            </a:r>
            <a:r>
              <a:rPr lang="en-US" sz="3200" dirty="0">
                <a:latin typeface="Comic Sans MS"/>
                <a:ea typeface="Comic Sans MS"/>
                <a:cs typeface="Comic Sans MS"/>
              </a:rPr>
              <a:t>. A non-deferred routine or class is said to be </a:t>
            </a:r>
            <a:r>
              <a:rPr lang="en-US" sz="3200" dirty="0">
                <a:solidFill>
                  <a:srgbClr val="FF0000"/>
                </a:solidFill>
                <a:latin typeface="Comic Sans MS"/>
                <a:ea typeface="Comic Sans MS"/>
                <a:cs typeface="Comic Sans MS"/>
              </a:rPr>
              <a:t>effective</a:t>
            </a:r>
            <a:r>
              <a:rPr lang="en-US" sz="3200" dirty="0">
                <a:latin typeface="Comic Sans MS"/>
                <a:ea typeface="Comic Sans MS"/>
                <a:cs typeface="Comic Sans MS"/>
              </a:rPr>
              <a:t>.</a:t>
            </a:r>
          </a:p>
          <a:p>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24</a:t>
            </a:fld>
            <a:endParaRPr lang="en-US"/>
          </a:p>
        </p:txBody>
      </p:sp>
    </p:spTree>
    <p:extLst>
      <p:ext uri="{BB962C8B-B14F-4D97-AF65-F5344CB8AC3E}">
        <p14:creationId xmlns:p14="http://schemas.microsoft.com/office/powerpoint/2010/main" val="371527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a:buSzPct val="25000"/>
            </a:pPr>
            <a:r>
              <a:rPr lang="en-US" dirty="0" smtClean="0">
                <a:solidFill>
                  <a:srgbClr val="006699"/>
                </a:solidFill>
                <a:latin typeface="Nunito"/>
                <a:ea typeface="Nunito"/>
                <a:cs typeface="Nunito"/>
                <a:sym typeface="Nunito"/>
              </a:rPr>
              <a:t>Class</a:t>
            </a:r>
            <a:r>
              <a:rPr lang="en-US" dirty="0" smtClean="0">
                <a:solidFill>
                  <a:srgbClr val="006699"/>
                </a:solidFill>
                <a:latin typeface="Nunito"/>
                <a:ea typeface="Nunito"/>
                <a:cs typeface="Nunito"/>
                <a:sym typeface="Comic Sans MS"/>
              </a:rPr>
              <a:t> </a:t>
            </a:r>
            <a:r>
              <a:rPr lang="en-US" dirty="0" smtClean="0">
                <a:solidFill>
                  <a:srgbClr val="006699"/>
                </a:solidFill>
                <a:latin typeface="Nunito"/>
                <a:ea typeface="Nunito"/>
                <a:cs typeface="Nunito"/>
                <a:sym typeface="Nunito"/>
              </a:rPr>
              <a:t>hierarchy</a:t>
            </a:r>
            <a:endParaRPr lang="en-US" dirty="0">
              <a:solidFill>
                <a:srgbClr val="006699"/>
              </a:solidFill>
              <a:latin typeface="Nunito"/>
              <a:ea typeface="Nunito"/>
              <a:cs typeface="Nunito"/>
              <a:sym typeface="Nunito"/>
            </a:endParaRPr>
          </a:p>
        </p:txBody>
      </p:sp>
      <p:sp>
        <p:nvSpPr>
          <p:cNvPr id="110" name="Shape 110"/>
          <p:cNvSpPr/>
          <p:nvPr/>
        </p:nvSpPr>
        <p:spPr>
          <a:xfrm>
            <a:off x="4165144" y="1185748"/>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MOBILE</a:t>
            </a:r>
          </a:p>
        </p:txBody>
      </p:sp>
      <p:sp>
        <p:nvSpPr>
          <p:cNvPr id="111" name="Shape 111"/>
          <p:cNvSpPr/>
          <p:nvPr/>
        </p:nvSpPr>
        <p:spPr>
          <a:xfrm>
            <a:off x="3845857" y="2430091"/>
            <a:ext cx="233782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TRANSPORT</a:t>
            </a:r>
          </a:p>
        </p:txBody>
      </p:sp>
      <p:sp>
        <p:nvSpPr>
          <p:cNvPr id="112" name="Shape 112"/>
          <p:cNvSpPr/>
          <p:nvPr/>
        </p:nvSpPr>
        <p:spPr>
          <a:xfrm>
            <a:off x="5706876" y="3814950"/>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TAXI</a:t>
            </a:r>
          </a:p>
        </p:txBody>
      </p:sp>
      <p:sp>
        <p:nvSpPr>
          <p:cNvPr id="113" name="Shape 113"/>
          <p:cNvSpPr/>
          <p:nvPr/>
        </p:nvSpPr>
        <p:spPr>
          <a:xfrm>
            <a:off x="2011096" y="3703726"/>
            <a:ext cx="338937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PUBLIC_TRANSPORT</a:t>
            </a:r>
          </a:p>
        </p:txBody>
      </p:sp>
      <p:sp>
        <p:nvSpPr>
          <p:cNvPr id="114" name="Shape 114"/>
          <p:cNvSpPr/>
          <p:nvPr/>
        </p:nvSpPr>
        <p:spPr>
          <a:xfrm>
            <a:off x="2011096" y="5183935"/>
            <a:ext cx="2372659"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TOUR_TRAM</a:t>
            </a:r>
          </a:p>
        </p:txBody>
      </p:sp>
      <p:cxnSp>
        <p:nvCxnSpPr>
          <p:cNvPr id="115" name="Shape 115"/>
          <p:cNvCxnSpPr>
            <a:stCxn id="113" idx="0"/>
            <a:endCxn id="111" idx="3"/>
          </p:cNvCxnSpPr>
          <p:nvPr/>
        </p:nvCxnSpPr>
        <p:spPr>
          <a:xfrm rot="10800000" flipH="1">
            <a:off x="3705785" y="2974726"/>
            <a:ext cx="482400" cy="729000"/>
          </a:xfrm>
          <a:prstGeom prst="straightConnector1">
            <a:avLst/>
          </a:prstGeom>
          <a:noFill/>
          <a:ln w="25400" cap="flat" cmpd="sng">
            <a:solidFill>
              <a:srgbClr val="C00000"/>
            </a:solidFill>
            <a:prstDash val="solid"/>
            <a:round/>
            <a:headEnd type="none" w="med" len="med"/>
            <a:tailEnd type="stealth" w="lg" len="lg"/>
          </a:ln>
        </p:spPr>
      </p:cxnSp>
      <p:sp>
        <p:nvSpPr>
          <p:cNvPr id="116" name="Shape 116"/>
          <p:cNvSpPr txBox="1"/>
          <p:nvPr/>
        </p:nvSpPr>
        <p:spPr>
          <a:xfrm>
            <a:off x="5884407" y="1102083"/>
            <a:ext cx="1143261"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position*</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p>
        </p:txBody>
      </p:sp>
      <p:sp>
        <p:nvSpPr>
          <p:cNvPr id="117" name="Shape 117"/>
          <p:cNvSpPr/>
          <p:nvPr/>
        </p:nvSpPr>
        <p:spPr>
          <a:xfrm>
            <a:off x="359107" y="1019544"/>
            <a:ext cx="3449567" cy="1182058"/>
          </a:xfrm>
          <a:prstGeom prst="roundRect">
            <a:avLst>
              <a:gd name="adj" fmla="val 9717"/>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chemeClr val="accent2"/>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deferred</a:t>
            </a:r>
          </a:p>
          <a:p>
            <a:pPr marL="0" marR="0" lvl="0" indent="0" algn="l" rtl="0">
              <a:lnSpc>
                <a:spcPct val="90000"/>
              </a:lnSpc>
              <a:spcBef>
                <a:spcPts val="90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chemeClr val="accent2"/>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effective</a:t>
            </a:r>
          </a:p>
          <a:p>
            <a:pPr marL="0" marR="0" lvl="0" indent="0" algn="l" rtl="0">
              <a:lnSpc>
                <a:spcPct val="90000"/>
              </a:lnSpc>
              <a:spcBef>
                <a:spcPts val="90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redefined</a:t>
            </a:r>
          </a:p>
        </p:txBody>
      </p:sp>
      <p:sp>
        <p:nvSpPr>
          <p:cNvPr id="118" name="Shape 118"/>
          <p:cNvSpPr txBox="1"/>
          <p:nvPr/>
        </p:nvSpPr>
        <p:spPr>
          <a:xfrm>
            <a:off x="4968635" y="1153723"/>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t>
            </a:r>
          </a:p>
        </p:txBody>
      </p:sp>
      <p:sp>
        <p:nvSpPr>
          <p:cNvPr id="119" name="Shape 119"/>
          <p:cNvSpPr txBox="1"/>
          <p:nvPr/>
        </p:nvSpPr>
        <p:spPr>
          <a:xfrm>
            <a:off x="4933739" y="2401330"/>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t>
            </a:r>
          </a:p>
        </p:txBody>
      </p:sp>
      <p:cxnSp>
        <p:nvCxnSpPr>
          <p:cNvPr id="120" name="Shape 120"/>
          <p:cNvCxnSpPr>
            <a:stCxn id="112" idx="0"/>
            <a:endCxn id="111" idx="5"/>
          </p:cNvCxnSpPr>
          <p:nvPr/>
        </p:nvCxnSpPr>
        <p:spPr>
          <a:xfrm rot="10800000">
            <a:off x="5841220" y="2974950"/>
            <a:ext cx="711000" cy="840000"/>
          </a:xfrm>
          <a:prstGeom prst="straightConnector1">
            <a:avLst/>
          </a:prstGeom>
          <a:noFill/>
          <a:ln w="25400" cap="flat" cmpd="sng">
            <a:solidFill>
              <a:srgbClr val="C00000"/>
            </a:solidFill>
            <a:prstDash val="solid"/>
            <a:round/>
            <a:headEnd type="none" w="med" len="med"/>
            <a:tailEnd type="stealth" w="lg" len="lg"/>
          </a:ln>
        </p:spPr>
      </p:cxnSp>
      <p:cxnSp>
        <p:nvCxnSpPr>
          <p:cNvPr id="121" name="Shape 121"/>
          <p:cNvCxnSpPr>
            <a:stCxn id="111" idx="0"/>
            <a:endCxn id="110" idx="4"/>
          </p:cNvCxnSpPr>
          <p:nvPr/>
        </p:nvCxnSpPr>
        <p:spPr>
          <a:xfrm rot="10800000">
            <a:off x="5010571" y="1823791"/>
            <a:ext cx="4200" cy="606300"/>
          </a:xfrm>
          <a:prstGeom prst="straightConnector1">
            <a:avLst/>
          </a:prstGeom>
          <a:noFill/>
          <a:ln w="25400" cap="flat" cmpd="sng">
            <a:solidFill>
              <a:srgbClr val="C00000"/>
            </a:solidFill>
            <a:prstDash val="solid"/>
            <a:round/>
            <a:headEnd type="none" w="med" len="med"/>
            <a:tailEnd type="stealth" w="lg" len="lg"/>
          </a:ln>
        </p:spPr>
      </p:cxnSp>
      <p:cxnSp>
        <p:nvCxnSpPr>
          <p:cNvPr id="122" name="Shape 122"/>
          <p:cNvCxnSpPr>
            <a:stCxn id="114" idx="0"/>
            <a:endCxn id="113" idx="4"/>
          </p:cNvCxnSpPr>
          <p:nvPr/>
        </p:nvCxnSpPr>
        <p:spPr>
          <a:xfrm rot="10800000" flipH="1">
            <a:off x="3197425" y="4341835"/>
            <a:ext cx="508499" cy="842100"/>
          </a:xfrm>
          <a:prstGeom prst="straightConnector1">
            <a:avLst/>
          </a:prstGeom>
          <a:noFill/>
          <a:ln w="25400" cap="flat" cmpd="sng">
            <a:solidFill>
              <a:srgbClr val="C00000"/>
            </a:solidFill>
            <a:prstDash val="solid"/>
            <a:round/>
            <a:headEnd type="none" w="med" len="med"/>
            <a:tailEnd type="stealth" w="lg" len="lg"/>
          </a:ln>
        </p:spPr>
      </p:cxnSp>
      <p:sp>
        <p:nvSpPr>
          <p:cNvPr id="123" name="Shape 123"/>
          <p:cNvSpPr txBox="1"/>
          <p:nvPr/>
        </p:nvSpPr>
        <p:spPr>
          <a:xfrm>
            <a:off x="6278853" y="2092107"/>
            <a:ext cx="1991251" cy="12003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position</a:t>
            </a:r>
            <a:r>
              <a:rPr lang="en-US" sz="2000" b="0" i="1" u="none" strike="noStrike" cap="none" baseline="30000">
                <a:solidFill>
                  <a:srgbClr val="3333FF"/>
                </a:solidFill>
                <a:latin typeface="Comic Sans MS"/>
                <a:ea typeface="Comic Sans MS"/>
                <a:cs typeface="Comic Sans MS"/>
                <a:sym typeface="Comic Sans MS"/>
              </a:rPr>
              <a:t>+</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capacity</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passenger_count</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load</a:t>
            </a:r>
          </a:p>
        </p:txBody>
      </p:sp>
      <p:sp>
        <p:nvSpPr>
          <p:cNvPr id="124" name="Shape 124"/>
          <p:cNvSpPr txBox="1"/>
          <p:nvPr/>
        </p:nvSpPr>
        <p:spPr>
          <a:xfrm>
            <a:off x="7412734" y="3795405"/>
            <a:ext cx="835485"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take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5" name="Shape 125"/>
          <p:cNvSpPr txBox="1"/>
          <p:nvPr/>
        </p:nvSpPr>
        <p:spPr>
          <a:xfrm>
            <a:off x="116544" y="3517491"/>
            <a:ext cx="1386917" cy="12003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line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departed</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destination</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6" name="Shape 126"/>
          <p:cNvSpPr txBox="1"/>
          <p:nvPr/>
        </p:nvSpPr>
        <p:spPr>
          <a:xfrm>
            <a:off x="4454380" y="5211828"/>
            <a:ext cx="888384"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name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7" name="Shape 12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25</a:t>
            </a:fld>
            <a:endParaRPr lang="en-US"/>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dirty="0">
                <a:solidFill>
                  <a:srgbClr val="006699"/>
                </a:solidFill>
                <a:latin typeface="Nunito"/>
                <a:ea typeface="Nunito"/>
                <a:cs typeface="Nunito"/>
                <a:sym typeface="Nunito"/>
              </a:rPr>
              <a:t>Inheriting</a:t>
            </a:r>
            <a:r>
              <a:rPr lang="en-US" sz="2800" b="0" i="0" u="none" strike="noStrike" cap="none" baseline="0" dirty="0">
                <a:solidFill>
                  <a:srgbClr val="006699"/>
                </a:solidFill>
                <a:latin typeface="Comic Sans MS"/>
                <a:ea typeface="Comic Sans MS"/>
                <a:cs typeface="Comic Sans MS"/>
                <a:sym typeface="Comic Sans MS"/>
              </a:rPr>
              <a:t> </a:t>
            </a:r>
            <a:r>
              <a:rPr lang="en-US" sz="2800" b="1" i="0" u="none" strike="noStrike" cap="none" baseline="0" dirty="0">
                <a:solidFill>
                  <a:srgbClr val="006699"/>
                </a:solidFill>
                <a:latin typeface="Nunito"/>
                <a:ea typeface="Nunito"/>
                <a:cs typeface="Nunito"/>
                <a:sym typeface="Nunito"/>
              </a:rPr>
              <a:t>features</a:t>
            </a:r>
          </a:p>
        </p:txBody>
      </p:sp>
      <p:sp>
        <p:nvSpPr>
          <p:cNvPr id="156" name="Shape 156"/>
          <p:cNvSpPr>
            <a:spLocks noGrp="1"/>
          </p:cNvSpPr>
          <p:nvPr>
            <p:ph type="body" idx="1"/>
          </p:nvPr>
        </p:nvSpPr>
        <p:spPr>
          <a:xfrm>
            <a:off x="525320" y="4820987"/>
            <a:ext cx="3376612" cy="2009303"/>
          </a:xfrm>
          <a:prstGeom prst="roundRect">
            <a:avLst>
              <a:gd name="adj" fmla="val 11040"/>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marL="0" marR="0" lvl="0" indent="0" algn="l" rtl="0">
              <a:lnSpc>
                <a:spcPct val="80000"/>
              </a:lnSpc>
              <a:spcBef>
                <a:spcPts val="0"/>
              </a:spcBef>
              <a:spcAft>
                <a:spcPts val="0"/>
              </a:spcAft>
              <a:buSzPct val="25000"/>
              <a:buNone/>
            </a:pPr>
            <a:r>
              <a:rPr lang="en-US" sz="1600" b="1" i="0" u="none" strike="noStrike" cap="none" baseline="0" dirty="0">
                <a:solidFill>
                  <a:schemeClr val="accent2"/>
                </a:solidFill>
                <a:latin typeface="Comic Sans MS"/>
                <a:ea typeface="Comic Sans MS"/>
                <a:cs typeface="Comic Sans MS"/>
                <a:sym typeface="Comic Sans MS"/>
              </a:rPr>
              <a:t>class</a:t>
            </a:r>
          </a:p>
          <a:p>
            <a:pPr marL="0" marR="0" lvl="0" indent="0" algn="l" rtl="0">
              <a:lnSpc>
                <a:spcPct val="80000"/>
              </a:lnSpc>
              <a:spcBef>
                <a:spcPts val="600"/>
              </a:spcBef>
              <a:spcAft>
                <a:spcPts val="0"/>
              </a:spcAft>
              <a:buSzPct val="25000"/>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TOUR_TRAM</a:t>
            </a:r>
          </a:p>
          <a:p>
            <a:pPr marL="0" marR="0" lvl="0" indent="0" algn="l" rtl="0">
              <a:lnSpc>
                <a:spcPct val="80000"/>
              </a:lnSpc>
              <a:spcBef>
                <a:spcPts val="600"/>
              </a:spcBef>
              <a:spcAft>
                <a:spcPts val="0"/>
              </a:spcAft>
              <a:buSzPct val="25000"/>
              <a:buNone/>
            </a:pPr>
            <a:r>
              <a:rPr lang="en-US" sz="1600" b="1" i="0" u="none" strike="noStrike" cap="none" baseline="0" dirty="0">
                <a:solidFill>
                  <a:schemeClr val="accent2"/>
                </a:solidFill>
                <a:latin typeface="Comic Sans MS"/>
                <a:ea typeface="Comic Sans MS"/>
                <a:cs typeface="Comic Sans MS"/>
                <a:sym typeface="Comic Sans MS"/>
              </a:rPr>
              <a:t>inherit</a:t>
            </a:r>
          </a:p>
          <a:p>
            <a:pPr marL="0" marR="0" lvl="0" indent="0" algn="l" rtl="0">
              <a:lnSpc>
                <a:spcPct val="80000"/>
              </a:lnSpc>
              <a:spcBef>
                <a:spcPts val="600"/>
              </a:spcBef>
              <a:spcAft>
                <a:spcPts val="0"/>
              </a:spcAft>
              <a:buSzPct val="25000"/>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PUBLIC_TRANSPORT</a:t>
            </a:r>
          </a:p>
          <a:p>
            <a:pPr marL="0" marR="0" lvl="0" indent="0" algn="l" rtl="0">
              <a:lnSpc>
                <a:spcPct val="75000"/>
              </a:lnSpc>
              <a:spcBef>
                <a:spcPts val="600"/>
              </a:spcBef>
              <a:spcAft>
                <a:spcPts val="0"/>
              </a:spcAft>
              <a:buSzPct val="25000"/>
              <a:buNone/>
            </a:pPr>
            <a:r>
              <a:rPr lang="en-US" sz="1600" b="1" i="0" u="none" strike="noStrike" cap="none" baseline="0" dirty="0">
                <a:solidFill>
                  <a:schemeClr val="accent2"/>
                </a:solidFill>
                <a:latin typeface="Comic Sans MS"/>
                <a:ea typeface="Comic Sans MS"/>
                <a:cs typeface="Comic Sans MS"/>
                <a:sym typeface="Comic Sans MS"/>
              </a:rPr>
              <a:t>feature</a:t>
            </a:r>
          </a:p>
          <a:p>
            <a:pPr marL="0" marR="0" lvl="0" indent="0" algn="l" rtl="0">
              <a:lnSpc>
                <a:spcPct val="75000"/>
              </a:lnSpc>
              <a:spcBef>
                <a:spcPts val="600"/>
              </a:spcBef>
              <a:spcAft>
                <a:spcPts val="0"/>
              </a:spcAft>
              <a:buSzPct val="25000"/>
              <a:buNone/>
            </a:pPr>
            <a:r>
              <a:rPr lang="en-US" sz="1600" b="0" i="0" u="none" strike="noStrike" cap="none" baseline="0" dirty="0">
                <a:solidFill>
                  <a:srgbClr val="990000"/>
                </a:solidFill>
                <a:latin typeface="Comic Sans MS"/>
                <a:ea typeface="Comic Sans MS"/>
                <a:cs typeface="Comic Sans MS"/>
                <a:sym typeface="Comic Sans MS"/>
              </a:rPr>
              <a:t>	[… Rest of Class…]</a:t>
            </a:r>
          </a:p>
          <a:p>
            <a:pPr marL="0" marR="0" lvl="0" indent="0" algn="l" rtl="0">
              <a:lnSpc>
                <a:spcPct val="75000"/>
              </a:lnSpc>
              <a:spcBef>
                <a:spcPts val="600"/>
              </a:spcBef>
              <a:spcAft>
                <a:spcPts val="0"/>
              </a:spcAft>
              <a:buSzPct val="25000"/>
              <a:buNone/>
            </a:pPr>
            <a:r>
              <a:rPr lang="en-US" sz="1600" b="1" i="0" u="none" strike="noStrike" cap="none" baseline="0" dirty="0">
                <a:solidFill>
                  <a:schemeClr val="accent2"/>
                </a:solidFill>
                <a:latin typeface="Comic Sans MS"/>
                <a:ea typeface="Comic Sans MS"/>
                <a:cs typeface="Comic Sans MS"/>
                <a:sym typeface="Comic Sans MS"/>
              </a:rPr>
              <a:t>end</a:t>
            </a:r>
          </a:p>
        </p:txBody>
      </p:sp>
      <p:sp>
        <p:nvSpPr>
          <p:cNvPr id="157" name="Shape 157"/>
          <p:cNvSpPr/>
          <p:nvPr/>
        </p:nvSpPr>
        <p:spPr>
          <a:xfrm>
            <a:off x="566020" y="2752183"/>
            <a:ext cx="3354388" cy="1976835"/>
          </a:xfrm>
          <a:prstGeom prst="roundRect">
            <a:avLst>
              <a:gd name="adj" fmla="val 10042"/>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class</a:t>
            </a:r>
          </a:p>
          <a:p>
            <a:pPr marL="342900" marR="0" lvl="0" indent="-342900" algn="l" rtl="0">
              <a:lnSpc>
                <a:spcPct val="80000"/>
              </a:lnSpc>
              <a:spcBef>
                <a:spcPts val="600"/>
              </a:spcBef>
              <a:spcAft>
                <a:spcPts val="0"/>
              </a:spcAft>
              <a:buClr>
                <a:schemeClr val="dk1"/>
              </a:buClr>
              <a:buSzPct val="25000"/>
              <a:buFont typeface="Noto Symbol"/>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PUBLIC_TRANSPORT</a:t>
            </a:r>
          </a:p>
          <a:p>
            <a:pPr marL="342900" marR="0" lvl="0" indent="-342900" algn="l" rtl="0">
              <a:lnSpc>
                <a:spcPct val="80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inherit</a:t>
            </a:r>
          </a:p>
          <a:p>
            <a:pPr marL="342900" marR="0" lvl="0" indent="-342900" algn="l" rtl="0">
              <a:lnSpc>
                <a:spcPct val="80000"/>
              </a:lnSpc>
              <a:spcBef>
                <a:spcPts val="600"/>
              </a:spcBef>
              <a:spcAft>
                <a:spcPts val="0"/>
              </a:spcAft>
              <a:buClr>
                <a:schemeClr val="dk1"/>
              </a:buClr>
              <a:buSzPct val="25000"/>
              <a:buFont typeface="Noto Symbol"/>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TRANSPORT</a:t>
            </a:r>
          </a:p>
          <a:p>
            <a:pPr marL="342900" marR="0" lvl="0" indent="-342900" algn="l" rtl="0">
              <a:lnSpc>
                <a:spcPct val="75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feature</a:t>
            </a:r>
          </a:p>
          <a:p>
            <a:pPr marL="342900" marR="0" lvl="0" indent="-342900" algn="l" rtl="0">
              <a:lnSpc>
                <a:spcPct val="75000"/>
              </a:lnSpc>
              <a:spcBef>
                <a:spcPts val="600"/>
              </a:spcBef>
              <a:spcAft>
                <a:spcPts val="0"/>
              </a:spcAft>
              <a:buClr>
                <a:srgbClr val="990000"/>
              </a:buClr>
              <a:buSzPct val="25000"/>
              <a:buFont typeface="Noto Symbol"/>
              <a:buNone/>
            </a:pPr>
            <a:r>
              <a:rPr lang="en-US" sz="1600" b="0" i="0" u="none" strike="noStrike" cap="none" baseline="0" dirty="0">
                <a:solidFill>
                  <a:srgbClr val="990000"/>
                </a:solidFill>
                <a:latin typeface="Comic Sans MS"/>
                <a:ea typeface="Comic Sans MS"/>
                <a:cs typeface="Comic Sans MS"/>
                <a:sym typeface="Comic Sans MS"/>
              </a:rPr>
              <a:t>	[… Rest of Class…]</a:t>
            </a:r>
          </a:p>
          <a:p>
            <a:pPr marL="342900" marR="0" lvl="0" indent="-342900" algn="l" rtl="0">
              <a:lnSpc>
                <a:spcPct val="75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end</a:t>
            </a:r>
          </a:p>
        </p:txBody>
      </p:sp>
      <p:sp>
        <p:nvSpPr>
          <p:cNvPr id="158" name="Shape 158"/>
          <p:cNvSpPr/>
          <p:nvPr/>
        </p:nvSpPr>
        <p:spPr>
          <a:xfrm>
            <a:off x="593725" y="663318"/>
            <a:ext cx="3354388" cy="1987517"/>
          </a:xfrm>
          <a:prstGeom prst="roundRect">
            <a:avLst>
              <a:gd name="adj" fmla="val 10042"/>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deferred class</a:t>
            </a:r>
          </a:p>
          <a:p>
            <a:pPr marL="342900" marR="0" lvl="0" indent="-342900" algn="l" rtl="0">
              <a:lnSpc>
                <a:spcPct val="80000"/>
              </a:lnSpc>
              <a:spcBef>
                <a:spcPts val="600"/>
              </a:spcBef>
              <a:spcAft>
                <a:spcPts val="0"/>
              </a:spcAft>
              <a:buClr>
                <a:schemeClr val="dk1"/>
              </a:buClr>
              <a:buSzPct val="25000"/>
              <a:buFont typeface="Noto Symbol"/>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TRANSPORT</a:t>
            </a:r>
          </a:p>
          <a:p>
            <a:pPr marL="342900" marR="0" lvl="0" indent="-342900" algn="l" rtl="0">
              <a:lnSpc>
                <a:spcPct val="80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inherit</a:t>
            </a:r>
          </a:p>
          <a:p>
            <a:pPr marL="342900" marR="0" lvl="0" indent="-342900" algn="l" rtl="0">
              <a:lnSpc>
                <a:spcPct val="80000"/>
              </a:lnSpc>
              <a:spcBef>
                <a:spcPts val="600"/>
              </a:spcBef>
              <a:spcAft>
                <a:spcPts val="0"/>
              </a:spcAft>
              <a:buClr>
                <a:schemeClr val="dk1"/>
              </a:buClr>
              <a:buSzPct val="25000"/>
              <a:buFont typeface="Noto Symbol"/>
              <a:buNone/>
            </a:pPr>
            <a:r>
              <a:rPr lang="en-US" sz="1600" b="0" i="1" u="none" strike="noStrike" cap="none" baseline="0" dirty="0">
                <a:solidFill>
                  <a:schemeClr val="dk1"/>
                </a:solidFill>
                <a:latin typeface="Comic Sans MS"/>
                <a:ea typeface="Comic Sans MS"/>
                <a:cs typeface="Comic Sans MS"/>
                <a:sym typeface="Comic Sans MS"/>
              </a:rPr>
              <a:t>	</a:t>
            </a:r>
            <a:r>
              <a:rPr lang="en-US" sz="1600" b="1" i="1" u="none" strike="noStrike" cap="none" baseline="0" dirty="0">
                <a:solidFill>
                  <a:srgbClr val="3333FF"/>
                </a:solidFill>
                <a:latin typeface="Comic Sans MS"/>
                <a:ea typeface="Comic Sans MS"/>
                <a:cs typeface="Comic Sans MS"/>
                <a:sym typeface="Comic Sans MS"/>
              </a:rPr>
              <a:t>MOBILE</a:t>
            </a:r>
          </a:p>
          <a:p>
            <a:pPr marL="342900" marR="0" lvl="0" indent="-342900" algn="l" rtl="0">
              <a:lnSpc>
                <a:spcPct val="75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feature</a:t>
            </a:r>
          </a:p>
          <a:p>
            <a:pPr marL="342900" marR="0" lvl="0" indent="-342900" algn="l" rtl="0">
              <a:lnSpc>
                <a:spcPct val="75000"/>
              </a:lnSpc>
              <a:spcBef>
                <a:spcPts val="600"/>
              </a:spcBef>
              <a:spcAft>
                <a:spcPts val="0"/>
              </a:spcAft>
              <a:buClr>
                <a:srgbClr val="990000"/>
              </a:buClr>
              <a:buSzPct val="25000"/>
              <a:buFont typeface="Noto Symbol"/>
              <a:buNone/>
            </a:pPr>
            <a:r>
              <a:rPr lang="en-US" sz="1600" b="0" i="0" u="none" strike="noStrike" cap="none" baseline="0" dirty="0">
                <a:solidFill>
                  <a:srgbClr val="990000"/>
                </a:solidFill>
                <a:latin typeface="Comic Sans MS"/>
                <a:ea typeface="Comic Sans MS"/>
                <a:cs typeface="Comic Sans MS"/>
                <a:sym typeface="Comic Sans MS"/>
              </a:rPr>
              <a:t>	[… Rest of Class…]</a:t>
            </a:r>
          </a:p>
          <a:p>
            <a:pPr marL="342900" marR="0" lvl="0" indent="-342900" algn="l" rtl="0">
              <a:lnSpc>
                <a:spcPct val="75000"/>
              </a:lnSpc>
              <a:spcBef>
                <a:spcPts val="600"/>
              </a:spcBef>
              <a:spcAft>
                <a:spcPts val="0"/>
              </a:spcAft>
              <a:buClr>
                <a:schemeClr val="accent2"/>
              </a:buClr>
              <a:buSzPct val="25000"/>
              <a:buFont typeface="Noto Symbol"/>
              <a:buNone/>
            </a:pPr>
            <a:r>
              <a:rPr lang="en-US" sz="1600" b="1" i="0" u="none" strike="noStrike" cap="none" baseline="0" dirty="0">
                <a:solidFill>
                  <a:schemeClr val="accent2"/>
                </a:solidFill>
                <a:latin typeface="Comic Sans MS"/>
                <a:ea typeface="Comic Sans MS"/>
                <a:cs typeface="Comic Sans MS"/>
                <a:sym typeface="Comic Sans MS"/>
              </a:rPr>
              <a:t>end</a:t>
            </a:r>
          </a:p>
        </p:txBody>
      </p:sp>
      <p:sp>
        <p:nvSpPr>
          <p:cNvPr id="159" name="Shape 159"/>
          <p:cNvSpPr txBox="1"/>
          <p:nvPr/>
        </p:nvSpPr>
        <p:spPr>
          <a:xfrm>
            <a:off x="4512685" y="1227604"/>
            <a:ext cx="4117975" cy="6619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baseline="0">
                <a:solidFill>
                  <a:schemeClr val="dk1"/>
                </a:solidFill>
                <a:latin typeface="Comic Sans MS"/>
                <a:ea typeface="Comic Sans MS"/>
                <a:cs typeface="Comic Sans MS"/>
                <a:sym typeface="Comic Sans MS"/>
              </a:rPr>
              <a:t>All features of </a:t>
            </a:r>
            <a:r>
              <a:rPr lang="en-US" sz="1800" b="0" i="1" u="none" strike="noStrike" cap="none" baseline="0">
                <a:solidFill>
                  <a:srgbClr val="3333FF"/>
                </a:solidFill>
                <a:latin typeface="Comic Sans MS"/>
                <a:ea typeface="Comic Sans MS"/>
                <a:cs typeface="Comic Sans MS"/>
                <a:sym typeface="Comic Sans MS"/>
              </a:rPr>
              <a:t>MOBILE</a:t>
            </a:r>
            <a:r>
              <a:rPr lang="en-US" sz="1800" b="0" i="0" u="none" strike="noStrike" cap="none" baseline="0">
                <a:solidFill>
                  <a:schemeClr val="dk1"/>
                </a:solidFill>
                <a:latin typeface="Comic Sans MS"/>
                <a:ea typeface="Comic Sans MS"/>
                <a:cs typeface="Comic Sans MS"/>
                <a:sym typeface="Comic Sans MS"/>
              </a:rPr>
              <a:t> are also applicable to </a:t>
            </a:r>
            <a:r>
              <a:rPr lang="en-US" sz="1800" b="0" i="1" u="none" strike="noStrike" cap="none" baseline="0">
                <a:solidFill>
                  <a:srgbClr val="3333FF"/>
                </a:solidFill>
                <a:latin typeface="Comic Sans MS"/>
                <a:ea typeface="Comic Sans MS"/>
                <a:cs typeface="Comic Sans MS"/>
                <a:sym typeface="Comic Sans MS"/>
              </a:rPr>
              <a:t>TRANSPORT</a:t>
            </a:r>
          </a:p>
          <a:p>
            <a:pPr marL="0" marR="0" lvl="0" indent="0" algn="l" rtl="0">
              <a:lnSpc>
                <a:spcPct val="80000"/>
              </a:lnSpc>
              <a:spcBef>
                <a:spcPts val="360"/>
              </a:spcBef>
              <a:spcAft>
                <a:spcPts val="0"/>
              </a:spcAft>
              <a:buClr>
                <a:schemeClr val="dk1"/>
              </a:buClr>
              <a:buFont typeface="Arial"/>
              <a:buNone/>
            </a:pPr>
            <a:endParaRPr sz="1800" b="0" i="0" u="none" strike="noStrike" cap="none" baseline="0">
              <a:solidFill>
                <a:schemeClr val="dk1"/>
              </a:solidFill>
              <a:latin typeface="Comic Sans MS"/>
              <a:ea typeface="Comic Sans MS"/>
              <a:cs typeface="Comic Sans MS"/>
              <a:sym typeface="Comic Sans MS"/>
            </a:endParaRPr>
          </a:p>
        </p:txBody>
      </p:sp>
      <p:sp>
        <p:nvSpPr>
          <p:cNvPr id="160" name="Shape 160"/>
          <p:cNvSpPr txBox="1"/>
          <p:nvPr/>
        </p:nvSpPr>
        <p:spPr>
          <a:xfrm>
            <a:off x="4590657" y="3240727"/>
            <a:ext cx="4228413" cy="6619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chemeClr val="dk1"/>
                </a:solidFill>
                <a:latin typeface="Comic Sans MS"/>
                <a:ea typeface="Comic Sans MS"/>
                <a:cs typeface="Comic Sans MS"/>
                <a:sym typeface="Comic Sans MS"/>
              </a:rPr>
              <a:t>All features of</a:t>
            </a:r>
            <a:r>
              <a:rPr lang="en-US" sz="1800" b="0" i="1" u="none" strike="noStrike" cap="none" baseline="0">
                <a:solidFill>
                  <a:srgbClr val="3333FF"/>
                </a:solidFill>
                <a:latin typeface="Comic Sans MS"/>
                <a:ea typeface="Comic Sans MS"/>
                <a:cs typeface="Comic Sans MS"/>
                <a:sym typeface="Comic Sans MS"/>
              </a:rPr>
              <a:t>TRANSPORT </a:t>
            </a:r>
            <a:r>
              <a:rPr lang="en-US" sz="1800" b="0" i="0" u="none" strike="noStrike" cap="none" baseline="0">
                <a:solidFill>
                  <a:schemeClr val="dk1"/>
                </a:solidFill>
                <a:latin typeface="Comic Sans MS"/>
                <a:ea typeface="Comic Sans MS"/>
                <a:cs typeface="Comic Sans MS"/>
                <a:sym typeface="Comic Sans MS"/>
              </a:rPr>
              <a:t> are also applicable to </a:t>
            </a:r>
            <a:r>
              <a:rPr lang="en-US" sz="1800" b="0" i="1" u="none" strike="noStrike" cap="none" baseline="0">
                <a:solidFill>
                  <a:srgbClr val="3333FF"/>
                </a:solidFill>
                <a:latin typeface="Comic Sans MS"/>
                <a:ea typeface="Comic Sans MS"/>
                <a:cs typeface="Comic Sans MS"/>
                <a:sym typeface="Comic Sans MS"/>
              </a:rPr>
              <a:t>PUBLIC_TRANSPORT</a:t>
            </a:r>
          </a:p>
          <a:p>
            <a:pPr marL="0" marR="0" lvl="0" indent="0" algn="l" rtl="0">
              <a:lnSpc>
                <a:spcPct val="80000"/>
              </a:lnSpc>
              <a:spcBef>
                <a:spcPts val="360"/>
              </a:spcBef>
              <a:spcAft>
                <a:spcPts val="0"/>
              </a:spcAft>
              <a:buClr>
                <a:schemeClr val="dk1"/>
              </a:buClr>
              <a:buFont typeface="Arial"/>
              <a:buNone/>
            </a:pPr>
            <a:endParaRPr sz="1800" b="0" i="0" u="none" strike="noStrike" cap="none" baseline="0">
              <a:solidFill>
                <a:schemeClr val="dk1"/>
              </a:solidFill>
              <a:latin typeface="Comic Sans MS"/>
              <a:ea typeface="Comic Sans MS"/>
              <a:cs typeface="Comic Sans MS"/>
              <a:sym typeface="Comic Sans MS"/>
            </a:endParaRPr>
          </a:p>
        </p:txBody>
      </p:sp>
      <p:sp>
        <p:nvSpPr>
          <p:cNvPr id="161" name="Shape 161"/>
          <p:cNvSpPr txBox="1"/>
          <p:nvPr/>
        </p:nvSpPr>
        <p:spPr>
          <a:xfrm>
            <a:off x="4615466" y="5477137"/>
            <a:ext cx="4215474" cy="95055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chemeClr val="dk1"/>
                </a:solidFill>
                <a:latin typeface="Comic Sans MS"/>
                <a:ea typeface="Comic Sans MS"/>
                <a:cs typeface="Comic Sans MS"/>
                <a:sym typeface="Comic Sans MS"/>
              </a:rPr>
              <a:t>All features of</a:t>
            </a:r>
            <a:r>
              <a:rPr lang="en-US" sz="1800" b="0" i="1" u="none" strike="noStrike" cap="none" baseline="0">
                <a:solidFill>
                  <a:srgbClr val="3333FF"/>
                </a:solidFill>
                <a:latin typeface="Comic Sans MS"/>
                <a:ea typeface="Comic Sans MS"/>
                <a:cs typeface="Comic Sans MS"/>
                <a:sym typeface="Comic Sans MS"/>
              </a:rPr>
              <a:t>PUBLIC_TRANSPORT </a:t>
            </a:r>
            <a:r>
              <a:rPr lang="en-US" sz="1800" b="0" i="0" u="none" strike="noStrike" cap="none" baseline="0">
                <a:solidFill>
                  <a:schemeClr val="dk1"/>
                </a:solidFill>
                <a:latin typeface="Comic Sans MS"/>
                <a:ea typeface="Comic Sans MS"/>
                <a:cs typeface="Comic Sans MS"/>
                <a:sym typeface="Comic Sans MS"/>
              </a:rPr>
              <a:t> are also applicable to</a:t>
            </a:r>
            <a:r>
              <a:rPr lang="en-US" sz="1800" b="0" i="1" u="none" strike="noStrike" cap="none" baseline="0">
                <a:solidFill>
                  <a:srgbClr val="3333FF"/>
                </a:solidFill>
                <a:latin typeface="Comic Sans MS"/>
                <a:ea typeface="Comic Sans MS"/>
                <a:cs typeface="Comic Sans MS"/>
                <a:sym typeface="Comic Sans MS"/>
              </a:rPr>
              <a:t>TOUR_TRAM</a:t>
            </a:r>
          </a:p>
        </p:txBody>
      </p:sp>
      <p:sp>
        <p:nvSpPr>
          <p:cNvPr id="162" name="Shape 16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26</a:t>
            </a:fld>
            <a:endParaRPr lang="en-US"/>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Inherited features</a:t>
            </a:r>
          </a:p>
        </p:txBody>
      </p:sp>
      <p:sp>
        <p:nvSpPr>
          <p:cNvPr id="169" name="Shape 169"/>
          <p:cNvSpPr txBox="1">
            <a:spLocks noGrp="1"/>
          </p:cNvSpPr>
          <p:nvPr>
            <p:ph type="body" idx="1"/>
          </p:nvPr>
        </p:nvSpPr>
        <p:spPr>
          <a:xfrm>
            <a:off x="290223" y="862012"/>
            <a:ext cx="8342312" cy="511333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m</a:t>
            </a:r>
            <a:r>
              <a:rPr lang="en-US" sz="14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MOBILE; t</a:t>
            </a:r>
            <a:r>
              <a:rPr lang="en-US" sz="14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TRANSPORT; p</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PUBLIC_TRANSPORT; </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14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TOUR_TRAM</a:t>
            </a:r>
          </a:p>
          <a:p>
            <a:pPr marL="0" marR="0" lvl="0" indent="0" algn="l" rtl="0">
              <a:lnSpc>
                <a:spcPct val="90000"/>
              </a:lnSpc>
              <a:spcBef>
                <a:spcPts val="480"/>
              </a:spcBef>
              <a:spcAft>
                <a:spcPts val="0"/>
              </a:spcAft>
              <a:buNone/>
            </a:pPr>
            <a:endParaRPr sz="2400" b="0" i="1" u="none" strike="noStrike" cap="none" baseline="0">
              <a:solidFill>
                <a:srgbClr val="006400"/>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m</a:t>
            </a:r>
            <a:r>
              <a:rPr lang="en-US" sz="900" b="0" i="0" u="none" strike="noStrike" cap="none" baseline="0">
                <a:solidFill>
                  <a:srgbClr val="0000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move </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a:t>
            </a:r>
            <a:r>
              <a:rPr lang="en-US" sz="1400" b="0" i="1" u="none" strike="noStrike" cap="none" baseline="0">
                <a:solidFill>
                  <a:srgbClr val="3333FF"/>
                </a:solidFill>
                <a:latin typeface="Comic Sans MS"/>
                <a:ea typeface="Comic Sans MS"/>
                <a:cs typeface="Comic Sans MS"/>
                <a:sym typeface="Comic Sans MS"/>
              </a:rPr>
              <a:t> </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load </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p</a:t>
            </a:r>
            <a:r>
              <a:rPr lang="en-US" sz="1400" b="0" i="1" u="none" strike="noStrike" cap="none" baseline="0">
                <a:solidFill>
                  <a:srgbClr val="3333FF"/>
                </a:solidFill>
                <a:latin typeface="Comic Sans MS"/>
                <a:ea typeface="Comic Sans MS"/>
                <a:cs typeface="Comic Sans MS"/>
                <a:sym typeface="Comic Sans MS"/>
              </a:rPr>
              <a:t> </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line </a:t>
            </a:r>
            <a:r>
              <a:rPr lang="en-US" sz="2400" b="0" i="1" u="none" strike="noStrike" cap="none" baseline="0">
                <a:solidFill>
                  <a:srgbClr val="006400"/>
                </a:solidFill>
                <a:latin typeface="Comic Sans MS"/>
                <a:ea typeface="Comic Sans MS"/>
                <a:cs typeface="Comic Sans MS"/>
                <a:sym typeface="Comic Sans MS"/>
              </a:rPr>
              <a:t>	</a:t>
            </a:r>
            <a:r>
              <a:rPr lang="en-US" sz="2400" b="0" i="1" u="none" strike="noStrike" cap="none" baseline="0">
                <a:solidFill>
                  <a:srgbClr val="990000"/>
                </a:solidFill>
                <a:latin typeface="Comic Sans MS"/>
                <a:ea typeface="Comic Sans MS"/>
                <a:cs typeface="Comic Sans MS"/>
                <a:sym typeface="Comic Sans MS"/>
              </a:rPr>
              <a:t>--</a:t>
            </a:r>
            <a:r>
              <a:rPr lang="en-US" sz="2400" b="0" i="0" u="none" strike="noStrike" cap="none" baseline="0">
                <a:solidFill>
                  <a:srgbClr val="990000"/>
                </a:solidFill>
                <a:latin typeface="Comic Sans MS"/>
                <a:ea typeface="Comic Sans MS"/>
                <a:cs typeface="Comic Sans MS"/>
                <a:sym typeface="Comic Sans MS"/>
              </a:rPr>
              <a:t> An expression</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name	</a:t>
            </a:r>
            <a:r>
              <a:rPr lang="en-US" sz="2400" b="0" i="0" u="none" strike="noStrike" cap="none" baseline="0">
                <a:solidFill>
                  <a:srgbClr val="990000"/>
                </a:solidFill>
                <a:latin typeface="Comic Sans MS"/>
                <a:ea typeface="Comic Sans MS"/>
                <a:cs typeface="Comic Sans MS"/>
                <a:sym typeface="Comic Sans MS"/>
              </a:rPr>
              <a:t>-- An expression</a:t>
            </a:r>
          </a:p>
          <a:p>
            <a:pPr marL="0" marR="0" lvl="0" indent="0" algn="l" rtl="0">
              <a:lnSpc>
                <a:spcPct val="90000"/>
              </a:lnSpc>
              <a:spcBef>
                <a:spcPts val="480"/>
              </a:spcBef>
              <a:spcAft>
                <a:spcPts val="0"/>
              </a:spcAft>
              <a:buNone/>
            </a:pPr>
            <a:endParaRPr sz="2400" b="0" i="1"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1400" b="0" i="1" u="none" strike="noStrike" cap="none" baseline="0">
                <a:solidFill>
                  <a:srgbClr val="3333FF"/>
                </a:solidFill>
                <a:latin typeface="Comic Sans MS"/>
                <a:ea typeface="Comic Sans MS"/>
                <a:cs typeface="Comic Sans MS"/>
                <a:sym typeface="Comic Sans MS"/>
              </a:rPr>
              <a:t> </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move</a:t>
            </a:r>
            <a:r>
              <a:rPr lang="en-US" sz="2400" b="0" i="0" u="none" strike="noStrike" cap="none" baseline="0">
                <a:solidFill>
                  <a:srgbClr val="3333FF"/>
                </a:solidFill>
                <a:latin typeface="Comic Sans MS"/>
                <a:ea typeface="Comic Sans MS"/>
                <a:cs typeface="Comic Sans MS"/>
                <a:sym typeface="Comic Sans MS"/>
              </a:rPr>
              <a:t> (…)</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900" b="0" i="0" u="none" strike="noStrike" cap="none" baseline="0">
                <a:solidFill>
                  <a:srgbClr val="0000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load </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1400" b="0" i="0" u="none" strike="noStrike" cap="none" baseline="0">
                <a:solidFill>
                  <a:srgbClr val="3333FF"/>
                </a:solidFill>
                <a:latin typeface="Comic Sans MS"/>
                <a:ea typeface="Comic Sans MS"/>
                <a:cs typeface="Comic Sans MS"/>
                <a:sym typeface="Comic Sans MS"/>
              </a:rPr>
              <a:t> </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line</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006400"/>
                </a:solidFill>
                <a:latin typeface="Comic Sans MS"/>
                <a:ea typeface="Comic Sans MS"/>
                <a:cs typeface="Comic Sans MS"/>
                <a:sym typeface="Comic Sans MS"/>
              </a:rPr>
              <a:t>	</a:t>
            </a:r>
            <a:r>
              <a:rPr lang="en-US" sz="2400" b="0" i="1" u="none" strike="noStrike" cap="none" baseline="0">
                <a:solidFill>
                  <a:srgbClr val="990000"/>
                </a:solidFill>
                <a:latin typeface="Comic Sans MS"/>
                <a:ea typeface="Comic Sans MS"/>
                <a:cs typeface="Comic Sans MS"/>
                <a:sym typeface="Comic Sans MS"/>
              </a:rPr>
              <a:t>--</a:t>
            </a:r>
            <a:r>
              <a:rPr lang="en-US" sz="2400" b="0" i="0" u="none" strike="noStrike" cap="none" baseline="0">
                <a:solidFill>
                  <a:srgbClr val="990000"/>
                </a:solidFill>
                <a:latin typeface="Comic Sans MS"/>
                <a:ea typeface="Comic Sans MS"/>
                <a:cs typeface="Comic Sans MS"/>
                <a:sym typeface="Comic Sans MS"/>
              </a:rPr>
              <a:t> An expression</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tt</a:t>
            </a:r>
            <a:r>
              <a:rPr lang="en-US" sz="900" b="0" i="0" u="none" strike="noStrike" cap="none" baseline="0">
                <a:solidFill>
                  <a:srgbClr val="0000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name</a:t>
            </a:r>
            <a:r>
              <a:rPr lang="en-US" sz="2400" b="0" i="1" u="none" strike="noStrike" cap="none" baseline="0">
                <a:solidFill>
                  <a:srgbClr val="006400"/>
                </a:solidFill>
                <a:latin typeface="Comic Sans MS"/>
                <a:ea typeface="Comic Sans MS"/>
                <a:cs typeface="Comic Sans MS"/>
                <a:sym typeface="Comic Sans MS"/>
              </a:rPr>
              <a:t> 	</a:t>
            </a:r>
            <a:r>
              <a:rPr lang="en-US" sz="2400" b="0" i="0" u="none" strike="noStrike" cap="none" baseline="0">
                <a:solidFill>
                  <a:srgbClr val="990000"/>
                </a:solidFill>
                <a:latin typeface="Comic Sans MS"/>
                <a:ea typeface="Comic Sans MS"/>
                <a:cs typeface="Comic Sans MS"/>
                <a:sym typeface="Comic Sans MS"/>
              </a:rPr>
              <a:t>-- An expression</a:t>
            </a:r>
          </a:p>
          <a:p>
            <a:pPr marL="0" marR="0" lvl="0" indent="0" algn="l" rtl="0">
              <a:lnSpc>
                <a:spcPct val="90000"/>
              </a:lnSpc>
              <a:spcBef>
                <a:spcPts val="480"/>
              </a:spcBef>
              <a:spcAft>
                <a:spcPts val="0"/>
              </a:spcAft>
              <a:buNone/>
            </a:pPr>
            <a:endParaRPr sz="2400" b="0" i="1" u="none" strike="noStrike" cap="none" baseline="0">
              <a:solidFill>
                <a:srgbClr val="006400"/>
              </a:solidFill>
              <a:latin typeface="Comic Sans MS"/>
              <a:ea typeface="Comic Sans MS"/>
              <a:cs typeface="Comic Sans MS"/>
              <a:sym typeface="Comic Sans MS"/>
            </a:endParaRPr>
          </a:p>
        </p:txBody>
      </p:sp>
      <p:grpSp>
        <p:nvGrpSpPr>
          <p:cNvPr id="170" name="Shape 170"/>
          <p:cNvGrpSpPr/>
          <p:nvPr/>
        </p:nvGrpSpPr>
        <p:grpSpPr>
          <a:xfrm>
            <a:off x="4256115" y="1429788"/>
            <a:ext cx="4537910" cy="4605251"/>
            <a:chOff x="5450517" y="1896603"/>
            <a:chExt cx="3110757" cy="3589833"/>
          </a:xfrm>
        </p:grpSpPr>
        <p:sp>
          <p:nvSpPr>
            <p:cNvPr id="171" name="Shape 171"/>
            <p:cNvSpPr/>
            <p:nvPr/>
          </p:nvSpPr>
          <p:spPr>
            <a:xfrm>
              <a:off x="6675235" y="1896603"/>
              <a:ext cx="1159889" cy="398396"/>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MOBILE</a:t>
              </a:r>
            </a:p>
          </p:txBody>
        </p:sp>
        <p:sp>
          <p:nvSpPr>
            <p:cNvPr id="172" name="Shape 172"/>
            <p:cNvSpPr/>
            <p:nvPr/>
          </p:nvSpPr>
          <p:spPr>
            <a:xfrm>
              <a:off x="6499382" y="2861734"/>
              <a:ext cx="1506070" cy="401451"/>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TRANSPORT</a:t>
              </a:r>
            </a:p>
          </p:txBody>
        </p:sp>
        <p:sp>
          <p:nvSpPr>
            <p:cNvPr id="173" name="Shape 173"/>
            <p:cNvSpPr/>
            <p:nvPr/>
          </p:nvSpPr>
          <p:spPr>
            <a:xfrm>
              <a:off x="7419117" y="3734303"/>
              <a:ext cx="1142158" cy="362602"/>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TAXI</a:t>
              </a:r>
            </a:p>
          </p:txBody>
        </p:sp>
        <p:sp>
          <p:nvSpPr>
            <p:cNvPr id="174" name="Shape 174"/>
            <p:cNvSpPr/>
            <p:nvPr/>
          </p:nvSpPr>
          <p:spPr>
            <a:xfrm>
              <a:off x="5450517" y="4214750"/>
              <a:ext cx="2339772" cy="402109"/>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PUBLIC_TRANSPORT</a:t>
              </a:r>
            </a:p>
          </p:txBody>
        </p:sp>
        <p:sp>
          <p:nvSpPr>
            <p:cNvPr id="175" name="Shape 175"/>
            <p:cNvSpPr/>
            <p:nvPr/>
          </p:nvSpPr>
          <p:spPr>
            <a:xfrm>
              <a:off x="5713483" y="5121219"/>
              <a:ext cx="1825797" cy="365218"/>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TOUR_TRAM</a:t>
              </a:r>
            </a:p>
          </p:txBody>
        </p:sp>
        <p:cxnSp>
          <p:nvCxnSpPr>
            <p:cNvPr id="176" name="Shape 176"/>
            <p:cNvCxnSpPr>
              <a:stCxn id="174" idx="0"/>
            </p:cNvCxnSpPr>
            <p:nvPr/>
          </p:nvCxnSpPr>
          <p:spPr>
            <a:xfrm rot="10800000" flipH="1">
              <a:off x="6620404" y="3236450"/>
              <a:ext cx="327300" cy="978300"/>
            </a:xfrm>
            <a:prstGeom prst="straightConnector1">
              <a:avLst/>
            </a:prstGeom>
            <a:noFill/>
            <a:ln w="25400" cap="flat" cmpd="sng">
              <a:solidFill>
                <a:srgbClr val="C00000"/>
              </a:solidFill>
              <a:prstDash val="solid"/>
              <a:round/>
              <a:headEnd type="none" w="med" len="med"/>
              <a:tailEnd type="stealth" w="lg" len="lg"/>
            </a:ln>
          </p:spPr>
        </p:cxnSp>
        <p:sp>
          <p:nvSpPr>
            <p:cNvPr id="177" name="Shape 177"/>
            <p:cNvSpPr txBox="1"/>
            <p:nvPr/>
          </p:nvSpPr>
          <p:spPr>
            <a:xfrm>
              <a:off x="7209775" y="1914452"/>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600" b="0" i="0" u="none" strike="noStrike" cap="none" baseline="0">
                  <a:solidFill>
                    <a:srgbClr val="3333FF"/>
                  </a:solidFill>
                  <a:latin typeface="Comic Sans MS"/>
                  <a:ea typeface="Comic Sans MS"/>
                  <a:cs typeface="Comic Sans MS"/>
                  <a:sym typeface="Comic Sans MS"/>
                </a:rPr>
                <a:t>*</a:t>
              </a:r>
            </a:p>
          </p:txBody>
        </p:sp>
        <p:sp>
          <p:nvSpPr>
            <p:cNvPr id="178" name="Shape 178"/>
            <p:cNvSpPr txBox="1"/>
            <p:nvPr/>
          </p:nvSpPr>
          <p:spPr>
            <a:xfrm>
              <a:off x="7228679" y="2867527"/>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600" b="0" i="0" u="none" strike="noStrike" cap="none" baseline="0">
                  <a:solidFill>
                    <a:srgbClr val="3333FF"/>
                  </a:solidFill>
                  <a:latin typeface="Comic Sans MS"/>
                  <a:ea typeface="Comic Sans MS"/>
                  <a:cs typeface="Comic Sans MS"/>
                  <a:sym typeface="Comic Sans MS"/>
                </a:rPr>
                <a:t>*</a:t>
              </a:r>
            </a:p>
          </p:txBody>
        </p:sp>
        <p:cxnSp>
          <p:nvCxnSpPr>
            <p:cNvPr id="179" name="Shape 179"/>
            <p:cNvCxnSpPr>
              <a:stCxn id="173" idx="0"/>
            </p:cNvCxnSpPr>
            <p:nvPr/>
          </p:nvCxnSpPr>
          <p:spPr>
            <a:xfrm rot="10800000">
              <a:off x="7592996" y="3227303"/>
              <a:ext cx="397200" cy="507000"/>
            </a:xfrm>
            <a:prstGeom prst="straightConnector1">
              <a:avLst/>
            </a:prstGeom>
            <a:noFill/>
            <a:ln w="25400" cap="flat" cmpd="sng">
              <a:solidFill>
                <a:srgbClr val="C00000"/>
              </a:solidFill>
              <a:prstDash val="solid"/>
              <a:round/>
              <a:headEnd type="none" w="med" len="med"/>
              <a:tailEnd type="stealth" w="lg" len="lg"/>
            </a:ln>
          </p:spPr>
        </p:cxnSp>
        <p:cxnSp>
          <p:nvCxnSpPr>
            <p:cNvPr id="180" name="Shape 180"/>
            <p:cNvCxnSpPr>
              <a:stCxn id="172" idx="0"/>
              <a:endCxn id="171" idx="4"/>
            </p:cNvCxnSpPr>
            <p:nvPr/>
          </p:nvCxnSpPr>
          <p:spPr>
            <a:xfrm rot="10800000" flipH="1">
              <a:off x="7252418" y="2295034"/>
              <a:ext cx="2700" cy="566700"/>
            </a:xfrm>
            <a:prstGeom prst="straightConnector1">
              <a:avLst/>
            </a:prstGeom>
            <a:noFill/>
            <a:ln w="25400" cap="flat" cmpd="sng">
              <a:solidFill>
                <a:srgbClr val="C00000"/>
              </a:solidFill>
              <a:prstDash val="solid"/>
              <a:round/>
              <a:headEnd type="none" w="med" len="med"/>
              <a:tailEnd type="stealth" w="lg" len="lg"/>
            </a:ln>
          </p:spPr>
        </p:cxnSp>
        <p:cxnSp>
          <p:nvCxnSpPr>
            <p:cNvPr id="181" name="Shape 181"/>
            <p:cNvCxnSpPr>
              <a:stCxn id="175" idx="0"/>
              <a:endCxn id="174" idx="4"/>
            </p:cNvCxnSpPr>
            <p:nvPr/>
          </p:nvCxnSpPr>
          <p:spPr>
            <a:xfrm rot="10800000">
              <a:off x="6620382" y="4616919"/>
              <a:ext cx="6000" cy="504300"/>
            </a:xfrm>
            <a:prstGeom prst="straightConnector1">
              <a:avLst/>
            </a:prstGeom>
            <a:noFill/>
            <a:ln w="25400" cap="flat" cmpd="sng">
              <a:solidFill>
                <a:srgbClr val="C00000"/>
              </a:solidFill>
              <a:prstDash val="solid"/>
              <a:round/>
              <a:headEnd type="none" w="med" len="med"/>
              <a:tailEnd type="stealth" w="lg" len="lg"/>
            </a:ln>
          </p:spPr>
        </p:cxnSp>
      </p:grpSp>
      <p:sp>
        <p:nvSpPr>
          <p:cNvPr id="182" name="Shape 182"/>
          <p:cNvSpPr txBox="1"/>
          <p:nvPr/>
        </p:nvSpPr>
        <p:spPr>
          <a:xfrm>
            <a:off x="7769114" y="1452687"/>
            <a:ext cx="84670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p>
        </p:txBody>
      </p:sp>
      <p:sp>
        <p:nvSpPr>
          <p:cNvPr id="183" name="Shape 183"/>
          <p:cNvSpPr txBox="1"/>
          <p:nvPr/>
        </p:nvSpPr>
        <p:spPr>
          <a:xfrm>
            <a:off x="8086809" y="2658500"/>
            <a:ext cx="623889"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load</a:t>
            </a:r>
          </a:p>
        </p:txBody>
      </p:sp>
      <p:sp>
        <p:nvSpPr>
          <p:cNvPr id="184" name="Shape 184"/>
          <p:cNvSpPr txBox="1"/>
          <p:nvPr/>
        </p:nvSpPr>
        <p:spPr>
          <a:xfrm>
            <a:off x="7750677" y="4550162"/>
            <a:ext cx="806630" cy="67710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line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0" u="none" strike="noStrike" cap="none" baseline="30000">
                <a:solidFill>
                  <a:srgbClr val="3333FF"/>
                </a:solidFill>
                <a:latin typeface="Comic Sans MS"/>
                <a:ea typeface="Comic Sans MS"/>
                <a:cs typeface="Comic Sans MS"/>
                <a:sym typeface="Comic Sans MS"/>
              </a:rPr>
              <a:t>+</a:t>
            </a:r>
          </a:p>
        </p:txBody>
      </p:sp>
      <p:sp>
        <p:nvSpPr>
          <p:cNvPr id="185" name="Shape 185"/>
          <p:cNvSpPr txBox="1"/>
          <p:nvPr/>
        </p:nvSpPr>
        <p:spPr>
          <a:xfrm>
            <a:off x="7381679" y="5477612"/>
            <a:ext cx="923651"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name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0" u="none" strike="noStrike" cap="none" baseline="30000">
                <a:solidFill>
                  <a:srgbClr val="3333FF"/>
                </a:solidFill>
                <a:latin typeface="Comic Sans MS"/>
                <a:ea typeface="Comic Sans MS"/>
                <a:cs typeface="Comic Sans MS"/>
                <a:sym typeface="Comic Sans MS"/>
              </a:rPr>
              <a:t>++</a:t>
            </a:r>
          </a:p>
        </p:txBody>
      </p:sp>
      <p:sp>
        <p:nvSpPr>
          <p:cNvPr id="186" name="Shape 18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27</a:t>
            </a:fld>
            <a:endParaRPr lang="en-US"/>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272733" y="32067"/>
            <a:ext cx="8129586" cy="72072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Abstraction and client privileges</a:t>
            </a:r>
          </a:p>
        </p:txBody>
      </p:sp>
      <p:sp>
        <p:nvSpPr>
          <p:cNvPr id="422" name="Shape 422"/>
          <p:cNvSpPr txBox="1">
            <a:spLocks noGrp="1"/>
          </p:cNvSpPr>
          <p:nvPr>
            <p:ph type="body" idx="1"/>
          </p:nvPr>
        </p:nvSpPr>
        <p:spPr>
          <a:xfrm>
            <a:off x="147638" y="3255963"/>
            <a:ext cx="8859837" cy="26050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a:solidFill>
                  <a:srgbClr val="990000"/>
                </a:solidFill>
                <a:latin typeface="Comic Sans MS"/>
                <a:ea typeface="Comic Sans MS"/>
                <a:cs typeface="Comic Sans MS"/>
                <a:sym typeface="Comic Sans MS"/>
              </a:rPr>
              <a:t>Read access</a:t>
            </a:r>
            <a:r>
              <a:rPr lang="en-US" sz="2400" b="0" i="0" u="none" strike="noStrike" cap="none" baseline="0">
                <a:solidFill>
                  <a:schemeClr val="dk1"/>
                </a:solidFill>
                <a:latin typeface="Comic Sans MS"/>
                <a:ea typeface="Comic Sans MS"/>
                <a:cs typeface="Comic Sans MS"/>
                <a:sym typeface="Comic Sans MS"/>
              </a:rPr>
              <a:t> if attribute is exported</a:t>
            </a:r>
          </a:p>
          <a:p>
            <a:pPr marL="539750" marR="0" lvl="1" indent="-184150" algn="l" rtl="0">
              <a:lnSpc>
                <a:spcPct val="90000"/>
              </a:lnSpc>
              <a:spcBef>
                <a:spcPts val="800"/>
              </a:spcBef>
              <a:spcAft>
                <a:spcPts val="0"/>
              </a:spcAft>
              <a:buClr>
                <a:srgbClr val="8B0000"/>
              </a:buClr>
              <a:buSzPct val="133333"/>
              <a:buFont typeface="Noto Symbol"/>
              <a:buChar char="➢"/>
            </a:pPr>
            <a:r>
              <a:rPr lang="en-US" sz="2400" b="0" i="1" u="none" strike="noStrike" cap="none" baseline="0">
                <a:solidFill>
                  <a:srgbClr val="0000FF"/>
                </a:solidFill>
                <a:latin typeface="Comic Sans MS"/>
                <a:ea typeface="Comic Sans MS"/>
                <a:cs typeface="Comic Sans MS"/>
                <a:sym typeface="Comic Sans MS"/>
              </a:rPr>
              <a:t>a1</a:t>
            </a:r>
            <a:r>
              <a:rPr lang="en-US" sz="4000" b="0" i="0" u="none" strike="noStrike" cap="none" baseline="0">
                <a:solidFill>
                  <a:srgbClr val="0000FF"/>
                </a:solidFill>
                <a:latin typeface="Comic Sans MS"/>
                <a:ea typeface="Comic Sans MS"/>
                <a:cs typeface="Comic Sans MS"/>
                <a:sym typeface="Comic Sans MS"/>
              </a:rPr>
              <a:t>.</a:t>
            </a:r>
            <a:r>
              <a:rPr lang="en-US" sz="2400" b="0" i="1" u="none" strike="noStrike" cap="none" baseline="0">
                <a:solidFill>
                  <a:srgbClr val="0000FF"/>
                </a:solidFill>
                <a:latin typeface="Comic Sans MS"/>
                <a:ea typeface="Comic Sans MS"/>
                <a:cs typeface="Comic Sans MS"/>
                <a:sym typeface="Comic Sans MS"/>
              </a:rPr>
              <a:t>x</a:t>
            </a:r>
            <a:r>
              <a:rPr lang="en-US" sz="2400" b="0" i="0" u="none" strike="noStrike" cap="none" baseline="0">
                <a:solidFill>
                  <a:srgbClr val="0000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 is an expression! </a:t>
            </a:r>
          </a:p>
          <a:p>
            <a:pPr marL="539750" marR="0" lvl="1" indent="-138430" algn="l" rtl="0">
              <a:lnSpc>
                <a:spcPct val="90000"/>
              </a:lnSpc>
              <a:spcBef>
                <a:spcPts val="180"/>
              </a:spcBef>
              <a:spcAft>
                <a:spcPts val="0"/>
              </a:spcAft>
              <a:buClr>
                <a:srgbClr val="8B0000"/>
              </a:buClr>
              <a:buFont typeface="Noto Symbol"/>
              <a:buNone/>
            </a:pPr>
            <a:endParaRPr sz="900" b="0" i="0" u="none" strike="noStrike" cap="none" baseline="0">
              <a:solidFill>
                <a:schemeClr val="dk1"/>
              </a:solidFill>
              <a:latin typeface="Comic Sans MS"/>
              <a:ea typeface="Comic Sans MS"/>
              <a:cs typeface="Comic Sans MS"/>
              <a:sym typeface="Comic Sans MS"/>
            </a:endParaRPr>
          </a:p>
          <a:p>
            <a:pPr marL="539750" marR="0" lvl="1" indent="-184150" algn="l" rtl="0">
              <a:lnSpc>
                <a:spcPct val="75000"/>
              </a:lnSpc>
              <a:spcBef>
                <a:spcPts val="800"/>
              </a:spcBef>
              <a:spcAft>
                <a:spcPts val="0"/>
              </a:spcAft>
              <a:buClr>
                <a:srgbClr val="8B0000"/>
              </a:buClr>
              <a:buSzPct val="133333"/>
              <a:buFont typeface="Noto Symbol"/>
              <a:buChar char="➢"/>
            </a:pPr>
            <a:r>
              <a:rPr lang="en-US" sz="2400" b="0" i="0" u="none" strike="noStrike" cap="none" baseline="0">
                <a:solidFill>
                  <a:schemeClr val="dk1"/>
                </a:solidFill>
                <a:latin typeface="Comic Sans MS"/>
                <a:ea typeface="Comic Sans MS"/>
                <a:cs typeface="Comic Sans MS"/>
                <a:sym typeface="Comic Sans MS"/>
              </a:rPr>
              <a:t>An assignment  </a:t>
            </a:r>
            <a:r>
              <a:rPr lang="en-US" sz="2400" b="0" i="1" u="none" strike="noStrike" cap="none" baseline="0">
                <a:solidFill>
                  <a:srgbClr val="0000FF"/>
                </a:solidFill>
                <a:latin typeface="Comic Sans MS"/>
                <a:ea typeface="Comic Sans MS"/>
                <a:cs typeface="Comic Sans MS"/>
                <a:sym typeface="Comic Sans MS"/>
              </a:rPr>
              <a:t>a1</a:t>
            </a:r>
            <a:r>
              <a:rPr lang="en-US" sz="4000" b="0" i="0" u="none" strike="noStrike" cap="none" baseline="0">
                <a:solidFill>
                  <a:srgbClr val="0000FF"/>
                </a:solidFill>
                <a:latin typeface="Comic Sans MS"/>
                <a:ea typeface="Comic Sans MS"/>
                <a:cs typeface="Comic Sans MS"/>
                <a:sym typeface="Comic Sans MS"/>
              </a:rPr>
              <a:t>.</a:t>
            </a:r>
            <a:r>
              <a:rPr lang="en-US" sz="2400" b="0" i="1" u="none" strike="noStrike" cap="none" baseline="0">
                <a:solidFill>
                  <a:srgbClr val="0000FF"/>
                </a:solidFill>
                <a:latin typeface="Comic Sans MS"/>
                <a:ea typeface="Comic Sans MS"/>
                <a:cs typeface="Comic Sans MS"/>
                <a:sym typeface="Comic Sans MS"/>
              </a:rPr>
              <a:t>x</a:t>
            </a:r>
            <a:r>
              <a:rPr lang="en-US" sz="2400" b="0" i="0" u="none" strike="noStrike" cap="none" baseline="0">
                <a:solidFill>
                  <a:srgbClr val="0000FF"/>
                </a:solidFill>
                <a:latin typeface="Comic Sans MS"/>
                <a:ea typeface="Comic Sans MS"/>
                <a:cs typeface="Comic Sans MS"/>
                <a:sym typeface="Comic Sans MS"/>
              </a:rPr>
              <a:t> := </a:t>
            </a:r>
            <a:r>
              <a:rPr lang="en-US" sz="2400" b="0" i="1" u="none" strike="noStrike" cap="none" baseline="0">
                <a:solidFill>
                  <a:srgbClr val="0000FF"/>
                </a:solidFill>
                <a:latin typeface="Comic Sans MS"/>
                <a:ea typeface="Comic Sans MS"/>
                <a:cs typeface="Comic Sans MS"/>
                <a:sym typeface="Comic Sans MS"/>
              </a:rPr>
              <a:t>v</a:t>
            </a:r>
            <a:r>
              <a:rPr lang="en-US" sz="2400" b="0" i="0" u="none" strike="noStrike" cap="none" baseline="0">
                <a:solidFill>
                  <a:schemeClr val="dk1"/>
                </a:solidFill>
                <a:latin typeface="Comic Sans MS"/>
                <a:ea typeface="Comic Sans MS"/>
                <a:cs typeface="Comic Sans MS"/>
                <a:sym typeface="Comic Sans MS"/>
              </a:rPr>
              <a:t>   would be syntactically illegal!</a:t>
            </a:r>
          </a:p>
          <a:p>
            <a:pPr marL="0" marR="0" lvl="0" indent="0" algn="l" rtl="0">
              <a:lnSpc>
                <a:spcPct val="90000"/>
              </a:lnSpc>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 </a:t>
            </a:r>
            <a:br>
              <a:rPr lang="en-US" sz="2400" b="0" i="0" u="none" strike="noStrike" cap="none" baseline="0">
                <a:solidFill>
                  <a:schemeClr val="dk1"/>
                </a:solidFill>
                <a:latin typeface="Comic Sans MS"/>
                <a:ea typeface="Comic Sans MS"/>
                <a:cs typeface="Comic Sans MS"/>
                <a:sym typeface="Comic Sans MS"/>
              </a:rPr>
            </a:br>
            <a:r>
              <a:rPr lang="en-US" sz="2400" b="0" i="0" u="none" strike="noStrike" cap="none" baseline="0">
                <a:solidFill>
                  <a:schemeClr val="dk1"/>
                </a:solidFill>
                <a:latin typeface="Comic Sans MS"/>
                <a:ea typeface="Comic Sans MS"/>
                <a:cs typeface="Comic Sans MS"/>
                <a:sym typeface="Comic Sans MS"/>
              </a:rPr>
              <a:t>(It would assign to an expression, like </a:t>
            </a:r>
            <a:r>
              <a:rPr lang="en-US" sz="2400" b="0" i="1" u="none" strike="noStrike" cap="none" baseline="0">
                <a:solidFill>
                  <a:srgbClr val="0000FF"/>
                </a:solidFill>
                <a:latin typeface="Comic Sans MS"/>
                <a:ea typeface="Comic Sans MS"/>
                <a:cs typeface="Comic Sans MS"/>
                <a:sym typeface="Comic Sans MS"/>
              </a:rPr>
              <a:t>a</a:t>
            </a:r>
            <a:r>
              <a:rPr lang="en-US" sz="2400" b="0" i="0" u="none" strike="noStrike" cap="none" baseline="0">
                <a:solidFill>
                  <a:srgbClr val="0000FF"/>
                </a:solidFill>
                <a:latin typeface="Comic Sans MS"/>
                <a:ea typeface="Comic Sans MS"/>
                <a:cs typeface="Comic Sans MS"/>
                <a:sym typeface="Comic Sans MS"/>
              </a:rPr>
              <a:t> + </a:t>
            </a:r>
            <a:r>
              <a:rPr lang="en-US" sz="2400" b="0" i="1" u="none" strike="noStrike" cap="none" baseline="0">
                <a:solidFill>
                  <a:srgbClr val="0000FF"/>
                </a:solidFill>
                <a:latin typeface="Comic Sans MS"/>
                <a:ea typeface="Comic Sans MS"/>
                <a:cs typeface="Comic Sans MS"/>
                <a:sym typeface="Comic Sans MS"/>
              </a:rPr>
              <a:t>b </a:t>
            </a:r>
            <a:r>
              <a:rPr lang="en-US" sz="24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0000FF"/>
                </a:solidFill>
                <a:latin typeface="Comic Sans MS"/>
                <a:ea typeface="Comic Sans MS"/>
                <a:cs typeface="Comic Sans MS"/>
                <a:sym typeface="Comic Sans MS"/>
              </a:rPr>
              <a:t>v </a:t>
            </a:r>
            <a:r>
              <a:rPr lang="en-US" sz="2400" b="0" i="0" u="none" strike="noStrike" cap="none" baseline="0">
                <a:solidFill>
                  <a:schemeClr val="dk1"/>
                </a:solidFill>
                <a:latin typeface="Comic Sans MS"/>
                <a:ea typeface="Comic Sans MS"/>
                <a:cs typeface="Comic Sans MS"/>
                <a:sym typeface="Comic Sans MS"/>
              </a:rPr>
              <a:t>)</a:t>
            </a:r>
          </a:p>
        </p:txBody>
      </p:sp>
      <p:grpSp>
        <p:nvGrpSpPr>
          <p:cNvPr id="423" name="Shape 423"/>
          <p:cNvGrpSpPr/>
          <p:nvPr/>
        </p:nvGrpSpPr>
        <p:grpSpPr>
          <a:xfrm>
            <a:off x="2918850" y="4560887"/>
            <a:ext cx="1409699" cy="411161"/>
            <a:chOff x="4031" y="2500"/>
            <a:chExt cx="972" cy="259"/>
          </a:xfrm>
        </p:grpSpPr>
        <p:cxnSp>
          <p:nvCxnSpPr>
            <p:cNvPr id="424" name="Shape 424"/>
            <p:cNvCxnSpPr/>
            <p:nvPr/>
          </p:nvCxnSpPr>
          <p:spPr>
            <a:xfrm rot="10800000" flipH="1">
              <a:off x="4031" y="2500"/>
              <a:ext cx="972" cy="259"/>
            </a:xfrm>
            <a:prstGeom prst="straightConnector1">
              <a:avLst/>
            </a:prstGeom>
            <a:noFill/>
            <a:ln w="19050" cap="flat" cmpd="sng">
              <a:solidFill>
                <a:srgbClr val="8B0000"/>
              </a:solidFill>
              <a:prstDash val="solid"/>
              <a:round/>
              <a:headEnd type="none" w="med" len="med"/>
              <a:tailEnd type="none" w="med" len="med"/>
            </a:ln>
          </p:spPr>
        </p:cxnSp>
        <p:cxnSp>
          <p:nvCxnSpPr>
            <p:cNvPr id="425" name="Shape 425"/>
            <p:cNvCxnSpPr/>
            <p:nvPr/>
          </p:nvCxnSpPr>
          <p:spPr>
            <a:xfrm rot="10800000">
              <a:off x="4031" y="2500"/>
              <a:ext cx="972" cy="259"/>
            </a:xfrm>
            <a:prstGeom prst="straightConnector1">
              <a:avLst/>
            </a:prstGeom>
            <a:noFill/>
            <a:ln w="19050" cap="flat" cmpd="sng">
              <a:solidFill>
                <a:srgbClr val="8B0000"/>
              </a:solidFill>
              <a:prstDash val="solid"/>
              <a:round/>
              <a:headEnd type="none" w="med" len="med"/>
              <a:tailEnd type="none" w="med" len="med"/>
            </a:ln>
          </p:spPr>
        </p:cxnSp>
      </p:grpSp>
      <p:grpSp>
        <p:nvGrpSpPr>
          <p:cNvPr id="426" name="Shape 426"/>
          <p:cNvGrpSpPr/>
          <p:nvPr/>
        </p:nvGrpSpPr>
        <p:grpSpPr>
          <a:xfrm>
            <a:off x="5638799" y="5297267"/>
            <a:ext cx="1389062" cy="411161"/>
            <a:chOff x="4031" y="2500"/>
            <a:chExt cx="972" cy="259"/>
          </a:xfrm>
        </p:grpSpPr>
        <p:cxnSp>
          <p:nvCxnSpPr>
            <p:cNvPr id="427" name="Shape 427"/>
            <p:cNvCxnSpPr/>
            <p:nvPr/>
          </p:nvCxnSpPr>
          <p:spPr>
            <a:xfrm rot="10800000" flipH="1">
              <a:off x="4031" y="2500"/>
              <a:ext cx="972" cy="259"/>
            </a:xfrm>
            <a:prstGeom prst="straightConnector1">
              <a:avLst/>
            </a:prstGeom>
            <a:noFill/>
            <a:ln w="19050" cap="flat" cmpd="sng">
              <a:solidFill>
                <a:srgbClr val="8B0000"/>
              </a:solidFill>
              <a:prstDash val="solid"/>
              <a:round/>
              <a:headEnd type="none" w="med" len="med"/>
              <a:tailEnd type="none" w="med" len="med"/>
            </a:ln>
          </p:spPr>
        </p:cxnSp>
        <p:cxnSp>
          <p:nvCxnSpPr>
            <p:cNvPr id="428" name="Shape 428"/>
            <p:cNvCxnSpPr/>
            <p:nvPr/>
          </p:nvCxnSpPr>
          <p:spPr>
            <a:xfrm rot="10800000">
              <a:off x="4031" y="2500"/>
              <a:ext cx="972" cy="259"/>
            </a:xfrm>
            <a:prstGeom prst="straightConnector1">
              <a:avLst/>
            </a:prstGeom>
            <a:noFill/>
            <a:ln w="19050" cap="flat" cmpd="sng">
              <a:solidFill>
                <a:srgbClr val="8B0000"/>
              </a:solidFill>
              <a:prstDash val="solid"/>
              <a:round/>
              <a:headEnd type="none" w="med" len="med"/>
              <a:tailEnd type="none" w="med" len="med"/>
            </a:ln>
          </p:spPr>
        </p:cxnSp>
      </p:grpSp>
      <p:sp>
        <p:nvSpPr>
          <p:cNvPr id="429" name="Shape 429"/>
          <p:cNvSpPr/>
          <p:nvPr/>
        </p:nvSpPr>
        <p:spPr>
          <a:xfrm>
            <a:off x="217487" y="935417"/>
            <a:ext cx="4869518" cy="1313793"/>
          </a:xfrm>
          <a:prstGeom prst="roundRect">
            <a:avLst>
              <a:gd name="adj" fmla="val 16667"/>
            </a:avLst>
          </a:prstGeom>
          <a:noFill/>
          <a:ln w="22225" cap="flat" cmpd="sng">
            <a:solidFill>
              <a:srgbClr val="800000"/>
            </a:solidFill>
            <a:prstDash val="solid"/>
            <a:miter/>
            <a:headEnd type="none" w="med" len="med"/>
            <a:tailEnd type="none" w="med" len="med"/>
          </a:ln>
        </p:spPr>
        <p:txBody>
          <a:bodyPr lIns="0" tIns="108000" rIns="0" bIns="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a:solidFill>
                  <a:srgbClr val="000000"/>
                </a:solidFill>
                <a:latin typeface="Comic Sans MS"/>
                <a:ea typeface="Comic Sans MS"/>
                <a:cs typeface="Comic Sans MS"/>
                <a:sym typeface="Comic Sans MS"/>
              </a:rPr>
              <a:t>If class </a:t>
            </a:r>
            <a:r>
              <a:rPr lang="en-US" sz="2400" b="0" i="1" u="none" strike="noStrike" cap="none" baseline="0">
                <a:solidFill>
                  <a:srgbClr val="3333FF"/>
                </a:solidFill>
                <a:latin typeface="Comic Sans MS"/>
                <a:ea typeface="Comic Sans MS"/>
                <a:cs typeface="Comic Sans MS"/>
                <a:sym typeface="Comic Sans MS"/>
              </a:rPr>
              <a:t>A</a:t>
            </a:r>
            <a:r>
              <a:rPr lang="en-US" sz="2400" b="0" i="0" u="none" strike="noStrike" cap="none" baseline="0">
                <a:solidFill>
                  <a:srgbClr val="000000"/>
                </a:solidFill>
                <a:latin typeface="Comic Sans MS"/>
                <a:ea typeface="Comic Sans MS"/>
                <a:cs typeface="Comic Sans MS"/>
                <a:sym typeface="Comic Sans MS"/>
              </a:rPr>
              <a:t> has an attribute </a:t>
            </a: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000000"/>
                </a:solidFill>
                <a:latin typeface="Comic Sans MS"/>
                <a:ea typeface="Comic Sans MS"/>
                <a:cs typeface="Comic Sans MS"/>
                <a:sym typeface="Comic Sans MS"/>
              </a:rPr>
              <a:t>,</a:t>
            </a:r>
            <a:br>
              <a:rPr lang="en-US" sz="2400" b="0" i="0" u="none" strike="noStrike" cap="none" baseline="0">
                <a:solidFill>
                  <a:srgbClr val="000000"/>
                </a:solidFill>
                <a:latin typeface="Comic Sans MS"/>
                <a:ea typeface="Comic Sans MS"/>
                <a:cs typeface="Comic Sans MS"/>
                <a:sym typeface="Comic Sans MS"/>
              </a:rPr>
            </a:br>
            <a:r>
              <a:rPr lang="en-US" sz="2400" b="0" i="0" u="none" strike="noStrike" cap="none" baseline="0">
                <a:solidFill>
                  <a:srgbClr val="000000"/>
                </a:solidFill>
                <a:latin typeface="Comic Sans MS"/>
                <a:ea typeface="Comic Sans MS"/>
                <a:cs typeface="Comic Sans MS"/>
                <a:sym typeface="Comic Sans MS"/>
              </a:rPr>
              <a:t>what may a client class </a:t>
            </a:r>
            <a:r>
              <a:rPr lang="en-US" sz="2400" b="0" i="1" u="none" strike="noStrike" cap="none" baseline="0">
                <a:solidFill>
                  <a:srgbClr val="3333FF"/>
                </a:solidFill>
                <a:latin typeface="Comic Sans MS"/>
                <a:ea typeface="Comic Sans MS"/>
                <a:cs typeface="Comic Sans MS"/>
                <a:sym typeface="Comic Sans MS"/>
              </a:rPr>
              <a:t>C</a:t>
            </a:r>
          </a:p>
          <a:p>
            <a:pPr marL="0" marR="0" lvl="0" indent="0" algn="l" rtl="0">
              <a:lnSpc>
                <a:spcPct val="75000"/>
              </a:lnSpc>
              <a:spcBef>
                <a:spcPts val="1200"/>
              </a:spcBef>
              <a:spcAft>
                <a:spcPts val="0"/>
              </a:spcAft>
              <a:buSzPct val="25000"/>
              <a:buNone/>
            </a:pPr>
            <a:r>
              <a:rPr lang="en-US" sz="2400" b="0" i="0" u="none" strike="noStrike" cap="none" baseline="0">
                <a:solidFill>
                  <a:srgbClr val="000000"/>
                </a:solidFill>
                <a:latin typeface="Comic Sans MS"/>
                <a:ea typeface="Comic Sans MS"/>
                <a:cs typeface="Comic Sans MS"/>
                <a:sym typeface="Comic Sans MS"/>
              </a:rPr>
              <a:t>do with          for </a:t>
            </a:r>
            <a:r>
              <a:rPr lang="en-US" sz="2400" b="0" i="1" u="none" strike="noStrike" cap="none" baseline="0">
                <a:solidFill>
                  <a:srgbClr val="3333FF"/>
                </a:solidFill>
                <a:latin typeface="Comic Sans MS"/>
                <a:ea typeface="Comic Sans MS"/>
                <a:cs typeface="Comic Sans MS"/>
                <a:sym typeface="Comic Sans MS"/>
              </a:rPr>
              <a:t>a1</a:t>
            </a:r>
            <a:r>
              <a:rPr lang="en-US" sz="2400" b="0" i="0" u="none" strike="noStrike" cap="none" baseline="0">
                <a:solidFill>
                  <a:srgbClr val="000000"/>
                </a:solidFill>
                <a:latin typeface="Comic Sans MS"/>
                <a:ea typeface="Comic Sans MS"/>
                <a:cs typeface="Comic Sans MS"/>
                <a:sym typeface="Comic Sans MS"/>
              </a:rPr>
              <a:t> of type </a:t>
            </a:r>
            <a:r>
              <a:rPr lang="en-US" sz="2400" b="0" i="1" u="none" strike="noStrike" cap="none" baseline="0">
                <a:solidFill>
                  <a:srgbClr val="3333FF"/>
                </a:solidFill>
                <a:latin typeface="Comic Sans MS"/>
                <a:ea typeface="Comic Sans MS"/>
                <a:cs typeface="Comic Sans MS"/>
                <a:sym typeface="Comic Sans MS"/>
              </a:rPr>
              <a:t>A </a:t>
            </a:r>
            <a:r>
              <a:rPr lang="en-US" sz="2400" b="0" i="0" u="none" strike="noStrike" cap="none" baseline="0">
                <a:solidFill>
                  <a:srgbClr val="000000"/>
                </a:solidFill>
                <a:latin typeface="Comic Sans MS"/>
                <a:ea typeface="Comic Sans MS"/>
                <a:cs typeface="Comic Sans MS"/>
                <a:sym typeface="Comic Sans MS"/>
              </a:rPr>
              <a:t>?</a:t>
            </a:r>
          </a:p>
        </p:txBody>
      </p:sp>
      <p:sp>
        <p:nvSpPr>
          <p:cNvPr id="430" name="Shape 430"/>
          <p:cNvSpPr txBox="1"/>
          <p:nvPr/>
        </p:nvSpPr>
        <p:spPr>
          <a:xfrm>
            <a:off x="1413429" y="1835494"/>
            <a:ext cx="909638" cy="405752"/>
          </a:xfrm>
          <a:prstGeom prst="rect">
            <a:avLst/>
          </a:prstGeom>
          <a:noFill/>
          <a:ln>
            <a:noFill/>
          </a:ln>
        </p:spPr>
        <p:txBody>
          <a:bodyPr lIns="0" tIns="0" rIns="0" bIns="0" anchor="t" anchorCtr="0">
            <a:noAutofit/>
          </a:bodyPr>
          <a:lstStyle/>
          <a:p>
            <a:pPr marL="0" marR="0" lvl="0" indent="0" algn="l" rtl="0">
              <a:lnSpc>
                <a:spcPct val="75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a1</a:t>
            </a:r>
            <a:r>
              <a:rPr lang="en-US" sz="40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x</a:t>
            </a:r>
          </a:p>
        </p:txBody>
      </p:sp>
      <p:cxnSp>
        <p:nvCxnSpPr>
          <p:cNvPr id="431" name="Shape 431"/>
          <p:cNvCxnSpPr/>
          <p:nvPr/>
        </p:nvCxnSpPr>
        <p:spPr>
          <a:xfrm rot="10800000" flipH="1">
            <a:off x="6733542" y="1109707"/>
            <a:ext cx="981056" cy="12929"/>
          </a:xfrm>
          <a:prstGeom prst="straightConnector1">
            <a:avLst/>
          </a:prstGeom>
          <a:noFill/>
          <a:ln w="38100" cap="flat" cmpd="sng">
            <a:solidFill>
              <a:srgbClr val="0000FF"/>
            </a:solidFill>
            <a:prstDash val="solid"/>
            <a:round/>
            <a:headEnd type="none" w="med" len="med"/>
            <a:tailEnd type="triangle" w="lg" len="lg"/>
          </a:ln>
        </p:spPr>
      </p:cxnSp>
      <p:sp>
        <p:nvSpPr>
          <p:cNvPr id="432" name="Shape 432"/>
          <p:cNvSpPr txBox="1"/>
          <p:nvPr/>
        </p:nvSpPr>
        <p:spPr>
          <a:xfrm>
            <a:off x="5484782" y="1524383"/>
            <a:ext cx="1085850"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a1</a:t>
            </a:r>
            <a:r>
              <a:rPr lang="en-US" sz="16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A</a:t>
            </a:r>
          </a:p>
        </p:txBody>
      </p:sp>
      <p:sp>
        <p:nvSpPr>
          <p:cNvPr id="433" name="Shape 433"/>
          <p:cNvSpPr txBox="1"/>
          <p:nvPr/>
        </p:nvSpPr>
        <p:spPr>
          <a:xfrm>
            <a:off x="7013268" y="1235308"/>
            <a:ext cx="489132"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a1</a:t>
            </a:r>
          </a:p>
        </p:txBody>
      </p:sp>
      <p:sp>
        <p:nvSpPr>
          <p:cNvPr id="434" name="Shape 434"/>
          <p:cNvSpPr/>
          <p:nvPr/>
        </p:nvSpPr>
        <p:spPr>
          <a:xfrm>
            <a:off x="5507426" y="888990"/>
            <a:ext cx="1138877" cy="560838"/>
          </a:xfrm>
          <a:prstGeom prst="ellipse">
            <a:avLst/>
          </a:prstGeom>
          <a:solidFill>
            <a:srgbClr val="66FF99"/>
          </a:solidFill>
          <a:ln>
            <a:noFill/>
          </a:ln>
        </p:spPr>
        <p:txBody>
          <a:bodyPr lIns="36000" tIns="36000" rIns="36000" bIns="360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435" name="Shape 435"/>
          <p:cNvSpPr txBox="1"/>
          <p:nvPr/>
        </p:nvSpPr>
        <p:spPr>
          <a:xfrm>
            <a:off x="5360282" y="910007"/>
            <a:ext cx="1315946" cy="713508"/>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SzPct val="25000"/>
              <a:buNone/>
            </a:pPr>
            <a:r>
              <a:rPr lang="en-US" sz="2800" b="0" i="1" u="none" strike="noStrike" cap="none" baseline="0">
                <a:solidFill>
                  <a:srgbClr val="3333FF"/>
                </a:solidFill>
                <a:latin typeface="Comic Sans MS"/>
                <a:ea typeface="Comic Sans MS"/>
                <a:cs typeface="Comic Sans MS"/>
                <a:sym typeface="Comic Sans MS"/>
              </a:rPr>
              <a:t>C</a:t>
            </a:r>
          </a:p>
        </p:txBody>
      </p:sp>
      <p:sp>
        <p:nvSpPr>
          <p:cNvPr id="436" name="Shape 436"/>
          <p:cNvSpPr/>
          <p:nvPr/>
        </p:nvSpPr>
        <p:spPr>
          <a:xfrm>
            <a:off x="7719846" y="841695"/>
            <a:ext cx="1138877" cy="560838"/>
          </a:xfrm>
          <a:prstGeom prst="ellipse">
            <a:avLst/>
          </a:prstGeom>
          <a:solidFill>
            <a:srgbClr val="66FF99"/>
          </a:solidFill>
          <a:ln>
            <a:noFill/>
          </a:ln>
        </p:spPr>
        <p:txBody>
          <a:bodyPr lIns="36000" tIns="36000" rIns="36000" bIns="360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437" name="Shape 437"/>
          <p:cNvSpPr txBox="1"/>
          <p:nvPr/>
        </p:nvSpPr>
        <p:spPr>
          <a:xfrm>
            <a:off x="7572702" y="862712"/>
            <a:ext cx="1315946" cy="503590"/>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SzPct val="25000"/>
              <a:buNone/>
            </a:pPr>
            <a:r>
              <a:rPr lang="en-US" sz="2800" b="0" i="1" u="none" strike="noStrike" cap="none" baseline="0">
                <a:solidFill>
                  <a:srgbClr val="3333FF"/>
                </a:solidFill>
                <a:latin typeface="Comic Sans MS"/>
                <a:ea typeface="Comic Sans MS"/>
                <a:cs typeface="Comic Sans MS"/>
                <a:sym typeface="Comic Sans MS"/>
              </a:rPr>
              <a:t>A</a:t>
            </a:r>
          </a:p>
        </p:txBody>
      </p:sp>
      <p:sp>
        <p:nvSpPr>
          <p:cNvPr id="438" name="Shape 438"/>
          <p:cNvSpPr/>
          <p:nvPr/>
        </p:nvSpPr>
        <p:spPr>
          <a:xfrm>
            <a:off x="5464767" y="2399338"/>
            <a:ext cx="692149" cy="576262"/>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000000"/>
              </a:solidFill>
              <a:latin typeface="Comic Sans MS"/>
              <a:ea typeface="Comic Sans MS"/>
              <a:cs typeface="Comic Sans MS"/>
              <a:sym typeface="Comic Sans MS"/>
            </a:endParaRPr>
          </a:p>
        </p:txBody>
      </p:sp>
      <p:sp>
        <p:nvSpPr>
          <p:cNvPr id="439" name="Shape 439"/>
          <p:cNvSpPr/>
          <p:nvPr/>
        </p:nvSpPr>
        <p:spPr>
          <a:xfrm>
            <a:off x="6156917" y="2399338"/>
            <a:ext cx="503236" cy="576262"/>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000000"/>
              </a:solidFill>
              <a:latin typeface="Comic Sans MS"/>
              <a:ea typeface="Comic Sans MS"/>
              <a:cs typeface="Comic Sans MS"/>
              <a:sym typeface="Comic Sans MS"/>
            </a:endParaRPr>
          </a:p>
        </p:txBody>
      </p:sp>
      <p:cxnSp>
        <p:nvCxnSpPr>
          <p:cNvPr id="440" name="Shape 440"/>
          <p:cNvCxnSpPr/>
          <p:nvPr/>
        </p:nvCxnSpPr>
        <p:spPr>
          <a:xfrm>
            <a:off x="6591092" y="2693988"/>
            <a:ext cx="776286" cy="0"/>
          </a:xfrm>
          <a:prstGeom prst="straightConnector1">
            <a:avLst/>
          </a:prstGeom>
          <a:noFill/>
          <a:ln w="19050" cap="flat" cmpd="sng">
            <a:solidFill>
              <a:srgbClr val="006600"/>
            </a:solidFill>
            <a:prstDash val="solid"/>
            <a:round/>
            <a:headEnd type="none" w="med" len="med"/>
            <a:tailEnd type="stealth" w="lg" len="lg"/>
          </a:ln>
        </p:spPr>
      </p:cxnSp>
      <p:sp>
        <p:nvSpPr>
          <p:cNvPr id="441" name="Shape 441"/>
          <p:cNvSpPr txBox="1"/>
          <p:nvPr/>
        </p:nvSpPr>
        <p:spPr>
          <a:xfrm>
            <a:off x="6177042" y="2479763"/>
            <a:ext cx="855661"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a1</a:t>
            </a:r>
          </a:p>
        </p:txBody>
      </p:sp>
      <p:sp>
        <p:nvSpPr>
          <p:cNvPr id="442" name="Shape 442"/>
          <p:cNvSpPr/>
          <p:nvPr/>
        </p:nvSpPr>
        <p:spPr>
          <a:xfrm>
            <a:off x="7420020" y="2393338"/>
            <a:ext cx="1080462" cy="576262"/>
          </a:xfrm>
          <a:prstGeom prst="rect">
            <a:avLst/>
          </a:prstGeom>
          <a:solidFill>
            <a:schemeClr val="accent2"/>
          </a:solidFill>
          <a:ln w="9525" cap="flat" cmpd="sng">
            <a:solidFill>
              <a:srgbClr val="262672"/>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000000"/>
              </a:solidFill>
              <a:latin typeface="Comic Sans MS"/>
              <a:ea typeface="Comic Sans MS"/>
              <a:cs typeface="Comic Sans MS"/>
              <a:sym typeface="Comic Sans MS"/>
            </a:endParaRPr>
          </a:p>
        </p:txBody>
      </p:sp>
      <p:sp>
        <p:nvSpPr>
          <p:cNvPr id="443" name="Shape 443"/>
          <p:cNvSpPr txBox="1"/>
          <p:nvPr/>
        </p:nvSpPr>
        <p:spPr>
          <a:xfrm>
            <a:off x="7624800" y="3088711"/>
            <a:ext cx="1005849" cy="503590"/>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SzPct val="25000"/>
              <a:buNone/>
            </a:pP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A</a:t>
            </a:r>
            <a:r>
              <a:rPr lang="en-US" sz="2800" b="0" i="0" u="none" strike="noStrike" cap="none" baseline="0">
                <a:solidFill>
                  <a:srgbClr val="3333FF"/>
                </a:solidFill>
                <a:latin typeface="Comic Sans MS"/>
                <a:ea typeface="Comic Sans MS"/>
                <a:cs typeface="Comic Sans MS"/>
                <a:sym typeface="Comic Sans MS"/>
              </a:rPr>
              <a:t>)</a:t>
            </a:r>
          </a:p>
        </p:txBody>
      </p:sp>
      <p:sp>
        <p:nvSpPr>
          <p:cNvPr id="444" name="Shape 444"/>
          <p:cNvSpPr txBox="1"/>
          <p:nvPr/>
        </p:nvSpPr>
        <p:spPr>
          <a:xfrm>
            <a:off x="5458800" y="3046711"/>
            <a:ext cx="1005849" cy="503590"/>
          </a:xfrm>
          <a:prstGeom prst="rect">
            <a:avLst/>
          </a:prstGeom>
          <a:noFill/>
          <a:ln>
            <a:noFill/>
          </a:ln>
        </p:spPr>
        <p:txBody>
          <a:bodyPr lIns="36000" tIns="36000" rIns="36000" bIns="36000" anchor="t" anchorCtr="0">
            <a:noAutofit/>
          </a:bodyPr>
          <a:lstStyle/>
          <a:p>
            <a:pPr marL="0" marR="0" lvl="0" indent="0" algn="ctr" rtl="0">
              <a:spcBef>
                <a:spcPts val="0"/>
              </a:spcBef>
              <a:spcAft>
                <a:spcPts val="0"/>
              </a:spcAft>
              <a:buSzPct val="25000"/>
              <a:buNone/>
            </a:pPr>
            <a:r>
              <a:rPr lang="en-US" sz="2800" b="0" i="0" u="none" strike="noStrike" cap="none" baseline="0">
                <a:solidFill>
                  <a:srgbClr val="3333FF"/>
                </a:solidFill>
                <a:latin typeface="Comic Sans MS"/>
                <a:ea typeface="Comic Sans MS"/>
                <a:cs typeface="Comic Sans MS"/>
                <a:sym typeface="Comic Sans MS"/>
              </a:rPr>
              <a:t>(</a:t>
            </a:r>
            <a:r>
              <a:rPr lang="en-US" sz="2800" b="0" i="1" u="none" strike="noStrike" cap="none" baseline="0">
                <a:solidFill>
                  <a:srgbClr val="3333FF"/>
                </a:solidFill>
                <a:latin typeface="Comic Sans MS"/>
                <a:ea typeface="Comic Sans MS"/>
                <a:cs typeface="Comic Sans MS"/>
                <a:sym typeface="Comic Sans MS"/>
              </a:rPr>
              <a:t>C</a:t>
            </a:r>
            <a:r>
              <a:rPr lang="en-US" sz="1800" b="0" i="1"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rgbClr val="3333FF"/>
                </a:solidFill>
                <a:latin typeface="Comic Sans MS"/>
                <a:ea typeface="Comic Sans MS"/>
                <a:cs typeface="Comic Sans MS"/>
                <a:sym typeface="Comic Sans MS"/>
              </a:rPr>
              <a:t>)</a:t>
            </a:r>
          </a:p>
        </p:txBody>
      </p:sp>
      <p:sp>
        <p:nvSpPr>
          <p:cNvPr id="445" name="Shape 445"/>
          <p:cNvSpPr txBox="1"/>
          <p:nvPr/>
        </p:nvSpPr>
        <p:spPr>
          <a:xfrm>
            <a:off x="8425125" y="1542983"/>
            <a:ext cx="489132"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x</a:t>
            </a:r>
          </a:p>
        </p:txBody>
      </p:sp>
      <p:sp>
        <p:nvSpPr>
          <p:cNvPr id="446" name="Shape 446"/>
          <p:cNvSpPr/>
          <p:nvPr/>
        </p:nvSpPr>
        <p:spPr>
          <a:xfrm>
            <a:off x="8537245" y="2379209"/>
            <a:ext cx="503236" cy="576262"/>
          </a:xfrm>
          <a:prstGeom prst="rect">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000000"/>
              </a:solidFill>
              <a:latin typeface="Comic Sans MS"/>
              <a:ea typeface="Comic Sans MS"/>
              <a:cs typeface="Comic Sans MS"/>
              <a:sym typeface="Comic Sans MS"/>
            </a:endParaRPr>
          </a:p>
        </p:txBody>
      </p:sp>
      <p:sp>
        <p:nvSpPr>
          <p:cNvPr id="447" name="Shape 447"/>
          <p:cNvSpPr txBox="1"/>
          <p:nvPr/>
        </p:nvSpPr>
        <p:spPr>
          <a:xfrm>
            <a:off x="8529879" y="2476888"/>
            <a:ext cx="476100"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x</a:t>
            </a:r>
          </a:p>
        </p:txBody>
      </p:sp>
      <p:sp>
        <p:nvSpPr>
          <p:cNvPr id="448" name="Shape 44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28</a:t>
            </a:fld>
            <a:endParaRPr lang="en-US"/>
          </a:p>
        </p:txBody>
      </p:sp>
    </p:spTree>
    <p:extLst>
      <p:ext uri="{BB962C8B-B14F-4D97-AF65-F5344CB8AC3E}">
        <p14:creationId xmlns:p14="http://schemas.microsoft.com/office/powerpoint/2010/main" val="6225802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animEffect transition="in" filter="fade">
                                      <p:cBhvr>
                                        <p:cTn id="7" dur="1"/>
                                        <p:tgtEl>
                                          <p:spTgt spid="4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2">
                                            <p:txEl>
                                              <p:pRg st="1" end="1"/>
                                            </p:txEl>
                                          </p:spTgt>
                                        </p:tgtEl>
                                        <p:attrNameLst>
                                          <p:attrName>style.visibility</p:attrName>
                                        </p:attrNameLst>
                                      </p:cBhvr>
                                      <p:to>
                                        <p:strVal val="visible"/>
                                      </p:to>
                                    </p:set>
                                    <p:animEffect transition="in" filter="fade">
                                      <p:cBhvr>
                                        <p:cTn id="12" dur="1"/>
                                        <p:tgtEl>
                                          <p:spTgt spid="4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2">
                                            <p:txEl>
                                              <p:pRg st="2" end="2"/>
                                            </p:txEl>
                                          </p:spTgt>
                                        </p:tgtEl>
                                        <p:attrNameLst>
                                          <p:attrName>style.visibility</p:attrName>
                                        </p:attrNameLst>
                                      </p:cBhvr>
                                      <p:to>
                                        <p:strVal val="visible"/>
                                      </p:to>
                                    </p:set>
                                    <p:animEffect transition="in" filter="fade">
                                      <p:cBhvr>
                                        <p:cTn id="17" dur="1"/>
                                        <p:tgtEl>
                                          <p:spTgt spid="4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2">
                                            <p:txEl>
                                              <p:pRg st="3" end="3"/>
                                            </p:txEl>
                                          </p:spTgt>
                                        </p:tgtEl>
                                        <p:attrNameLst>
                                          <p:attrName>style.visibility</p:attrName>
                                        </p:attrNameLst>
                                      </p:cBhvr>
                                      <p:to>
                                        <p:strVal val="visible"/>
                                      </p:to>
                                    </p:set>
                                    <p:animEffect transition="in" filter="fade">
                                      <p:cBhvr>
                                        <p:cTn id="22" dur="1"/>
                                        <p:tgtEl>
                                          <p:spTgt spid="4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2">
                                            <p:txEl>
                                              <p:pRg st="4" end="4"/>
                                            </p:txEl>
                                          </p:spTgt>
                                        </p:tgtEl>
                                        <p:attrNameLst>
                                          <p:attrName>style.visibility</p:attrName>
                                        </p:attrNameLst>
                                      </p:cBhvr>
                                      <p:to>
                                        <p:strVal val="visible"/>
                                      </p:to>
                                    </p:set>
                                    <p:animEffect transition="in" filter="fade">
                                      <p:cBhvr>
                                        <p:cTn id="27" dur="1"/>
                                        <p:tgtEl>
                                          <p:spTgt spid="4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3"/>
                                        </p:tgtEl>
                                        <p:attrNameLst>
                                          <p:attrName>style.visibility</p:attrName>
                                        </p:attrNameLst>
                                      </p:cBhvr>
                                      <p:to>
                                        <p:strVal val="visible"/>
                                      </p:to>
                                    </p:set>
                                    <p:animEffect transition="in" filter="fade">
                                      <p:cBhvr>
                                        <p:cTn id="32" dur="1000"/>
                                        <p:tgtEl>
                                          <p:spTgt spid="4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6"/>
                                        </p:tgtEl>
                                        <p:attrNameLst>
                                          <p:attrName>style.visibility</p:attrName>
                                        </p:attrNameLst>
                                      </p:cBhvr>
                                      <p:to>
                                        <p:strVal val="visible"/>
                                      </p:to>
                                    </p:set>
                                    <p:animEffect transition="in" filter="fade">
                                      <p:cBhvr>
                                        <p:cTn id="37" dur="10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Exporting (making public) an attribute</a:t>
            </a:r>
          </a:p>
        </p:txBody>
      </p:sp>
      <p:sp>
        <p:nvSpPr>
          <p:cNvPr id="455" name="Shape 455"/>
          <p:cNvSpPr txBox="1">
            <a:spLocks noGrp="1"/>
          </p:cNvSpPr>
          <p:nvPr>
            <p:ph type="body" idx="1"/>
          </p:nvPr>
        </p:nvSpPr>
        <p:spPr>
          <a:xfrm>
            <a:off x="249237" y="935490"/>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 Eiffel, exporting an attribute means exporting it </a:t>
            </a:r>
            <a:r>
              <a:rPr lang="en-US" sz="2400" b="0" i="0" u="none" strike="noStrike" cap="none" baseline="0" dirty="0">
                <a:solidFill>
                  <a:srgbClr val="FF0000"/>
                </a:solidFill>
                <a:latin typeface="Comic Sans MS"/>
                <a:ea typeface="Comic Sans MS"/>
                <a:cs typeface="Comic Sans MS"/>
                <a:sym typeface="Comic Sans MS"/>
              </a:rPr>
              <a:t>read-only</a:t>
            </a:r>
          </a:p>
          <a:p>
            <a:pPr marL="0" marR="0" lvl="0" indent="0" algn="l" rtl="0">
              <a:spcBef>
                <a:spcPts val="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From the outside, it is not shown as an attribute, just as a </a:t>
            </a:r>
            <a:r>
              <a:rPr lang="en-US" sz="2400" b="1" i="0" u="none" strike="noStrike" cap="none" baseline="0" dirty="0">
                <a:solidFill>
                  <a:srgbClr val="FF0000"/>
                </a:solidFill>
                <a:latin typeface="Comic Sans MS"/>
                <a:ea typeface="Comic Sans MS"/>
                <a:cs typeface="Comic Sans MS"/>
                <a:sym typeface="Comic Sans MS"/>
              </a:rPr>
              <a:t>query</a:t>
            </a:r>
            <a:r>
              <a:rPr lang="en-US" sz="2400" b="0" i="0" u="none" strike="noStrike" cap="none" baseline="0" dirty="0">
                <a:solidFill>
                  <a:schemeClr val="dk1"/>
                </a:solidFill>
                <a:latin typeface="Comic Sans MS"/>
                <a:ea typeface="Comic Sans MS"/>
                <a:cs typeface="Comic Sans MS"/>
                <a:sym typeface="Comic Sans MS"/>
              </a:rPr>
              <a:t>: it could be a function</a:t>
            </a:r>
          </a:p>
          <a:p>
            <a:pPr marL="0" marR="0" lvl="0" indent="0" algn="l" rtl="0">
              <a:spcBef>
                <a:spcPts val="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 </a:t>
            </a:r>
            <a:r>
              <a:rPr lang="en-US" sz="2400" b="0" i="0" u="none" strike="noStrike" cap="none" baseline="0" dirty="0">
                <a:solidFill>
                  <a:srgbClr val="FF0000"/>
                </a:solidFill>
                <a:latin typeface="Comic Sans MS"/>
                <a:ea typeface="Comic Sans MS"/>
                <a:cs typeface="Comic Sans MS"/>
                <a:sym typeface="Comic Sans MS"/>
              </a:rPr>
              <a:t>C++, Java &amp; C#, </a:t>
            </a:r>
            <a:r>
              <a:rPr lang="en-US" sz="2400" b="0" i="0" u="none" strike="noStrike" cap="none" baseline="0" dirty="0">
                <a:solidFill>
                  <a:schemeClr val="dk1"/>
                </a:solidFill>
                <a:latin typeface="Comic Sans MS"/>
                <a:ea typeface="Comic Sans MS"/>
                <a:cs typeface="Comic Sans MS"/>
                <a:sym typeface="Comic Sans MS"/>
              </a:rPr>
              <a:t>if you make public an </a:t>
            </a:r>
            <a:r>
              <a:rPr lang="en-US" sz="2400" b="0" i="0" u="none" strike="noStrike" cap="none" baseline="0" dirty="0" smtClean="0">
                <a:solidFill>
                  <a:schemeClr val="dk1"/>
                </a:solidFill>
                <a:latin typeface="Comic Sans MS"/>
                <a:ea typeface="Comic Sans MS"/>
                <a:cs typeface="Comic Sans MS"/>
                <a:sym typeface="Comic Sans MS"/>
              </a:rPr>
              <a:t>attribute</a:t>
            </a:r>
            <a:r>
              <a:rPr lang="en-US" sz="2400" b="0" i="0" u="none" strike="noStrike" cap="none" baseline="0" dirty="0" smtClean="0">
                <a:solidFill>
                  <a:srgbClr val="009900"/>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chemeClr val="dk1"/>
                </a:solidFill>
                <a:latin typeface="Comic Sans MS"/>
                <a:ea typeface="Comic Sans MS"/>
                <a:cs typeface="Comic Sans MS"/>
                <a:sym typeface="Comic Sans MS"/>
              </a:rPr>
              <a:t>, it is available for both read and write: </a:t>
            </a:r>
          </a:p>
          <a:p>
            <a:pPr marL="896938" marR="0" lvl="1" indent="-363538" algn="l" rtl="0">
              <a:spcBef>
                <a:spcPts val="0"/>
              </a:spcBef>
              <a:spcAft>
                <a:spcPts val="0"/>
              </a:spcAft>
              <a:buClr>
                <a:srgbClr val="8B0000"/>
              </a:buClr>
              <a:buSzPct val="119999"/>
              <a:buFont typeface="Noto Symbol"/>
              <a:buChar char="➢"/>
            </a:pP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0000FF"/>
                </a:solidFill>
                <a:latin typeface="Comic Sans MS"/>
                <a:ea typeface="Comic Sans MS"/>
                <a:cs typeface="Comic Sans MS"/>
                <a:sym typeface="Comic Sans MS"/>
              </a:rPr>
              <a:t>v</a:t>
            </a:r>
            <a:r>
              <a:rPr lang="en-US" sz="2400" b="0" i="0" u="none" strike="noStrike" cap="none" baseline="0" dirty="0">
                <a:solidFill>
                  <a:srgbClr val="0000FF"/>
                </a:solidFill>
                <a:latin typeface="Comic Sans MS"/>
                <a:ea typeface="Comic Sans MS"/>
                <a:cs typeface="Comic Sans MS"/>
                <a:sym typeface="Comic Sans MS"/>
              </a:rPr>
              <a:t> </a:t>
            </a:r>
            <a:r>
              <a:rPr lang="en-US" sz="2400" b="0" i="0" u="none" strike="noStrike" cap="none" baseline="0" dirty="0" smtClean="0">
                <a:solidFill>
                  <a:srgbClr val="0000FF"/>
                </a:solidFill>
                <a:latin typeface="Comic Sans MS"/>
                <a:ea typeface="Comic Sans MS"/>
                <a:cs typeface="Comic Sans MS"/>
                <a:sym typeface="Comic Sans MS"/>
              </a:rPr>
              <a:t>:= </a:t>
            </a:r>
            <a:r>
              <a:rPr lang="en-US" sz="2400" b="0" i="1" u="none" strike="noStrike" cap="none" baseline="0" dirty="0">
                <a:solidFill>
                  <a:srgbClr val="0000FF"/>
                </a:solidFill>
                <a:latin typeface="Comic Sans MS"/>
                <a:ea typeface="Comic Sans MS"/>
                <a:cs typeface="Comic Sans MS"/>
                <a:sym typeface="Comic Sans MS"/>
              </a:rPr>
              <a:t>a1</a:t>
            </a:r>
            <a:r>
              <a:rPr lang="en-US" sz="3600" b="0" i="0" u="none" strike="noStrike" cap="none" baseline="0" dirty="0">
                <a:solidFill>
                  <a:srgbClr val="0000FF"/>
                </a:solidFill>
                <a:latin typeface="Comic Sans MS"/>
                <a:ea typeface="Comic Sans MS"/>
                <a:cs typeface="Comic Sans MS"/>
                <a:sym typeface="Comic Sans MS"/>
              </a:rPr>
              <a:t>.</a:t>
            </a:r>
            <a:r>
              <a:rPr lang="en-US" sz="2400" b="0" i="1" u="none" strike="noStrike" cap="none" baseline="0" dirty="0">
                <a:solidFill>
                  <a:srgbClr val="0000FF"/>
                </a:solidFill>
                <a:latin typeface="Comic Sans MS"/>
                <a:ea typeface="Comic Sans MS"/>
                <a:cs typeface="Comic Sans MS"/>
                <a:sym typeface="Comic Sans MS"/>
              </a:rPr>
              <a:t>x</a:t>
            </a:r>
          </a:p>
          <a:p>
            <a:pPr marL="896938" marR="0" lvl="1" indent="-241618" algn="l" rtl="0">
              <a:spcBef>
                <a:spcPts val="0"/>
              </a:spcBef>
              <a:spcAft>
                <a:spcPts val="0"/>
              </a:spcAft>
              <a:buClr>
                <a:srgbClr val="8B0000"/>
              </a:buClr>
              <a:buFont typeface="Noto Symbol"/>
              <a:buNone/>
            </a:pPr>
            <a:endParaRPr sz="2400" b="0" i="1" u="none" strike="noStrike" cap="none" baseline="0" dirty="0">
              <a:solidFill>
                <a:srgbClr val="0000FF"/>
              </a:solidFill>
              <a:latin typeface="Comic Sans MS"/>
              <a:ea typeface="Comic Sans MS"/>
              <a:cs typeface="Comic Sans MS"/>
              <a:sym typeface="Comic Sans MS"/>
            </a:endParaRPr>
          </a:p>
          <a:p>
            <a:pPr marL="896938" marR="0" lvl="1" indent="-363538" algn="l" rtl="0">
              <a:lnSpc>
                <a:spcPct val="75000"/>
              </a:lnSpc>
              <a:spcBef>
                <a:spcPts val="0"/>
              </a:spcBef>
              <a:spcAft>
                <a:spcPts val="0"/>
              </a:spcAft>
              <a:buClr>
                <a:srgbClr val="8B0000"/>
              </a:buClr>
              <a:buSzPct val="119999"/>
              <a:buFont typeface="Noto Symbol"/>
              <a:buChar char="➢"/>
            </a:pPr>
            <a:r>
              <a:rPr lang="en-US" sz="2400" b="0" i="1" u="none" strike="noStrike" cap="none" baseline="0" dirty="0" smtClean="0">
                <a:solidFill>
                  <a:srgbClr val="0000FF"/>
                </a:solidFill>
                <a:latin typeface="Comic Sans MS"/>
                <a:ea typeface="Comic Sans MS"/>
                <a:cs typeface="Comic Sans MS"/>
                <a:sym typeface="Comic Sans MS"/>
              </a:rPr>
              <a:t>a1</a:t>
            </a:r>
            <a:r>
              <a:rPr lang="en-US" sz="3600" b="0" i="0" u="none" strike="noStrike" cap="none" baseline="0" dirty="0" smtClean="0">
                <a:solidFill>
                  <a:srgbClr val="0000FF"/>
                </a:solidFill>
                <a:latin typeface="Comic Sans MS"/>
                <a:ea typeface="Comic Sans MS"/>
                <a:cs typeface="Comic Sans MS"/>
                <a:sym typeface="Comic Sans MS"/>
              </a:rPr>
              <a:t>.</a:t>
            </a:r>
            <a:r>
              <a:rPr lang="en-US" sz="2400" b="0" i="1" u="none" strike="noStrike" cap="none" baseline="0" dirty="0" smtClean="0">
                <a:solidFill>
                  <a:srgbClr val="0000FF"/>
                </a:solidFill>
                <a:latin typeface="Comic Sans MS"/>
                <a:ea typeface="Comic Sans MS"/>
                <a:cs typeface="Comic Sans MS"/>
                <a:sym typeface="Comic Sans MS"/>
              </a:rPr>
              <a:t>x</a:t>
            </a:r>
            <a:r>
              <a:rPr lang="en-US" sz="2400" b="0" i="0" u="none" strike="noStrike" cap="none" baseline="0" dirty="0" smtClean="0">
                <a:solidFill>
                  <a:srgbClr val="0000FF"/>
                </a:solidFill>
                <a:latin typeface="Comic Sans MS"/>
                <a:ea typeface="Comic Sans MS"/>
                <a:cs typeface="Comic Sans MS"/>
                <a:sym typeface="Comic Sans MS"/>
              </a:rPr>
              <a:t> </a:t>
            </a:r>
            <a:r>
              <a:rPr lang="en-US" sz="2400" b="0" i="0" u="none" strike="noStrike" cap="none" baseline="0" dirty="0">
                <a:solidFill>
                  <a:srgbClr val="0000FF"/>
                </a:solidFill>
                <a:latin typeface="Comic Sans MS"/>
                <a:ea typeface="Comic Sans MS"/>
                <a:cs typeface="Comic Sans MS"/>
                <a:sym typeface="Comic Sans MS"/>
              </a:rPr>
              <a:t>:= </a:t>
            </a:r>
            <a:r>
              <a:rPr lang="en-US" sz="2400" b="0" i="1" u="none" strike="noStrike" cap="none" baseline="0" dirty="0">
                <a:solidFill>
                  <a:srgbClr val="0000FF"/>
                </a:solidFill>
                <a:latin typeface="Comic Sans MS"/>
                <a:ea typeface="Comic Sans MS"/>
                <a:cs typeface="Comic Sans MS"/>
                <a:sym typeface="Comic Sans MS"/>
              </a:rPr>
              <a:t>v</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457" name="Shape 45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29</a:t>
            </a:fld>
            <a:endParaRPr lang="en-US"/>
          </a:p>
        </p:txBody>
      </p:sp>
    </p:spTree>
    <p:extLst>
      <p:ext uri="{BB962C8B-B14F-4D97-AF65-F5344CB8AC3E}">
        <p14:creationId xmlns:p14="http://schemas.microsoft.com/office/powerpoint/2010/main" val="346881778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solidFill>
                  <a:srgbClr val="006699"/>
                </a:solidFill>
                <a:latin typeface="Nunito"/>
                <a:ea typeface="Nunito"/>
                <a:cs typeface="Nunito"/>
              </a:rPr>
              <a:t>Under discussion (2)</a:t>
            </a:r>
          </a:p>
        </p:txBody>
      </p:sp>
      <p:sp>
        <p:nvSpPr>
          <p:cNvPr id="3" name="Text Placeholder 2"/>
          <p:cNvSpPr>
            <a:spLocks noGrp="1"/>
          </p:cNvSpPr>
          <p:nvPr>
            <p:ph type="body" idx="1"/>
          </p:nvPr>
        </p:nvSpPr>
        <p:spPr/>
        <p:txBody>
          <a:bodyPr/>
          <a:lstStyle/>
          <a:p>
            <a:pPr marL="457200" indent="-457200" algn="just">
              <a:buFont typeface="Arial" panose="020B0604020202020204" pitchFamily="34" charset="0"/>
              <a:buChar char="•"/>
            </a:pPr>
            <a:r>
              <a:rPr lang="en-US" sz="3200" dirty="0">
                <a:latin typeface="Comic Sans MS"/>
                <a:ea typeface="Comic Sans MS"/>
                <a:cs typeface="Comic Sans MS"/>
              </a:rPr>
              <a:t>Grading assignments or marking bi-weekly tests performed during the lab sessions</a:t>
            </a:r>
            <a:r>
              <a:rPr lang="en-US" sz="3200" dirty="0" smtClean="0">
                <a:latin typeface="Comic Sans MS"/>
                <a:ea typeface="Comic Sans MS"/>
                <a:cs typeface="Comic Sans MS"/>
              </a:rPr>
              <a:t>?</a:t>
            </a:r>
            <a:endParaRPr lang="it-IT" sz="3200" dirty="0" smtClean="0">
              <a:latin typeface="Comic Sans MS"/>
              <a:ea typeface="Comic Sans MS"/>
              <a:cs typeface="Comic Sans MS"/>
            </a:endParaRPr>
          </a:p>
          <a:p>
            <a:pPr marL="457200" indent="-457200" algn="just">
              <a:buFont typeface="Arial" panose="020B0604020202020204" pitchFamily="34" charset="0"/>
              <a:buChar char="•"/>
            </a:pPr>
            <a:endParaRPr lang="en-US" sz="3200" dirty="0" smtClean="0">
              <a:latin typeface="Comic Sans MS"/>
              <a:ea typeface="Comic Sans MS"/>
              <a:cs typeface="Comic Sans MS"/>
            </a:endParaRPr>
          </a:p>
          <a:p>
            <a:pPr marL="457200" lvl="0" indent="-457200" algn="just">
              <a:buFont typeface="Arial" panose="020B0604020202020204" pitchFamily="34" charset="0"/>
              <a:buChar char="•"/>
            </a:pPr>
            <a:r>
              <a:rPr lang="en-US" sz="3200" u="sng" dirty="0" smtClean="0">
                <a:latin typeface="Comic Sans MS"/>
                <a:ea typeface="Comic Sans MS"/>
                <a:cs typeface="Comic Sans MS"/>
              </a:rPr>
              <a:t>Bi-weekly</a:t>
            </a:r>
            <a:r>
              <a:rPr lang="en-US" sz="3200" dirty="0" smtClean="0">
                <a:latin typeface="Comic Sans MS"/>
                <a:ea typeface="Comic Sans MS"/>
                <a:cs typeface="Comic Sans MS"/>
              </a:rPr>
              <a:t> instead of weekly assignments</a:t>
            </a:r>
            <a:r>
              <a:rPr lang="en-US" sz="3200" dirty="0">
                <a:latin typeface="Comic Sans MS"/>
                <a:ea typeface="Comic Sans MS"/>
                <a:cs typeface="Comic Sans MS"/>
              </a:rPr>
              <a:t>?</a:t>
            </a:r>
          </a:p>
          <a:p>
            <a:pPr marL="457200" lvl="0" indent="-457200" algn="just">
              <a:buFont typeface="Arial" panose="020B0604020202020204" pitchFamily="34" charset="0"/>
              <a:buChar char="•"/>
            </a:pPr>
            <a:endParaRPr lang="en-US" sz="3200" dirty="0">
              <a:latin typeface="Comic Sans MS"/>
              <a:ea typeface="Comic Sans MS"/>
              <a:cs typeface="Comic Sans MS"/>
            </a:endParaRPr>
          </a:p>
          <a:p>
            <a:pPr marL="457200" lvl="0" indent="-457200" algn="just">
              <a:buFont typeface="Arial" panose="020B0604020202020204" pitchFamily="34" charset="0"/>
              <a:buChar char="•"/>
            </a:pPr>
            <a:r>
              <a:rPr lang="en-US" sz="3200" u="sng" dirty="0">
                <a:latin typeface="Comic Sans MS"/>
                <a:ea typeface="Comic Sans MS"/>
                <a:cs typeface="Comic Sans MS"/>
              </a:rPr>
              <a:t>Not allowing to the final exam </a:t>
            </a:r>
            <a:r>
              <a:rPr lang="en-US" sz="3200" dirty="0">
                <a:latin typeface="Comic Sans MS"/>
                <a:ea typeface="Comic Sans MS"/>
                <a:cs typeface="Comic Sans MS"/>
              </a:rPr>
              <a:t>without submission of at least 3 out of 4 </a:t>
            </a:r>
            <a:r>
              <a:rPr lang="en-US" sz="3200" dirty="0" smtClean="0">
                <a:latin typeface="Comic Sans MS"/>
                <a:ea typeface="Comic Sans MS"/>
                <a:cs typeface="Comic Sans MS"/>
              </a:rPr>
              <a:t>assignments </a:t>
            </a:r>
            <a:r>
              <a:rPr lang="en-US" sz="3200" dirty="0">
                <a:latin typeface="Comic Sans MS"/>
                <a:ea typeface="Comic Sans MS"/>
                <a:cs typeface="Comic Sans MS"/>
              </a:rPr>
              <a:t>in the second half</a:t>
            </a:r>
          </a:p>
          <a:p>
            <a:pPr marL="457200" lvl="0" indent="-457200" algn="just">
              <a:buFont typeface="Arial" panose="020B0604020202020204" pitchFamily="34" charset="0"/>
              <a:buChar char="•"/>
            </a:pPr>
            <a:endParaRPr lang="en-US" sz="3200"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3</a:t>
            </a:fld>
            <a:endParaRPr lang="en-US"/>
          </a:p>
        </p:txBody>
      </p:sp>
    </p:spTree>
    <p:extLst>
      <p:ext uri="{BB962C8B-B14F-4D97-AF65-F5344CB8AC3E}">
        <p14:creationId xmlns:p14="http://schemas.microsoft.com/office/powerpoint/2010/main" val="3788160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lvl="0" indent="0">
              <a:buSzPct val="25000"/>
            </a:pPr>
            <a:r>
              <a:rPr lang="en-US" dirty="0" smtClean="0">
                <a:solidFill>
                  <a:srgbClr val="006699"/>
                </a:solidFill>
                <a:latin typeface="Nunito"/>
                <a:ea typeface="Nunito"/>
                <a:cs typeface="Nunito"/>
                <a:sym typeface="Nunito"/>
              </a:rPr>
              <a:t>Definitions</a:t>
            </a:r>
            <a:endParaRPr lang="en-US" dirty="0">
              <a:solidFill>
                <a:srgbClr val="006699"/>
              </a:solidFill>
              <a:latin typeface="Nunito"/>
              <a:ea typeface="Nunito"/>
              <a:cs typeface="Nunito"/>
              <a:sym typeface="Nunito"/>
            </a:endParaRPr>
          </a:p>
        </p:txBody>
      </p:sp>
      <p:sp>
        <p:nvSpPr>
          <p:cNvPr id="193" name="Shape 193"/>
          <p:cNvSpPr txBox="1">
            <a:spLocks noGrp="1"/>
          </p:cNvSpPr>
          <p:nvPr>
            <p:ph type="body" idx="1"/>
          </p:nvPr>
        </p:nvSpPr>
        <p:spPr>
          <a:xfrm>
            <a:off x="179388" y="1268412"/>
            <a:ext cx="8342312" cy="5113337"/>
          </a:xfrm>
          <a:prstGeom prst="rect">
            <a:avLst/>
          </a:prstGeom>
          <a:noFill/>
          <a:ln>
            <a:noFill/>
          </a:ln>
        </p:spPr>
        <p:txBody>
          <a:bodyPr lIns="91425" tIns="45700" rIns="91425" bIns="45700" anchor="t" anchorCtr="0">
            <a:noAutofit/>
          </a:bodyPr>
          <a:lstStyle/>
          <a:p>
            <a:pPr marL="138113" marR="0" lvl="0" indent="-23812" algn="l" rtl="0">
              <a:lnSpc>
                <a:spcPct val="90000"/>
              </a:lnSpc>
              <a:spcBef>
                <a:spcPts val="0"/>
              </a:spcBef>
              <a:spcAft>
                <a:spcPts val="0"/>
              </a:spcAft>
              <a:buSzPct val="25000"/>
              <a:buNone/>
            </a:pPr>
            <a:r>
              <a:rPr lang="en-US" sz="3200" b="0" i="0" u="none" strike="noStrike" cap="none" baseline="0" dirty="0">
                <a:solidFill>
                  <a:schemeClr val="dk1"/>
                </a:solidFill>
                <a:latin typeface="Comic Sans MS"/>
                <a:ea typeface="Comic Sans MS"/>
                <a:cs typeface="Comic Sans MS"/>
                <a:sym typeface="Comic Sans MS"/>
              </a:rPr>
              <a:t>A “</a:t>
            </a:r>
            <a:r>
              <a:rPr lang="en-US" sz="3200" b="1" i="0" u="none" strike="noStrike" cap="none" baseline="0" dirty="0">
                <a:solidFill>
                  <a:srgbClr val="990000"/>
                </a:solidFill>
                <a:latin typeface="Comic Sans MS"/>
                <a:ea typeface="Comic Sans MS"/>
                <a:cs typeface="Comic Sans MS"/>
                <a:sym typeface="Comic Sans MS"/>
              </a:rPr>
              <a:t>feature of a class</a:t>
            </a:r>
            <a:r>
              <a:rPr lang="en-US" sz="3200" b="0" i="0" u="none" strike="noStrike" cap="none" baseline="0" dirty="0">
                <a:solidFill>
                  <a:schemeClr val="dk1"/>
                </a:solidFill>
                <a:latin typeface="Comic Sans MS"/>
                <a:ea typeface="Comic Sans MS"/>
                <a:cs typeface="Comic Sans MS"/>
                <a:sym typeface="Comic Sans MS"/>
              </a:rPr>
              <a:t>” is one of:</a:t>
            </a:r>
          </a:p>
          <a:p>
            <a:pPr marL="138113" marR="0" lvl="0" indent="-23812" algn="l" rtl="0">
              <a:lnSpc>
                <a:spcPct val="90000"/>
              </a:lnSpc>
              <a:spcBef>
                <a:spcPts val="480"/>
              </a:spcBef>
              <a:spcAft>
                <a:spcPts val="0"/>
              </a:spcAft>
              <a:buNone/>
            </a:pPr>
            <a:endParaRPr sz="3200" b="0" i="0" u="none" strike="noStrike" cap="none" baseline="0" dirty="0">
              <a:solidFill>
                <a:schemeClr val="dk1"/>
              </a:solidFill>
              <a:latin typeface="Comic Sans MS"/>
              <a:ea typeface="Comic Sans MS"/>
              <a:cs typeface="Comic Sans MS"/>
              <a:sym typeface="Comic Sans MS"/>
            </a:endParaRPr>
          </a:p>
          <a:p>
            <a:pPr marL="538163" marR="0" lvl="1" indent="-17462" algn="l" rtl="0">
              <a:lnSpc>
                <a:spcPct val="90000"/>
              </a:lnSpc>
              <a:spcBef>
                <a:spcPts val="480"/>
              </a:spcBef>
              <a:spcAft>
                <a:spcPts val="0"/>
              </a:spcAft>
              <a:buClr>
                <a:srgbClr val="8B0000"/>
              </a:buClr>
              <a:buSzPct val="80000"/>
              <a:buFont typeface="Noto Symbol"/>
              <a:buChar char="➢"/>
            </a:pPr>
            <a:r>
              <a:rPr lang="en-US" sz="3200" b="0" i="0" u="none" strike="noStrike" cap="none" baseline="0" dirty="0">
                <a:solidFill>
                  <a:schemeClr val="dk1"/>
                </a:solidFill>
                <a:latin typeface="Comic Sans MS"/>
                <a:ea typeface="Comic Sans MS"/>
                <a:cs typeface="Comic Sans MS"/>
                <a:sym typeface="Comic Sans MS"/>
              </a:rPr>
              <a:t>An </a:t>
            </a:r>
            <a:r>
              <a:rPr lang="en-US" sz="3200" b="1" i="0" u="none" strike="noStrike" cap="none" baseline="0" dirty="0">
                <a:solidFill>
                  <a:srgbClr val="990000"/>
                </a:solidFill>
                <a:latin typeface="Comic Sans MS"/>
                <a:ea typeface="Comic Sans MS"/>
                <a:cs typeface="Comic Sans MS"/>
                <a:sym typeface="Comic Sans MS"/>
              </a:rPr>
              <a:t>inherited</a:t>
            </a:r>
            <a:r>
              <a:rPr lang="en-US" sz="3200" b="0" i="0" u="none" strike="noStrike" cap="none" baseline="0" dirty="0">
                <a:solidFill>
                  <a:schemeClr val="dk1"/>
                </a:solidFill>
                <a:latin typeface="Comic Sans MS"/>
                <a:ea typeface="Comic Sans MS"/>
                <a:cs typeface="Comic Sans MS"/>
                <a:sym typeface="Comic Sans MS"/>
              </a:rPr>
              <a:t> feature if </a:t>
            </a:r>
            <a:r>
              <a:rPr lang="en-US" sz="3200" dirty="0">
                <a:latin typeface="Comic Sans MS"/>
                <a:ea typeface="Comic Sans MS"/>
                <a:cs typeface="Comic Sans MS"/>
                <a:sym typeface="Comic Sans MS"/>
              </a:rPr>
              <a:t>it</a:t>
            </a:r>
            <a:r>
              <a:rPr lang="en-US" sz="3200" b="0" i="0" u="none" strike="noStrike" cap="none" baseline="0" dirty="0">
                <a:solidFill>
                  <a:schemeClr val="dk1"/>
                </a:solidFill>
                <a:latin typeface="Comic Sans MS"/>
                <a:ea typeface="Comic Sans MS"/>
                <a:cs typeface="Comic Sans MS"/>
                <a:sym typeface="Comic Sans MS"/>
              </a:rPr>
              <a:t> is a feature of one of the parents of the class.</a:t>
            </a:r>
          </a:p>
          <a:p>
            <a:pPr marL="538163" marR="0" lvl="1" indent="104457" algn="l" rtl="0">
              <a:lnSpc>
                <a:spcPct val="90000"/>
              </a:lnSpc>
              <a:spcBef>
                <a:spcPts val="480"/>
              </a:spcBef>
              <a:spcAft>
                <a:spcPts val="0"/>
              </a:spcAft>
              <a:buClr>
                <a:srgbClr val="8B0000"/>
              </a:buClr>
              <a:buFont typeface="Noto Symbol"/>
              <a:buNone/>
            </a:pPr>
            <a:endParaRPr sz="3200" b="0" i="0" u="none" strike="noStrike" cap="none" baseline="0" dirty="0">
              <a:solidFill>
                <a:schemeClr val="dk1"/>
              </a:solidFill>
              <a:latin typeface="Comic Sans MS"/>
              <a:ea typeface="Comic Sans MS"/>
              <a:cs typeface="Comic Sans MS"/>
              <a:sym typeface="Comic Sans MS"/>
            </a:endParaRPr>
          </a:p>
          <a:p>
            <a:pPr marL="538163" marR="0" lvl="1" indent="-17462" algn="l" rtl="0">
              <a:lnSpc>
                <a:spcPct val="90000"/>
              </a:lnSpc>
              <a:spcBef>
                <a:spcPts val="480"/>
              </a:spcBef>
              <a:spcAft>
                <a:spcPts val="0"/>
              </a:spcAft>
              <a:buClr>
                <a:srgbClr val="8B0000"/>
              </a:buClr>
              <a:buSzPct val="80000"/>
              <a:buFont typeface="Noto Symbol"/>
              <a:buChar char="➢"/>
            </a:pPr>
            <a:r>
              <a:rPr lang="en-US" sz="3200" b="0" i="0" u="none" strike="noStrike" cap="none" baseline="0" dirty="0">
                <a:solidFill>
                  <a:schemeClr val="dk1"/>
                </a:solidFill>
                <a:latin typeface="Comic Sans MS"/>
                <a:ea typeface="Comic Sans MS"/>
                <a:cs typeface="Comic Sans MS"/>
                <a:sym typeface="Comic Sans MS"/>
              </a:rPr>
              <a:t>An </a:t>
            </a:r>
            <a:r>
              <a:rPr lang="en-US" sz="3200" b="1" i="0" u="none" strike="noStrike" cap="none" baseline="0" dirty="0">
                <a:solidFill>
                  <a:srgbClr val="990000"/>
                </a:solidFill>
                <a:latin typeface="Comic Sans MS"/>
                <a:ea typeface="Comic Sans MS"/>
                <a:cs typeface="Comic Sans MS"/>
                <a:sym typeface="Comic Sans MS"/>
              </a:rPr>
              <a:t>immediate</a:t>
            </a:r>
            <a:r>
              <a:rPr lang="en-US" sz="3200" b="0" i="0" u="none" strike="noStrike" cap="none" baseline="0" dirty="0">
                <a:solidFill>
                  <a:schemeClr val="dk1"/>
                </a:solidFill>
                <a:latin typeface="Comic Sans MS"/>
                <a:ea typeface="Comic Sans MS"/>
                <a:cs typeface="Comic Sans MS"/>
                <a:sym typeface="Comic Sans MS"/>
              </a:rPr>
              <a:t> feature </a:t>
            </a:r>
            <a:r>
              <a:rPr lang="en-US" sz="3200" dirty="0">
                <a:latin typeface="Comic Sans MS"/>
                <a:ea typeface="Comic Sans MS"/>
                <a:cs typeface="Comic Sans MS"/>
                <a:sym typeface="Comic Sans MS"/>
              </a:rPr>
              <a:t>if it is declared </a:t>
            </a:r>
            <a:r>
              <a:rPr lang="en-US" sz="3200" b="0" i="0" u="none" strike="noStrike" cap="none" baseline="0" dirty="0">
                <a:solidFill>
                  <a:schemeClr val="dk1"/>
                </a:solidFill>
                <a:latin typeface="Comic Sans MS"/>
                <a:ea typeface="Comic Sans MS"/>
                <a:cs typeface="Comic Sans MS"/>
                <a:sym typeface="Comic Sans MS"/>
              </a:rPr>
              <a:t>in the class, and not inherited. In this case the class is said to </a:t>
            </a:r>
            <a:r>
              <a:rPr lang="en-US" sz="3200" b="1" i="0" u="none" strike="noStrike" cap="none" baseline="0" dirty="0">
                <a:solidFill>
                  <a:srgbClr val="990000"/>
                </a:solidFill>
                <a:latin typeface="Comic Sans MS"/>
                <a:ea typeface="Comic Sans MS"/>
                <a:cs typeface="Comic Sans MS"/>
                <a:sym typeface="Comic Sans MS"/>
              </a:rPr>
              <a:t>introduce</a:t>
            </a:r>
            <a:r>
              <a:rPr lang="en-US" sz="3200" b="0" i="0" u="none" strike="noStrike" cap="none" baseline="0" dirty="0">
                <a:solidFill>
                  <a:schemeClr val="dk1"/>
                </a:solidFill>
                <a:latin typeface="Comic Sans MS"/>
                <a:ea typeface="Comic Sans MS"/>
                <a:cs typeface="Comic Sans MS"/>
                <a:sym typeface="Comic Sans MS"/>
              </a:rPr>
              <a:t> the feature.</a:t>
            </a:r>
          </a:p>
          <a:p>
            <a:pPr marL="538163" marR="0" lvl="1" indent="-17462" algn="l" rtl="0">
              <a:lnSpc>
                <a:spcPct val="90000"/>
              </a:lnSpc>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138113" marR="0" lvl="0" indent="-23812"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194" name="Shape 19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30</a:t>
            </a:fld>
            <a:endParaRPr lang="en-US"/>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dirty="0">
                <a:solidFill>
                  <a:srgbClr val="006699"/>
                </a:solidFill>
                <a:latin typeface="Nunito"/>
                <a:ea typeface="Nunito"/>
                <a:cs typeface="Nunito"/>
                <a:sym typeface="Nunito"/>
              </a:rPr>
              <a:t>Contracts and inheritance</a:t>
            </a:r>
          </a:p>
        </p:txBody>
      </p:sp>
      <p:sp>
        <p:nvSpPr>
          <p:cNvPr id="201" name="Shape 201"/>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R="0" algn="just" rtl="0">
              <a:spcBef>
                <a:spcPts val="560"/>
              </a:spcBef>
              <a:spcAft>
                <a:spcPts val="0"/>
              </a:spcAft>
              <a:buNone/>
            </a:pPr>
            <a:r>
              <a:rPr lang="en-US" sz="3200" dirty="0">
                <a:solidFill>
                  <a:schemeClr val="dk1"/>
                </a:solidFill>
                <a:latin typeface="Comic Sans MS"/>
                <a:ea typeface="Comic Sans MS"/>
                <a:cs typeface="Comic Sans MS"/>
                <a:sym typeface="Comic Sans MS"/>
              </a:rPr>
              <a:t>Consider</a:t>
            </a:r>
            <a:r>
              <a:rPr lang="en-US" sz="3200" b="0" i="0" u="none" strike="noStrike" cap="none" baseline="0" dirty="0">
                <a:solidFill>
                  <a:schemeClr val="dk1"/>
                </a:solidFill>
                <a:latin typeface="Comic Sans MS"/>
                <a:ea typeface="Comic Sans MS"/>
                <a:cs typeface="Comic Sans MS"/>
                <a:sym typeface="Comic Sans MS"/>
              </a:rPr>
              <a:t> a client </a:t>
            </a:r>
            <a:r>
              <a:rPr lang="en-US" sz="3200" b="0" i="1" u="none" strike="noStrike" cap="none" baseline="0" dirty="0">
                <a:solidFill>
                  <a:srgbClr val="3333FF"/>
                </a:solidFill>
                <a:latin typeface="Comic Sans MS"/>
                <a:ea typeface="Comic Sans MS"/>
                <a:cs typeface="Comic Sans MS"/>
                <a:sym typeface="Comic Sans MS"/>
              </a:rPr>
              <a:t>C</a:t>
            </a:r>
            <a:r>
              <a:rPr lang="en-US" sz="3200" b="0" i="0" u="none" strike="noStrike" cap="none" baseline="0" dirty="0">
                <a:solidFill>
                  <a:schemeClr val="dk1"/>
                </a:solidFill>
                <a:latin typeface="Comic Sans MS"/>
                <a:ea typeface="Comic Sans MS"/>
                <a:cs typeface="Comic Sans MS"/>
                <a:sym typeface="Comic Sans MS"/>
              </a:rPr>
              <a:t> accessing a feature </a:t>
            </a:r>
            <a:r>
              <a:rPr lang="en-US" sz="3200" b="0" i="1" u="none" strike="noStrike" cap="none" baseline="0" dirty="0">
                <a:solidFill>
                  <a:srgbClr val="3333FF"/>
                </a:solidFill>
                <a:latin typeface="Comic Sans MS"/>
                <a:ea typeface="Comic Sans MS"/>
                <a:cs typeface="Comic Sans MS"/>
                <a:sym typeface="Comic Sans MS"/>
              </a:rPr>
              <a:t>f</a:t>
            </a:r>
            <a:r>
              <a:rPr lang="en-US" sz="3200" b="0" i="0" u="none" strike="noStrike" cap="none" baseline="0" dirty="0">
                <a:solidFill>
                  <a:schemeClr val="dk1"/>
                </a:solidFill>
                <a:latin typeface="Comic Sans MS"/>
                <a:ea typeface="Comic Sans MS"/>
                <a:cs typeface="Comic Sans MS"/>
                <a:sym typeface="Comic Sans MS"/>
              </a:rPr>
              <a:t> of class </a:t>
            </a:r>
            <a:r>
              <a:rPr lang="en-US" sz="3200" b="0" i="1" u="none" strike="noStrike" cap="none" baseline="0" dirty="0">
                <a:solidFill>
                  <a:srgbClr val="3333FF"/>
                </a:solidFill>
                <a:latin typeface="Comic Sans MS"/>
                <a:ea typeface="Comic Sans MS"/>
                <a:cs typeface="Comic Sans MS"/>
                <a:sym typeface="Comic Sans MS"/>
              </a:rPr>
              <a:t>A</a:t>
            </a:r>
            <a:r>
              <a:rPr lang="en-US" sz="3200" b="0" i="0" u="none" strike="noStrike" cap="none" baseline="0" dirty="0">
                <a:solidFill>
                  <a:schemeClr val="dk1"/>
                </a:solidFill>
                <a:latin typeface="Comic Sans MS"/>
                <a:ea typeface="Comic Sans MS"/>
                <a:cs typeface="Comic Sans MS"/>
                <a:sym typeface="Comic Sans MS"/>
              </a:rPr>
              <a:t> and redefined in class </a:t>
            </a:r>
            <a:r>
              <a:rPr lang="en-US" sz="3200" b="0" i="1" u="none" strike="noStrike" cap="none" baseline="0" dirty="0">
                <a:solidFill>
                  <a:srgbClr val="3333FF"/>
                </a:solidFill>
                <a:latin typeface="Comic Sans MS"/>
                <a:ea typeface="Comic Sans MS"/>
                <a:cs typeface="Comic Sans MS"/>
                <a:sym typeface="Comic Sans MS"/>
              </a:rPr>
              <a:t>B</a:t>
            </a:r>
            <a:r>
              <a:rPr lang="en-US" sz="3200" b="0" i="0" u="none" strike="noStrike" cap="none" baseline="0" dirty="0">
                <a:solidFill>
                  <a:schemeClr val="dk1"/>
                </a:solidFill>
                <a:latin typeface="Comic Sans MS"/>
                <a:ea typeface="Comic Sans MS"/>
                <a:cs typeface="Comic Sans MS"/>
                <a:sym typeface="Comic Sans MS"/>
              </a:rPr>
              <a:t> that inherits from </a:t>
            </a:r>
            <a:r>
              <a:rPr lang="en-US" sz="3200" i="1" dirty="0">
                <a:solidFill>
                  <a:srgbClr val="3333FF"/>
                </a:solidFill>
                <a:latin typeface="Comic Sans MS"/>
                <a:ea typeface="Comic Sans MS"/>
                <a:cs typeface="Comic Sans MS"/>
                <a:sym typeface="Comic Sans MS"/>
              </a:rPr>
              <a:t>A</a:t>
            </a:r>
          </a:p>
          <a:p>
            <a:pPr marR="0" lvl="0" algn="just" rtl="0">
              <a:spcBef>
                <a:spcPts val="560"/>
              </a:spcBef>
              <a:spcAft>
                <a:spcPts val="0"/>
              </a:spcAft>
              <a:buNone/>
            </a:pPr>
            <a:endParaRPr sz="3200" i="1" dirty="0">
              <a:solidFill>
                <a:srgbClr val="3333FF"/>
              </a:solidFill>
              <a:latin typeface="Comic Sans MS"/>
              <a:ea typeface="Comic Sans MS"/>
              <a:cs typeface="Comic Sans MS"/>
              <a:sym typeface="Comic Sans MS"/>
            </a:endParaRP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The </a:t>
            </a:r>
            <a:r>
              <a:rPr lang="en-US" sz="2800" b="1" i="0" u="none" strike="noStrike" cap="none" baseline="0" dirty="0">
                <a:solidFill>
                  <a:schemeClr val="dk1"/>
                </a:solidFill>
                <a:latin typeface="Comic Sans MS"/>
                <a:ea typeface="Comic Sans MS"/>
                <a:cs typeface="Comic Sans MS"/>
                <a:sym typeface="Comic Sans MS"/>
              </a:rPr>
              <a:t>precondition</a:t>
            </a:r>
            <a:r>
              <a:rPr lang="en-US" sz="2800" b="0" i="0" u="none" strike="noStrike" cap="none" baseline="0" dirty="0">
                <a:solidFill>
                  <a:schemeClr val="dk1"/>
                </a:solidFill>
                <a:latin typeface="Comic Sans MS"/>
                <a:ea typeface="Comic Sans MS"/>
                <a:cs typeface="Comic Sans MS"/>
                <a:sym typeface="Comic Sans MS"/>
              </a:rPr>
              <a:t> in the redefined </a:t>
            </a:r>
            <a:r>
              <a:rPr lang="en-US" sz="2800" i="1" dirty="0">
                <a:solidFill>
                  <a:srgbClr val="3333FF"/>
                </a:solidFill>
                <a:latin typeface="Comic Sans MS"/>
                <a:ea typeface="Comic Sans MS"/>
                <a:cs typeface="Comic Sans MS"/>
                <a:sym typeface="Comic Sans MS"/>
              </a:rPr>
              <a:t>f</a:t>
            </a:r>
            <a:r>
              <a:rPr lang="en-US" sz="2800" b="0" i="0" u="none" strike="noStrike" cap="none" baseline="0" dirty="0">
                <a:solidFill>
                  <a:schemeClr val="dk1"/>
                </a:solidFill>
                <a:latin typeface="Comic Sans MS"/>
                <a:ea typeface="Comic Sans MS"/>
                <a:cs typeface="Comic Sans MS"/>
                <a:sym typeface="Comic Sans MS"/>
              </a:rPr>
              <a:t> can only stay </a:t>
            </a:r>
            <a:r>
              <a:rPr lang="en-US" sz="2800" b="0" i="0" u="none" strike="noStrike" cap="none" baseline="0" dirty="0">
                <a:solidFill>
                  <a:srgbClr val="FF0000"/>
                </a:solidFill>
                <a:latin typeface="Comic Sans MS"/>
                <a:ea typeface="Comic Sans MS"/>
                <a:cs typeface="Comic Sans MS"/>
                <a:sym typeface="Comic Sans MS"/>
              </a:rPr>
              <a:t>the same or be weakened</a:t>
            </a: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The </a:t>
            </a:r>
            <a:r>
              <a:rPr lang="en-US" sz="2800" b="1" i="0" u="none" strike="noStrike" cap="none" baseline="0" dirty="0" err="1">
                <a:solidFill>
                  <a:schemeClr val="dk1"/>
                </a:solidFill>
                <a:latin typeface="Comic Sans MS"/>
                <a:ea typeface="Comic Sans MS"/>
                <a:cs typeface="Comic Sans MS"/>
                <a:sym typeface="Comic Sans MS"/>
              </a:rPr>
              <a:t>postcondition</a:t>
            </a:r>
            <a:r>
              <a:rPr lang="en-US" sz="2800" b="0" i="0" u="none" strike="noStrike" cap="none" baseline="0" dirty="0">
                <a:solidFill>
                  <a:schemeClr val="dk1"/>
                </a:solidFill>
                <a:latin typeface="Comic Sans MS"/>
                <a:ea typeface="Comic Sans MS"/>
                <a:cs typeface="Comic Sans MS"/>
                <a:sym typeface="Comic Sans MS"/>
              </a:rPr>
              <a:t> in the redefined </a:t>
            </a:r>
            <a:r>
              <a:rPr lang="en-US" sz="2800" i="1" dirty="0">
                <a:solidFill>
                  <a:srgbClr val="3333FF"/>
                </a:solidFill>
                <a:latin typeface="Comic Sans MS"/>
                <a:ea typeface="Comic Sans MS"/>
                <a:cs typeface="Comic Sans MS"/>
                <a:sym typeface="Comic Sans MS"/>
              </a:rPr>
              <a:t>f</a:t>
            </a:r>
            <a:r>
              <a:rPr lang="en-US" sz="2800" b="0" i="0" u="none" strike="noStrike" cap="none" baseline="0" dirty="0">
                <a:solidFill>
                  <a:schemeClr val="dk1"/>
                </a:solidFill>
                <a:latin typeface="Comic Sans MS"/>
                <a:ea typeface="Comic Sans MS"/>
                <a:cs typeface="Comic Sans MS"/>
                <a:sym typeface="Comic Sans MS"/>
              </a:rPr>
              <a:t> can only stay </a:t>
            </a:r>
            <a:r>
              <a:rPr lang="en-US" sz="2800" b="0" i="0" u="none" strike="noStrike" cap="none" baseline="0" dirty="0">
                <a:solidFill>
                  <a:srgbClr val="FF0000"/>
                </a:solidFill>
                <a:latin typeface="Comic Sans MS"/>
                <a:ea typeface="Comic Sans MS"/>
                <a:cs typeface="Comic Sans MS"/>
                <a:sym typeface="Comic Sans MS"/>
              </a:rPr>
              <a:t>the same or be strengthened</a:t>
            </a: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The </a:t>
            </a:r>
            <a:r>
              <a:rPr lang="en-US" sz="2800" b="1" i="0" u="none" strike="noStrike" cap="none" baseline="0" dirty="0">
                <a:solidFill>
                  <a:schemeClr val="dk1"/>
                </a:solidFill>
                <a:latin typeface="Comic Sans MS"/>
                <a:ea typeface="Comic Sans MS"/>
                <a:cs typeface="Comic Sans MS"/>
                <a:sym typeface="Comic Sans MS"/>
              </a:rPr>
              <a:t>class</a:t>
            </a:r>
            <a:r>
              <a:rPr lang="en-US" sz="2800" b="0" i="0" u="none" strike="noStrike" cap="none" baseline="0" dirty="0">
                <a:solidFill>
                  <a:schemeClr val="dk1"/>
                </a:solidFill>
                <a:latin typeface="Comic Sans MS"/>
                <a:ea typeface="Comic Sans MS"/>
                <a:cs typeface="Comic Sans MS"/>
                <a:sym typeface="Comic Sans MS"/>
              </a:rPr>
              <a:t> </a:t>
            </a:r>
            <a:r>
              <a:rPr lang="en-US" sz="2800" b="1" i="0" u="none" strike="noStrike" cap="none" baseline="0" dirty="0">
                <a:solidFill>
                  <a:schemeClr val="dk1"/>
                </a:solidFill>
                <a:latin typeface="Comic Sans MS"/>
                <a:ea typeface="Comic Sans MS"/>
                <a:cs typeface="Comic Sans MS"/>
                <a:sym typeface="Comic Sans MS"/>
              </a:rPr>
              <a:t>invariant</a:t>
            </a:r>
            <a:r>
              <a:rPr lang="en-US" sz="2800" b="0" i="0" u="none" strike="noStrike" cap="none" baseline="0" dirty="0">
                <a:solidFill>
                  <a:schemeClr val="dk1"/>
                </a:solidFill>
                <a:latin typeface="Comic Sans MS"/>
                <a:ea typeface="Comic Sans MS"/>
                <a:cs typeface="Comic Sans MS"/>
                <a:sym typeface="Comic Sans MS"/>
              </a:rPr>
              <a:t> in the descendant class can only stay </a:t>
            </a:r>
            <a:r>
              <a:rPr lang="en-US" sz="2800" b="0" i="0" u="none" strike="noStrike" cap="none" baseline="0" dirty="0">
                <a:solidFill>
                  <a:srgbClr val="FF0000"/>
                </a:solidFill>
                <a:latin typeface="Comic Sans MS"/>
                <a:ea typeface="Comic Sans MS"/>
                <a:cs typeface="Comic Sans MS"/>
                <a:sym typeface="Comic Sans MS"/>
              </a:rPr>
              <a:t>the same or be strengthened</a:t>
            </a:r>
          </a:p>
          <a:p>
            <a:pPr marL="896937" marR="0" lvl="1" indent="-241617" algn="l" rtl="0">
              <a:spcBef>
                <a:spcPts val="480"/>
              </a:spcBef>
              <a:spcAft>
                <a:spcPts val="0"/>
              </a:spcAft>
              <a:buClr>
                <a:srgbClr val="8B0000"/>
              </a:buClr>
              <a:buFont typeface="Noto Symbol"/>
              <a:buNone/>
            </a:pPr>
            <a:endParaRPr sz="2400" b="0" i="1" u="none" strike="noStrike" cap="none" baseline="0" dirty="0">
              <a:solidFill>
                <a:srgbClr val="3333FF"/>
              </a:solidFill>
              <a:latin typeface="Comic Sans MS"/>
              <a:ea typeface="Comic Sans MS"/>
              <a:cs typeface="Comic Sans MS"/>
              <a:sym typeface="Comic Sans MS"/>
            </a:endParaRPr>
          </a:p>
        </p:txBody>
      </p:sp>
      <p:sp>
        <p:nvSpPr>
          <p:cNvPr id="202" name="Shape 20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31</a:t>
            </a:fld>
            <a:endParaRPr lang="en-US"/>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buSzPct val="25000"/>
            </a:pPr>
            <a:r>
              <a:rPr lang="en-US" dirty="0">
                <a:solidFill>
                  <a:srgbClr val="006699"/>
                </a:solidFill>
                <a:latin typeface="Nunito"/>
                <a:ea typeface="Nunito"/>
                <a:cs typeface="Nunito"/>
                <a:sym typeface="Nunito"/>
              </a:rPr>
              <a:t>Preconditions in descendants</a:t>
            </a:r>
          </a:p>
        </p:txBody>
      </p:sp>
      <p:sp>
        <p:nvSpPr>
          <p:cNvPr id="209" name="Shape 209"/>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dirty="0">
                <a:solidFill>
                  <a:srgbClr val="D89F39"/>
                </a:solidFill>
                <a:latin typeface="Comic Sans MS"/>
                <a:ea typeface="Comic Sans MS"/>
                <a:cs typeface="Comic Sans MS"/>
                <a:sym typeface="Comic Sans MS"/>
              </a:rPr>
              <a:t>class</a:t>
            </a:r>
            <a:r>
              <a:rPr lang="en-US" sz="2800" b="0" i="0" u="none" strike="noStrike" cap="none" baseline="0" dirty="0">
                <a:solidFill>
                  <a:srgbClr val="0000FF"/>
                </a:solidFill>
                <a:latin typeface="Comic Sans MS"/>
                <a:ea typeface="Comic Sans MS"/>
                <a:cs typeface="Comic Sans MS"/>
                <a:sym typeface="Comic Sans MS"/>
              </a:rPr>
              <a:t> </a:t>
            </a:r>
            <a:r>
              <a:rPr lang="en-US" sz="2400" b="0" i="0" u="none" strike="noStrike" cap="none" baseline="0" dirty="0">
                <a:solidFill>
                  <a:srgbClr val="0000FF"/>
                </a:solidFill>
                <a:latin typeface="Comic Sans MS"/>
                <a:ea typeface="Comic Sans MS"/>
                <a:cs typeface="Comic Sans MS"/>
                <a:sym typeface="Comic Sans MS"/>
              </a:rPr>
              <a:t>A</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f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require</a:t>
            </a:r>
            <a:r>
              <a:rPr lang="en-US" sz="2400" b="0" i="0" u="none" strike="noStrike" cap="none" baseline="0" dirty="0">
                <a:solidFill>
                  <a:srgbClr val="0000FF"/>
                </a:solidFill>
                <a:latin typeface="Comic Sans MS"/>
                <a:ea typeface="Comic Sans MS"/>
                <a:cs typeface="Comic Sans MS"/>
                <a:sym typeface="Comic Sans MS"/>
              </a:rPr>
              <a:t> pre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do</a:t>
            </a:r>
            <a:r>
              <a:rPr lang="en-US" sz="2400" b="0" i="0" u="none" strike="noStrike" cap="none" baseline="0" dirty="0">
                <a:solidFill>
                  <a:srgbClr val="0000FF"/>
                </a:solidFill>
                <a:latin typeface="Comic Sans MS"/>
                <a:ea typeface="Comic Sans MS"/>
                <a:cs typeface="Comic Sans MS"/>
                <a:sym typeface="Comic Sans MS"/>
              </a:rPr>
              <a:t> </a:t>
            </a:r>
            <a:r>
              <a:rPr lang="en-US" sz="2400" dirty="0">
                <a:solidFill>
                  <a:srgbClr val="0000FF"/>
                </a:solidFill>
                <a:latin typeface="Comic Sans MS"/>
                <a:ea typeface="Comic Sans MS"/>
                <a:cs typeface="Comic Sans MS"/>
                <a:sym typeface="Comic Sans MS"/>
              </a:rPr>
              <a:t>…</a:t>
            </a: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end</a:t>
            </a:r>
          </a:p>
          <a:p>
            <a:pPr marL="0" marR="0" lvl="0" indent="0" algn="l" rtl="0">
              <a:spcBef>
                <a:spcPts val="560"/>
              </a:spcBef>
              <a:spcAft>
                <a:spcPts val="0"/>
              </a:spcAft>
              <a:buClr>
                <a:srgbClr val="8B0000"/>
              </a:buClr>
              <a:buSzPct val="25000"/>
              <a:buFont typeface="Noto Symbol"/>
              <a:buNone/>
            </a:pPr>
            <a:r>
              <a:rPr lang="en-US" sz="2400" b="1" i="0" u="none" strike="noStrike" cap="none" baseline="0" dirty="0">
                <a:solidFill>
                  <a:srgbClr val="D89F39"/>
                </a:solidFill>
                <a:latin typeface="Comic Sans MS"/>
                <a:ea typeface="Comic Sans MS"/>
                <a:cs typeface="Comic Sans MS"/>
                <a:sym typeface="Comic Sans MS"/>
              </a:rPr>
              <a:t>class</a:t>
            </a:r>
            <a:r>
              <a:rPr lang="en-US" sz="2400" b="0" i="0" u="none" strike="noStrike" cap="none" baseline="0" dirty="0">
                <a:solidFill>
                  <a:srgbClr val="0000FF"/>
                </a:solidFill>
                <a:latin typeface="Comic Sans MS"/>
                <a:ea typeface="Comic Sans MS"/>
                <a:cs typeface="Comic Sans MS"/>
                <a:sym typeface="Comic Sans MS"/>
              </a:rPr>
              <a:t> B </a:t>
            </a:r>
          </a:p>
          <a:p>
            <a:pPr marL="0" marR="0" lvl="0" indent="0" algn="l" rtl="0">
              <a:spcBef>
                <a:spcPts val="560"/>
              </a:spcBef>
              <a:spcAft>
                <a:spcPts val="0"/>
              </a:spcAft>
              <a:buClr>
                <a:srgbClr val="8B0000"/>
              </a:buClr>
              <a:buSzPct val="25000"/>
              <a:buFont typeface="Noto Symbol"/>
              <a:buNone/>
            </a:pPr>
            <a:r>
              <a:rPr lang="en-US" sz="2400" b="1"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inherit</a:t>
            </a:r>
            <a:r>
              <a:rPr lang="en-US" sz="2400" b="0" i="0" u="none" strike="noStrike" cap="none" baseline="0" dirty="0">
                <a:solidFill>
                  <a:srgbClr val="0000FF"/>
                </a:solidFill>
                <a:latin typeface="Comic Sans MS"/>
                <a:ea typeface="Comic Sans MS"/>
                <a:cs typeface="Comic Sans MS"/>
                <a:sym typeface="Comic Sans MS"/>
              </a:rPr>
              <a:t> A </a:t>
            </a:r>
            <a:r>
              <a:rPr lang="en-US" sz="2400" b="1" i="0" u="none" strike="noStrike" cap="none" baseline="0" dirty="0">
                <a:solidFill>
                  <a:srgbClr val="D89F39"/>
                </a:solidFill>
                <a:latin typeface="Comic Sans MS"/>
                <a:ea typeface="Comic Sans MS"/>
                <a:cs typeface="Comic Sans MS"/>
                <a:sym typeface="Comic Sans MS"/>
              </a:rPr>
              <a:t>redefine</a:t>
            </a:r>
            <a:r>
              <a:rPr lang="en-US" sz="2400" b="0" i="0" u="none" strike="noStrike" cap="none" baseline="0" dirty="0">
                <a:solidFill>
                  <a:srgbClr val="0000FF"/>
                </a:solidFill>
                <a:latin typeface="Comic Sans MS"/>
                <a:ea typeface="Comic Sans MS"/>
                <a:cs typeface="Comic Sans MS"/>
                <a:sym typeface="Comic Sans MS"/>
              </a:rPr>
              <a:t> f </a:t>
            </a:r>
            <a:r>
              <a:rPr lang="en-US" sz="2400" b="1" i="0" u="none" strike="noStrike" cap="none" baseline="0" dirty="0">
                <a:solidFill>
                  <a:srgbClr val="D89F39"/>
                </a:solidFill>
                <a:latin typeface="Comic Sans MS"/>
                <a:ea typeface="Comic Sans MS"/>
                <a:cs typeface="Comic Sans MS"/>
                <a:sym typeface="Comic Sans MS"/>
              </a:rPr>
              <a:t>end</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f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dirty="0">
                <a:solidFill>
                  <a:srgbClr val="FF0000"/>
                </a:solidFill>
                <a:latin typeface="Comic Sans MS"/>
                <a:ea typeface="Comic Sans MS"/>
                <a:cs typeface="Comic Sans MS"/>
                <a:sym typeface="Comic Sans MS"/>
              </a:rPr>
              <a:t>require else </a:t>
            </a:r>
            <a:r>
              <a:rPr lang="en-US" sz="2400" b="0" i="0" u="none" strike="noStrike" cap="none" baseline="0" dirty="0" smtClean="0">
                <a:solidFill>
                  <a:srgbClr val="0000FF"/>
                </a:solidFill>
                <a:latin typeface="Comic Sans MS"/>
                <a:ea typeface="Comic Sans MS"/>
                <a:cs typeface="Comic Sans MS"/>
                <a:sym typeface="Comic Sans MS"/>
              </a:rPr>
              <a:t>pre1 </a:t>
            </a:r>
            <a:endParaRPr lang="en-US" sz="2400" b="0" i="0" u="none" strike="noStrike" cap="none" baseline="0" dirty="0">
              <a:solidFill>
                <a:srgbClr val="0000FF"/>
              </a:solidFill>
              <a:latin typeface="Comic Sans MS"/>
              <a:ea typeface="Comic Sans MS"/>
              <a:cs typeface="Comic Sans MS"/>
              <a:sym typeface="Comic Sans MS"/>
            </a:endParaRP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do</a:t>
            </a:r>
            <a:r>
              <a:rPr lang="en-US" sz="2400" b="0" i="0" u="none" strike="noStrike" cap="none" baseline="0" dirty="0">
                <a:solidFill>
                  <a:srgbClr val="0000FF"/>
                </a:solidFill>
                <a:latin typeface="Comic Sans MS"/>
                <a:ea typeface="Comic Sans MS"/>
                <a:cs typeface="Comic Sans MS"/>
                <a:sym typeface="Comic Sans MS"/>
              </a:rPr>
              <a:t> </a:t>
            </a:r>
            <a:r>
              <a:rPr lang="en-US" sz="2400" dirty="0">
                <a:solidFill>
                  <a:srgbClr val="0000FF"/>
                </a:solidFill>
                <a:latin typeface="Comic Sans MS"/>
                <a:ea typeface="Comic Sans MS"/>
                <a:cs typeface="Comic Sans MS"/>
                <a:sym typeface="Comic Sans MS"/>
              </a:rPr>
              <a:t>…</a:t>
            </a: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end</a:t>
            </a:r>
          </a:p>
          <a:p>
            <a:pPr marL="0" marR="0" lvl="0" indent="0" algn="l" rtl="0">
              <a:spcBef>
                <a:spcPts val="560"/>
              </a:spcBef>
              <a:spcAft>
                <a:spcPts val="0"/>
              </a:spcAft>
              <a:buNone/>
            </a:pPr>
            <a:endParaRPr sz="2400" dirty="0">
              <a:solidFill>
                <a:schemeClr val="dk1"/>
              </a:solidFill>
              <a:latin typeface="Comic Sans MS"/>
              <a:ea typeface="Comic Sans MS"/>
              <a:cs typeface="Comic Sans MS"/>
              <a:sym typeface="Comic Sans MS"/>
            </a:endParaRPr>
          </a:p>
          <a:p>
            <a:pPr marL="0" marR="0" lvl="0" indent="0" algn="l" rtl="0">
              <a:spcBef>
                <a:spcPts val="56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a:t>
            </a:r>
            <a:r>
              <a:rPr lang="en-US" sz="2400" b="1" i="0" u="none" strike="noStrike" cap="none" baseline="0" dirty="0">
                <a:solidFill>
                  <a:srgbClr val="3333FF"/>
                </a:solidFill>
                <a:latin typeface="Consolas"/>
                <a:ea typeface="Consolas"/>
                <a:cs typeface="Consolas"/>
                <a:sym typeface="Consolas"/>
              </a:rPr>
              <a:t> </a:t>
            </a:r>
            <a:r>
              <a:rPr lang="en-US" sz="2400" b="0" i="0" u="none" strike="noStrike" cap="none" baseline="0" dirty="0">
                <a:solidFill>
                  <a:schemeClr val="dk1"/>
                </a:solidFill>
                <a:latin typeface="Comic Sans MS"/>
                <a:ea typeface="Comic Sans MS"/>
                <a:cs typeface="Comic Sans MS"/>
                <a:sym typeface="Comic Sans MS"/>
              </a:rPr>
              <a:t>class C...	</a:t>
            </a:r>
          </a:p>
          <a:p>
            <a:pPr marL="0" marR="0" lvl="0" indent="0" algn="l" rtl="0">
              <a:spcBef>
                <a:spcPts val="560"/>
              </a:spcBef>
              <a:spcAft>
                <a:spcPts val="0"/>
              </a:spcAft>
              <a:buSzPct val="25000"/>
              <a:buNone/>
            </a:pPr>
            <a:r>
              <a:rPr lang="en-US" sz="2400" b="0" i="0" u="none" strike="noStrike" cap="none" baseline="0" dirty="0">
                <a:solidFill>
                  <a:srgbClr val="0000FF"/>
                </a:solidFill>
                <a:latin typeface="Comic Sans MS"/>
                <a:ea typeface="Comic Sans MS"/>
                <a:cs typeface="Comic Sans MS"/>
                <a:sym typeface="Comic Sans MS"/>
              </a:rPr>
              <a:t>ref:</a:t>
            </a:r>
            <a:r>
              <a:rPr lang="en-US" sz="2400" b="0" i="0"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rgbClr val="0000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…attach object of type B to ref…  </a:t>
            </a:r>
            <a:r>
              <a:rPr lang="en-US" sz="2400" b="0" i="0" u="none" strike="noStrike" cap="none" baseline="0" dirty="0" err="1">
                <a:solidFill>
                  <a:srgbClr val="0000FF"/>
                </a:solidFill>
                <a:latin typeface="Comic Sans MS"/>
                <a:ea typeface="Comic Sans MS"/>
                <a:cs typeface="Comic Sans MS"/>
                <a:sym typeface="Comic Sans MS"/>
              </a:rPr>
              <a:t>ref.f</a:t>
            </a:r>
            <a:r>
              <a:rPr lang="en-US" sz="2400" b="0" i="0" u="none" strike="noStrike" cap="none" baseline="0" dirty="0">
                <a:solidFill>
                  <a:schemeClr val="dk1"/>
                </a:solidFill>
                <a:latin typeface="Comic Sans MS"/>
                <a:ea typeface="Comic Sans MS"/>
                <a:cs typeface="Comic Sans MS"/>
                <a:sym typeface="Comic Sans MS"/>
              </a:rPr>
              <a:t> </a:t>
            </a:r>
          </a:p>
          <a:p>
            <a:pPr marL="0" marR="0" lvl="0" indent="0" algn="l" rtl="0">
              <a:spcBef>
                <a:spcPts val="480"/>
              </a:spcBef>
              <a:spcAft>
                <a:spcPts val="0"/>
              </a:spcAft>
              <a:buNone/>
            </a:pPr>
            <a:endParaRPr sz="2400" b="0" i="1" u="none" strike="noStrike" cap="none" baseline="0" dirty="0">
              <a:solidFill>
                <a:srgbClr val="3333FF"/>
              </a:solidFill>
              <a:latin typeface="Comic Sans MS"/>
              <a:ea typeface="Comic Sans MS"/>
              <a:cs typeface="Comic Sans MS"/>
              <a:sym typeface="Comic Sans MS"/>
            </a:endParaRPr>
          </a:p>
        </p:txBody>
      </p:sp>
      <p:sp>
        <p:nvSpPr>
          <p:cNvPr id="210" name="Shape 21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32</a:t>
            </a:fld>
            <a:endParaRPr lang="en-US"/>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dirty="0">
                <a:solidFill>
                  <a:srgbClr val="006699"/>
                </a:solidFill>
                <a:latin typeface="Nunito"/>
                <a:ea typeface="Nunito"/>
                <a:cs typeface="Nunito"/>
                <a:sym typeface="Nunito"/>
              </a:rPr>
              <a:t>Precondition weakening</a:t>
            </a:r>
          </a:p>
        </p:txBody>
      </p:sp>
      <p:sp>
        <p:nvSpPr>
          <p:cNvPr id="217" name="Shape 217"/>
          <p:cNvSpPr txBox="1">
            <a:spLocks noGrp="1"/>
          </p:cNvSpPr>
          <p:nvPr>
            <p:ph type="body" idx="1"/>
          </p:nvPr>
        </p:nvSpPr>
        <p:spPr>
          <a:xfrm>
            <a:off x="131385" y="878113"/>
            <a:ext cx="8846699" cy="5644800"/>
          </a:xfrm>
          <a:prstGeom prst="rect">
            <a:avLst/>
          </a:prstGeom>
          <a:noFill/>
          <a:ln>
            <a:noFill/>
          </a:ln>
        </p:spPr>
        <p:txBody>
          <a:bodyPr lIns="91425" tIns="45700" rIns="91425" bIns="45700" anchor="t" anchorCtr="0">
            <a:noAutofit/>
          </a:bodyPr>
          <a:lstStyle/>
          <a:p>
            <a:pPr marL="457200" marR="0" lvl="0" indent="-431800" algn="just" rtl="0">
              <a:spcBef>
                <a:spcPts val="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A</a:t>
            </a:r>
            <a:r>
              <a:rPr lang="en-US" sz="2800" b="0" i="0" u="none" strike="noStrike" cap="none" baseline="0" dirty="0">
                <a:solidFill>
                  <a:srgbClr val="3333FF"/>
                </a:solidFill>
                <a:latin typeface="Comic Sans MS"/>
                <a:ea typeface="Comic Sans MS"/>
                <a:cs typeface="Comic Sans MS"/>
                <a:sym typeface="Comic Sans MS"/>
              </a:rPr>
              <a:t> </a:t>
            </a:r>
            <a:r>
              <a:rPr lang="en-US" sz="2800" dirty="0">
                <a:latin typeface="Comic Sans MS"/>
                <a:ea typeface="Comic Sans MS"/>
                <a:cs typeface="Comic Sans MS"/>
                <a:sym typeface="Comic Sans MS"/>
              </a:rPr>
              <a:t>client</a:t>
            </a:r>
            <a:r>
              <a:rPr lang="en-US" sz="2800" b="0" i="0" u="none" strike="noStrike" cap="none" baseline="0" dirty="0">
                <a:solidFill>
                  <a:srgbClr val="3333FF"/>
                </a:solidFill>
                <a:latin typeface="Comic Sans MS"/>
                <a:ea typeface="Comic Sans MS"/>
                <a:cs typeface="Comic Sans MS"/>
                <a:sym typeface="Comic Sans MS"/>
              </a:rPr>
              <a:t> </a:t>
            </a:r>
            <a:r>
              <a:rPr lang="en-US" sz="2800" b="0" i="0" u="none" strike="noStrike" cap="none" baseline="0" dirty="0">
                <a:solidFill>
                  <a:schemeClr val="dk1"/>
                </a:solidFill>
                <a:latin typeface="Comic Sans MS"/>
                <a:ea typeface="Comic Sans MS"/>
                <a:cs typeface="Comic Sans MS"/>
                <a:sym typeface="Comic Sans MS"/>
              </a:rPr>
              <a:t>might not know anything about descendants of </a:t>
            </a:r>
            <a:r>
              <a:rPr lang="en-US" sz="2800" b="0" i="0" u="none" strike="noStrike" cap="none" baseline="0" dirty="0">
                <a:solidFill>
                  <a:srgbClr val="0000FF"/>
                </a:solidFill>
                <a:latin typeface="Comic Sans MS"/>
                <a:ea typeface="Comic Sans MS"/>
                <a:cs typeface="Comic Sans MS"/>
                <a:sym typeface="Comic Sans MS"/>
              </a:rPr>
              <a:t>A</a:t>
            </a:r>
            <a:r>
              <a:rPr lang="en-US" sz="2800" b="0" i="0" u="none" strike="noStrike" cap="none" baseline="0" dirty="0">
                <a:solidFill>
                  <a:schemeClr val="dk1"/>
                </a:solidFill>
                <a:latin typeface="Comic Sans MS"/>
                <a:ea typeface="Comic Sans MS"/>
                <a:cs typeface="Comic Sans MS"/>
                <a:sym typeface="Comic Sans MS"/>
              </a:rPr>
              <a:t>, so it can </a:t>
            </a:r>
            <a:r>
              <a:rPr lang="en-US" sz="2800" b="0" i="0" u="none" strike="noStrike" cap="none" baseline="0" dirty="0">
                <a:solidFill>
                  <a:srgbClr val="FF0000"/>
                </a:solidFill>
                <a:latin typeface="Comic Sans MS"/>
                <a:ea typeface="Comic Sans MS"/>
                <a:cs typeface="Comic Sans MS"/>
                <a:sym typeface="Comic Sans MS"/>
              </a:rPr>
              <a:t>only assume</a:t>
            </a:r>
            <a:r>
              <a:rPr lang="en-US" sz="2800" b="0" i="0" u="none" strike="noStrike" cap="none" baseline="0" dirty="0">
                <a:solidFill>
                  <a:schemeClr val="dk1"/>
                </a:solidFill>
                <a:latin typeface="Comic Sans MS"/>
                <a:ea typeface="Comic Sans MS"/>
                <a:cs typeface="Comic Sans MS"/>
                <a:sym typeface="Comic Sans MS"/>
              </a:rPr>
              <a:t> </a:t>
            </a:r>
            <a:r>
              <a:rPr lang="en-US" sz="2800" b="0" i="0" u="none" strike="noStrike" cap="none" baseline="0" dirty="0">
                <a:solidFill>
                  <a:srgbClr val="0000FF"/>
                </a:solidFill>
                <a:latin typeface="Comic Sans MS"/>
                <a:ea typeface="Comic Sans MS"/>
                <a:cs typeface="Comic Sans MS"/>
                <a:sym typeface="Comic Sans MS"/>
              </a:rPr>
              <a:t>pre</a:t>
            </a:r>
          </a:p>
          <a:p>
            <a:pPr marL="0" marR="0" lvl="0" indent="0" algn="just" rtl="0">
              <a:spcBef>
                <a:spcPts val="560"/>
              </a:spcBef>
              <a:spcAft>
                <a:spcPts val="0"/>
              </a:spcAft>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Descendants of </a:t>
            </a:r>
            <a:r>
              <a:rPr lang="en-US" sz="2800" b="0" i="0" u="none" strike="noStrike" cap="none" baseline="0" dirty="0">
                <a:solidFill>
                  <a:srgbClr val="0000FF"/>
                </a:solidFill>
                <a:latin typeface="Comic Sans MS"/>
                <a:ea typeface="Comic Sans MS"/>
                <a:cs typeface="Comic Sans MS"/>
                <a:sym typeface="Comic Sans MS"/>
              </a:rPr>
              <a:t>A</a:t>
            </a:r>
            <a:r>
              <a:rPr lang="en-US" sz="2800" b="0" i="0" u="none" strike="noStrike" cap="none" baseline="0" dirty="0">
                <a:solidFill>
                  <a:schemeClr val="dk1"/>
                </a:solidFill>
                <a:latin typeface="Comic Sans MS"/>
                <a:ea typeface="Comic Sans MS"/>
                <a:cs typeface="Comic Sans MS"/>
                <a:sym typeface="Comic Sans MS"/>
              </a:rPr>
              <a:t> cannot cheat on the client by requiring a precondition stronger than </a:t>
            </a:r>
            <a:r>
              <a:rPr lang="en-US" sz="2800" b="0" i="0" u="none" strike="noStrike" cap="none" baseline="0" dirty="0">
                <a:solidFill>
                  <a:srgbClr val="0000FF"/>
                </a:solidFill>
                <a:latin typeface="Comic Sans MS"/>
                <a:ea typeface="Comic Sans MS"/>
                <a:cs typeface="Comic Sans MS"/>
                <a:sym typeface="Comic Sans MS"/>
              </a:rPr>
              <a:t>pre</a:t>
            </a:r>
          </a:p>
          <a:p>
            <a:pPr marL="0" marR="0" lvl="0" indent="0" algn="just" rtl="0">
              <a:spcBef>
                <a:spcPts val="560"/>
              </a:spcBef>
              <a:spcAft>
                <a:spcPts val="0"/>
              </a:spcAft>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Descendants might require a precondition </a:t>
            </a:r>
            <a:r>
              <a:rPr lang="en-US" sz="2800" b="0" i="0" u="none" strike="noStrike" cap="none" baseline="0" dirty="0">
                <a:solidFill>
                  <a:srgbClr val="0000FF"/>
                </a:solidFill>
                <a:latin typeface="Comic Sans MS"/>
                <a:ea typeface="Comic Sans MS"/>
                <a:cs typeface="Comic Sans MS"/>
                <a:sym typeface="Comic Sans MS"/>
              </a:rPr>
              <a:t>pre1</a:t>
            </a:r>
            <a:r>
              <a:rPr lang="en-US" sz="2800" b="0" i="0" u="none" strike="noStrike" cap="none" baseline="0" dirty="0">
                <a:solidFill>
                  <a:schemeClr val="dk1"/>
                </a:solidFill>
                <a:latin typeface="Comic Sans MS"/>
                <a:ea typeface="Comic Sans MS"/>
                <a:cs typeface="Comic Sans MS"/>
                <a:sym typeface="Comic Sans MS"/>
              </a:rPr>
              <a:t> </a:t>
            </a:r>
            <a:r>
              <a:rPr lang="en-US" sz="2800" b="0" i="0" u="none" strike="noStrike" cap="none" baseline="0" dirty="0">
                <a:solidFill>
                  <a:srgbClr val="FF0000"/>
                </a:solidFill>
                <a:latin typeface="Comic Sans MS"/>
                <a:ea typeface="Comic Sans MS"/>
                <a:cs typeface="Comic Sans MS"/>
                <a:sym typeface="Comic Sans MS"/>
              </a:rPr>
              <a:t>weaker</a:t>
            </a:r>
            <a:r>
              <a:rPr lang="en-US" sz="2800" b="0" i="0" u="none" strike="noStrike" cap="none" baseline="0" dirty="0">
                <a:solidFill>
                  <a:schemeClr val="dk1"/>
                </a:solidFill>
                <a:latin typeface="Comic Sans MS"/>
                <a:ea typeface="Comic Sans MS"/>
                <a:cs typeface="Comic Sans MS"/>
                <a:sym typeface="Comic Sans MS"/>
              </a:rPr>
              <a:t> than </a:t>
            </a:r>
            <a:r>
              <a:rPr lang="en-US" sz="2800" b="0" i="0" u="none" strike="noStrike" cap="none" baseline="0" dirty="0">
                <a:solidFill>
                  <a:srgbClr val="0000FF"/>
                </a:solidFill>
                <a:latin typeface="Comic Sans MS"/>
                <a:ea typeface="Comic Sans MS"/>
                <a:cs typeface="Comic Sans MS"/>
                <a:sym typeface="Comic Sans MS"/>
              </a:rPr>
              <a:t>pre</a:t>
            </a:r>
            <a:r>
              <a:rPr lang="en-US" sz="2800" b="0" i="0" u="none" strike="noStrike" cap="none" baseline="0" dirty="0">
                <a:solidFill>
                  <a:schemeClr val="dk1"/>
                </a:solidFill>
                <a:latin typeface="Comic Sans MS"/>
                <a:ea typeface="Comic Sans MS"/>
                <a:cs typeface="Comic Sans MS"/>
                <a:sym typeface="Comic Sans MS"/>
              </a:rPr>
              <a:t>: the clients will still work</a:t>
            </a:r>
          </a:p>
          <a:p>
            <a:pPr marL="342900" marR="0" lvl="0" indent="-165100" algn="l" rtl="0">
              <a:spcBef>
                <a:spcPts val="560"/>
              </a:spcBef>
              <a:spcAft>
                <a:spcPts val="0"/>
              </a:spcAft>
              <a:buClr>
                <a:srgbClr val="8B0000"/>
              </a:buClr>
              <a:buFont typeface="Arial"/>
              <a:buNone/>
            </a:pPr>
            <a:endParaRPr sz="2400" b="0" i="0" u="none" strike="noStrike" cap="none" baseline="0" dirty="0">
              <a:solidFill>
                <a:schemeClr val="dk1"/>
              </a:solidFill>
              <a:latin typeface="Comic Sans MS"/>
              <a:ea typeface="Comic Sans MS"/>
              <a:cs typeface="Comic Sans MS"/>
              <a:sym typeface="Comic Sans MS"/>
            </a:endParaRPr>
          </a:p>
          <a:p>
            <a:pPr marL="896937" marR="0" lvl="1" indent="-241617" algn="l" rtl="0">
              <a:spcBef>
                <a:spcPts val="480"/>
              </a:spcBef>
              <a:spcAft>
                <a:spcPts val="0"/>
              </a:spcAft>
              <a:buClr>
                <a:srgbClr val="8B0000"/>
              </a:buClr>
              <a:buFont typeface="Noto Symbol"/>
              <a:buNone/>
            </a:pPr>
            <a:endParaRPr sz="2400" b="0" i="1" u="none" strike="noStrike" cap="none" baseline="0" dirty="0">
              <a:solidFill>
                <a:srgbClr val="3333FF"/>
              </a:solidFill>
              <a:latin typeface="Comic Sans MS"/>
              <a:ea typeface="Comic Sans MS"/>
              <a:cs typeface="Comic Sans MS"/>
              <a:sym typeface="Comic Sans MS"/>
            </a:endParaRPr>
          </a:p>
        </p:txBody>
      </p:sp>
      <p:sp>
        <p:nvSpPr>
          <p:cNvPr id="218" name="Shape 21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33</a:t>
            </a:fld>
            <a:endParaRPr lang="en-US"/>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dirty="0" err="1">
                <a:solidFill>
                  <a:srgbClr val="006699"/>
                </a:solidFill>
                <a:latin typeface="Nunito"/>
                <a:ea typeface="Nunito"/>
                <a:cs typeface="Nunito"/>
                <a:sym typeface="Nunito"/>
              </a:rPr>
              <a:t>Postconditions</a:t>
            </a:r>
            <a:r>
              <a:rPr lang="en-US" dirty="0">
                <a:solidFill>
                  <a:srgbClr val="006699"/>
                </a:solidFill>
                <a:latin typeface="Nunito"/>
                <a:ea typeface="Nunito"/>
                <a:cs typeface="Nunito"/>
                <a:sym typeface="Nunito"/>
              </a:rPr>
              <a:t> in descendants</a:t>
            </a:r>
          </a:p>
        </p:txBody>
      </p:sp>
      <p:sp>
        <p:nvSpPr>
          <p:cNvPr id="225" name="Shape 225"/>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B0000"/>
              </a:buClr>
              <a:buSzPct val="25000"/>
              <a:buFont typeface="Noto Symbol"/>
              <a:buNone/>
            </a:pPr>
            <a:r>
              <a:rPr lang="en-US" sz="2400" b="1" i="0" u="none" strike="noStrike" cap="none" baseline="0" dirty="0">
                <a:solidFill>
                  <a:srgbClr val="D89F39"/>
                </a:solidFill>
                <a:latin typeface="Comic Sans MS"/>
                <a:ea typeface="Comic Sans MS"/>
                <a:cs typeface="Comic Sans MS"/>
                <a:sym typeface="Comic Sans MS"/>
              </a:rPr>
              <a:t>class</a:t>
            </a:r>
            <a:r>
              <a:rPr lang="en-US" sz="2400" b="0" i="0" u="none" strike="noStrike" cap="none" baseline="0" dirty="0">
                <a:solidFill>
                  <a:srgbClr val="0000FF"/>
                </a:solidFill>
                <a:latin typeface="Comic Sans MS"/>
                <a:ea typeface="Comic Sans MS"/>
                <a:cs typeface="Comic Sans MS"/>
                <a:sym typeface="Comic Sans MS"/>
              </a:rPr>
              <a:t> A</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f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ensure</a:t>
            </a:r>
            <a:r>
              <a:rPr lang="en-US" sz="2400" b="0" i="0" u="none" strike="noStrike" cap="none" baseline="0" dirty="0">
                <a:solidFill>
                  <a:srgbClr val="0000FF"/>
                </a:solidFill>
                <a:latin typeface="Comic Sans MS"/>
                <a:ea typeface="Comic Sans MS"/>
                <a:cs typeface="Comic Sans MS"/>
                <a:sym typeface="Comic Sans MS"/>
              </a:rPr>
              <a:t> </a:t>
            </a:r>
            <a:r>
              <a:rPr lang="en-US" sz="2400" b="0" i="0" u="none" strike="noStrike" cap="none" baseline="0" dirty="0" err="1">
                <a:solidFill>
                  <a:srgbClr val="0000FF"/>
                </a:solidFill>
                <a:latin typeface="Comic Sans MS"/>
                <a:ea typeface="Comic Sans MS"/>
                <a:cs typeface="Comic Sans MS"/>
                <a:sym typeface="Comic Sans MS"/>
              </a:rPr>
              <a:t>pos</a:t>
            </a:r>
            <a:r>
              <a:rPr lang="en-US" sz="2400" b="0" i="0" u="none" strike="noStrike" cap="none" baseline="0" dirty="0">
                <a:solidFill>
                  <a:srgbClr val="0000FF"/>
                </a:solidFill>
                <a:latin typeface="Comic Sans MS"/>
                <a:ea typeface="Comic Sans MS"/>
                <a:cs typeface="Comic Sans MS"/>
                <a:sym typeface="Comic Sans MS"/>
              </a:rPr>
              <a:t>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do</a:t>
            </a:r>
            <a:r>
              <a:rPr lang="en-US" sz="2400" b="0" i="0" u="none" strike="noStrike" cap="none" baseline="0" dirty="0">
                <a:solidFill>
                  <a:srgbClr val="0000FF"/>
                </a:solidFill>
                <a:latin typeface="Comic Sans MS"/>
                <a:ea typeface="Comic Sans MS"/>
                <a:cs typeface="Comic Sans MS"/>
                <a:sym typeface="Comic Sans MS"/>
              </a:rPr>
              <a:t> </a:t>
            </a:r>
            <a:r>
              <a:rPr lang="en-US" sz="2400" dirty="0">
                <a:solidFill>
                  <a:srgbClr val="0000FF"/>
                </a:solidFill>
                <a:latin typeface="Comic Sans MS"/>
                <a:ea typeface="Comic Sans MS"/>
                <a:cs typeface="Comic Sans MS"/>
                <a:sym typeface="Comic Sans MS"/>
              </a:rPr>
              <a:t>…</a:t>
            </a: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end</a:t>
            </a:r>
          </a:p>
          <a:p>
            <a:pPr marL="0" marR="0" lvl="0" indent="0" algn="l" rtl="0">
              <a:spcBef>
                <a:spcPts val="560"/>
              </a:spcBef>
              <a:spcAft>
                <a:spcPts val="0"/>
              </a:spcAft>
              <a:buClr>
                <a:srgbClr val="8B0000"/>
              </a:buClr>
              <a:buSzPct val="25000"/>
              <a:buFont typeface="Noto Symbol"/>
              <a:buNone/>
            </a:pPr>
            <a:r>
              <a:rPr lang="en-US" sz="2400" b="1" i="0" u="none" strike="noStrike" cap="none" baseline="0" dirty="0">
                <a:solidFill>
                  <a:srgbClr val="D89F39"/>
                </a:solidFill>
                <a:latin typeface="Comic Sans MS"/>
                <a:ea typeface="Comic Sans MS"/>
                <a:cs typeface="Comic Sans MS"/>
                <a:sym typeface="Comic Sans MS"/>
              </a:rPr>
              <a:t>class</a:t>
            </a:r>
            <a:r>
              <a:rPr lang="en-US" sz="2400" b="0" i="0" u="none" strike="noStrike" cap="none" baseline="0" dirty="0">
                <a:solidFill>
                  <a:srgbClr val="0000FF"/>
                </a:solidFill>
                <a:latin typeface="Comic Sans MS"/>
                <a:ea typeface="Comic Sans MS"/>
                <a:cs typeface="Comic Sans MS"/>
                <a:sym typeface="Comic Sans MS"/>
              </a:rPr>
              <a:t> B </a:t>
            </a:r>
          </a:p>
          <a:p>
            <a:pPr marL="0" marR="0" lvl="0" indent="0" algn="l" rtl="0">
              <a:spcBef>
                <a:spcPts val="560"/>
              </a:spcBef>
              <a:spcAft>
                <a:spcPts val="0"/>
              </a:spcAft>
              <a:buClr>
                <a:srgbClr val="8B0000"/>
              </a:buClr>
              <a:buSzPct val="25000"/>
              <a:buFont typeface="Noto Symbol"/>
              <a:buNone/>
            </a:pPr>
            <a:r>
              <a:rPr lang="en-US" sz="2400" b="1"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D89F39"/>
                </a:solidFill>
                <a:latin typeface="Comic Sans MS"/>
                <a:ea typeface="Comic Sans MS"/>
                <a:cs typeface="Comic Sans MS"/>
                <a:sym typeface="Comic Sans MS"/>
              </a:rPr>
              <a:t>inherit</a:t>
            </a:r>
            <a:r>
              <a:rPr lang="en-US" sz="2400" b="0" i="0" u="none" strike="noStrike" cap="none" baseline="0" dirty="0">
                <a:solidFill>
                  <a:srgbClr val="0000FF"/>
                </a:solidFill>
                <a:latin typeface="Comic Sans MS"/>
                <a:ea typeface="Comic Sans MS"/>
                <a:cs typeface="Comic Sans MS"/>
                <a:sym typeface="Comic Sans MS"/>
              </a:rPr>
              <a:t> A </a:t>
            </a:r>
            <a:r>
              <a:rPr lang="en-US" sz="2400" b="1" i="0" u="none" strike="noStrike" cap="none" baseline="0" dirty="0">
                <a:solidFill>
                  <a:srgbClr val="D89F39"/>
                </a:solidFill>
                <a:latin typeface="Comic Sans MS"/>
                <a:ea typeface="Comic Sans MS"/>
                <a:cs typeface="Comic Sans MS"/>
                <a:sym typeface="Comic Sans MS"/>
              </a:rPr>
              <a:t>redefine</a:t>
            </a:r>
            <a:r>
              <a:rPr lang="en-US" sz="2400" b="0" i="0" u="none" strike="noStrike" cap="none" baseline="0" dirty="0">
                <a:solidFill>
                  <a:srgbClr val="0000FF"/>
                </a:solidFill>
                <a:latin typeface="Comic Sans MS"/>
                <a:ea typeface="Comic Sans MS"/>
                <a:cs typeface="Comic Sans MS"/>
                <a:sym typeface="Comic Sans MS"/>
              </a:rPr>
              <a:t> f </a:t>
            </a:r>
            <a:r>
              <a:rPr lang="en-US" sz="2400" b="1" i="0" u="none" strike="noStrike" cap="none" baseline="0" dirty="0">
                <a:solidFill>
                  <a:srgbClr val="D89F39"/>
                </a:solidFill>
                <a:latin typeface="Comic Sans MS"/>
                <a:ea typeface="Comic Sans MS"/>
                <a:cs typeface="Comic Sans MS"/>
                <a:sym typeface="Comic Sans MS"/>
              </a:rPr>
              <a:t>end</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f </a:t>
            </a:r>
          </a:p>
          <a:p>
            <a:pPr marL="0" marR="0" lvl="0" indent="0" algn="l" rtl="0">
              <a:spcBef>
                <a:spcPts val="560"/>
              </a:spcBef>
              <a:spcAft>
                <a:spcPts val="0"/>
              </a:spcAft>
              <a:buClr>
                <a:srgbClr val="8B0000"/>
              </a:buClr>
              <a:buSzPct val="25000"/>
              <a:buFont typeface="Noto Symbol"/>
              <a:buNone/>
            </a:pPr>
            <a:r>
              <a:rPr lang="en-US" sz="2400" b="0" i="0" u="none" strike="noStrike" cap="none" baseline="0" dirty="0">
                <a:solidFill>
                  <a:srgbClr val="0000FF"/>
                </a:solidFill>
                <a:latin typeface="Comic Sans MS"/>
                <a:ea typeface="Comic Sans MS"/>
                <a:cs typeface="Comic Sans MS"/>
                <a:sym typeface="Comic Sans MS"/>
              </a:rPr>
              <a:t>		</a:t>
            </a:r>
            <a:r>
              <a:rPr lang="en-US" sz="2400" b="1" i="0" u="none" strike="noStrike" cap="none" baseline="0" dirty="0">
                <a:solidFill>
                  <a:srgbClr val="FF0000"/>
                </a:solidFill>
                <a:latin typeface="Comic Sans MS"/>
                <a:ea typeface="Comic Sans MS"/>
                <a:cs typeface="Comic Sans MS"/>
                <a:sym typeface="Comic Sans MS"/>
              </a:rPr>
              <a:t>ensure then</a:t>
            </a:r>
            <a:r>
              <a:rPr lang="en-US" sz="2400" b="0" i="0" u="none" strike="noStrike" cap="none" baseline="0" dirty="0">
                <a:solidFill>
                  <a:srgbClr val="FF0000"/>
                </a:solidFill>
                <a:latin typeface="Comic Sans MS"/>
                <a:ea typeface="Comic Sans MS"/>
                <a:cs typeface="Comic Sans MS"/>
                <a:sym typeface="Comic Sans MS"/>
              </a:rPr>
              <a:t> </a:t>
            </a:r>
            <a:r>
              <a:rPr lang="en-US" sz="2400" b="0" i="0" u="none" strike="noStrike" cap="none" baseline="0" dirty="0">
                <a:solidFill>
                  <a:srgbClr val="0000FF"/>
                </a:solidFill>
                <a:latin typeface="Comic Sans MS"/>
                <a:ea typeface="Comic Sans MS"/>
                <a:cs typeface="Comic Sans MS"/>
                <a:sym typeface="Comic Sans MS"/>
              </a:rPr>
              <a:t>pos1 </a:t>
            </a:r>
          </a:p>
          <a:p>
            <a:pPr marL="0" marR="0" lvl="0" indent="0" algn="l" rtl="0">
              <a:spcBef>
                <a:spcPts val="560"/>
              </a:spcBef>
              <a:spcAft>
                <a:spcPts val="0"/>
              </a:spcAft>
              <a:buClr>
                <a:srgbClr val="8B0000"/>
              </a:buClr>
              <a:buSzPct val="25000"/>
              <a:buFont typeface="Noto Symbol"/>
              <a:buNone/>
            </a:pPr>
            <a:r>
              <a:rPr lang="en-US" sz="2400" dirty="0">
                <a:solidFill>
                  <a:srgbClr val="0000FF"/>
                </a:solidFill>
                <a:latin typeface="Comic Sans MS"/>
                <a:ea typeface="Comic Sans MS"/>
                <a:cs typeface="Comic Sans MS"/>
                <a:sym typeface="Comic Sans MS"/>
              </a:rPr>
              <a:t>		</a:t>
            </a:r>
            <a:r>
              <a:rPr lang="en-US" sz="2400" b="1" dirty="0">
                <a:solidFill>
                  <a:srgbClr val="D89F39"/>
                </a:solidFill>
                <a:latin typeface="Comic Sans MS"/>
                <a:ea typeface="Comic Sans MS"/>
                <a:cs typeface="Comic Sans MS"/>
                <a:sym typeface="Comic Sans MS"/>
              </a:rPr>
              <a:t>do</a:t>
            </a:r>
            <a:r>
              <a:rPr lang="en-US" sz="2400" dirty="0">
                <a:solidFill>
                  <a:srgbClr val="0000FF"/>
                </a:solidFill>
                <a:latin typeface="Comic Sans MS"/>
                <a:ea typeface="Comic Sans MS"/>
                <a:cs typeface="Comic Sans MS"/>
                <a:sym typeface="Comic Sans MS"/>
              </a:rPr>
              <a:t> … </a:t>
            </a:r>
            <a:r>
              <a:rPr lang="en-US" sz="2400" b="1" dirty="0">
                <a:solidFill>
                  <a:srgbClr val="D89F39"/>
                </a:solidFill>
                <a:latin typeface="Comic Sans MS"/>
                <a:ea typeface="Comic Sans MS"/>
                <a:cs typeface="Comic Sans MS"/>
                <a:sym typeface="Comic Sans MS"/>
              </a:rPr>
              <a:t>end</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560"/>
              </a:spcBef>
              <a:spcAft>
                <a:spcPts val="0"/>
              </a:spcAft>
              <a:buNone/>
            </a:pPr>
            <a:endParaRPr sz="2400" dirty="0">
              <a:solidFill>
                <a:schemeClr val="dk1"/>
              </a:solidFill>
              <a:latin typeface="Comic Sans MS"/>
              <a:ea typeface="Comic Sans MS"/>
              <a:cs typeface="Comic Sans MS"/>
              <a:sym typeface="Comic Sans MS"/>
            </a:endParaRPr>
          </a:p>
          <a:p>
            <a:pPr marL="0" marR="0" lvl="0" indent="0" algn="l" rtl="0">
              <a:spcBef>
                <a:spcPts val="56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a:t>
            </a:r>
            <a:r>
              <a:rPr lang="en-US" sz="2400" b="1" i="0" u="none" strike="noStrike" cap="none" baseline="0" dirty="0">
                <a:solidFill>
                  <a:srgbClr val="3333FF"/>
                </a:solidFill>
                <a:latin typeface="Consolas"/>
                <a:ea typeface="Consolas"/>
                <a:cs typeface="Consolas"/>
                <a:sym typeface="Consolas"/>
              </a:rPr>
              <a:t> </a:t>
            </a:r>
            <a:r>
              <a:rPr lang="en-US" sz="2400" b="0" i="0" u="none" strike="noStrike" cap="none" baseline="0" dirty="0">
                <a:solidFill>
                  <a:schemeClr val="dk1"/>
                </a:solidFill>
                <a:latin typeface="Comic Sans MS"/>
                <a:ea typeface="Comic Sans MS"/>
                <a:cs typeface="Comic Sans MS"/>
                <a:sym typeface="Comic Sans MS"/>
              </a:rPr>
              <a:t>class C...	</a:t>
            </a:r>
            <a:r>
              <a:rPr lang="en-US" sz="2400" b="0" i="0" u="none" strike="noStrike" cap="none" baseline="0" dirty="0" err="1">
                <a:solidFill>
                  <a:srgbClr val="0000FF"/>
                </a:solidFill>
                <a:latin typeface="Comic Sans MS"/>
                <a:ea typeface="Comic Sans MS"/>
                <a:cs typeface="Comic Sans MS"/>
                <a:sym typeface="Comic Sans MS"/>
              </a:rPr>
              <a:t>ref_a</a:t>
            </a:r>
            <a:r>
              <a:rPr lang="en-US" sz="2400" b="0" i="0" u="none" strike="noStrike" cap="none" baseline="0" dirty="0">
                <a:solidFill>
                  <a:srgbClr val="0000FF"/>
                </a:solidFill>
                <a:latin typeface="Comic Sans MS"/>
                <a:ea typeface="Comic Sans MS"/>
                <a:cs typeface="Comic Sans MS"/>
                <a:sym typeface="Comic Sans MS"/>
              </a:rPr>
              <a:t>:</a:t>
            </a:r>
            <a:r>
              <a:rPr lang="en-US" sz="2400" b="0" i="0" u="none" strike="noStrike" cap="none" baseline="0" dirty="0">
                <a:solidFill>
                  <a:schemeClr val="dk1"/>
                </a:solidFill>
                <a:latin typeface="Comic Sans MS"/>
                <a:ea typeface="Comic Sans MS"/>
                <a:cs typeface="Comic Sans MS"/>
                <a:sym typeface="Comic Sans MS"/>
              </a:rPr>
              <a:t> </a:t>
            </a:r>
            <a:r>
              <a:rPr lang="en-US" sz="2400" b="0" i="0" u="none" strike="noStrike" cap="none" baseline="0" dirty="0">
                <a:solidFill>
                  <a:srgbClr val="0000FF"/>
                </a:solidFill>
                <a:latin typeface="Comic Sans MS"/>
                <a:ea typeface="Comic Sans MS"/>
                <a:cs typeface="Comic Sans MS"/>
                <a:sym typeface="Comic Sans MS"/>
              </a:rPr>
              <a:t>A</a:t>
            </a:r>
            <a:r>
              <a:rPr lang="en-US" sz="2400" b="0" i="0" u="none" strike="noStrike" cap="none" baseline="0" dirty="0">
                <a:solidFill>
                  <a:schemeClr val="dk1"/>
                </a:solidFill>
                <a:latin typeface="Comic Sans MS"/>
                <a:ea typeface="Comic Sans MS"/>
                <a:cs typeface="Comic Sans MS"/>
                <a:sym typeface="Comic Sans MS"/>
              </a:rPr>
              <a:t> … </a:t>
            </a:r>
            <a:r>
              <a:rPr lang="en-US" sz="2400" b="0" i="0" u="none" strike="noStrike" cap="none" baseline="0" dirty="0" err="1">
                <a:solidFill>
                  <a:srgbClr val="0000FF"/>
                </a:solidFill>
                <a:latin typeface="Comic Sans MS"/>
                <a:ea typeface="Comic Sans MS"/>
                <a:cs typeface="Comic Sans MS"/>
                <a:sym typeface="Comic Sans MS"/>
              </a:rPr>
              <a:t>ref_a.f</a:t>
            </a:r>
            <a:r>
              <a:rPr lang="en-US" sz="2400" b="0" i="0" u="none" strike="noStrike" cap="none" baseline="0" dirty="0">
                <a:solidFill>
                  <a:schemeClr val="dk1"/>
                </a:solidFill>
                <a:latin typeface="Comic Sans MS"/>
                <a:ea typeface="Comic Sans MS"/>
                <a:cs typeface="Comic Sans MS"/>
                <a:sym typeface="Comic Sans MS"/>
              </a:rPr>
              <a:t> </a:t>
            </a:r>
          </a:p>
          <a:p>
            <a:pPr marL="0" marR="0" lvl="0" indent="0" algn="l" rtl="0">
              <a:spcBef>
                <a:spcPts val="480"/>
              </a:spcBef>
              <a:spcAft>
                <a:spcPts val="0"/>
              </a:spcAft>
              <a:buNone/>
            </a:pPr>
            <a:endParaRPr sz="2400" b="0" i="1" u="none" strike="noStrike" cap="none" baseline="0" dirty="0">
              <a:solidFill>
                <a:srgbClr val="3333FF"/>
              </a:solidFill>
              <a:latin typeface="Comic Sans MS"/>
              <a:ea typeface="Comic Sans MS"/>
              <a:cs typeface="Comic Sans MS"/>
              <a:sym typeface="Comic Sans MS"/>
            </a:endParaRPr>
          </a:p>
        </p:txBody>
      </p:sp>
      <p:sp>
        <p:nvSpPr>
          <p:cNvPr id="226" name="Shape 22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34</a:t>
            </a:fld>
            <a:endParaRPr lang="en-US"/>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buSzPct val="25000"/>
            </a:pPr>
            <a:r>
              <a:rPr lang="en-US" dirty="0" err="1">
                <a:solidFill>
                  <a:srgbClr val="006699"/>
                </a:solidFill>
                <a:latin typeface="Nunito"/>
                <a:ea typeface="Nunito"/>
                <a:cs typeface="Nunito"/>
                <a:sym typeface="Nunito"/>
              </a:rPr>
              <a:t>Postcondition</a:t>
            </a:r>
            <a:r>
              <a:rPr lang="en-US" dirty="0">
                <a:solidFill>
                  <a:srgbClr val="006699"/>
                </a:solidFill>
                <a:latin typeface="Nunito"/>
                <a:ea typeface="Nunito"/>
                <a:cs typeface="Nunito"/>
                <a:sym typeface="Nunito"/>
              </a:rPr>
              <a:t> strengthening</a:t>
            </a:r>
          </a:p>
        </p:txBody>
      </p:sp>
      <p:sp>
        <p:nvSpPr>
          <p:cNvPr id="233" name="Shape 233"/>
          <p:cNvSpPr txBox="1">
            <a:spLocks noGrp="1"/>
          </p:cNvSpPr>
          <p:nvPr>
            <p:ph type="body" idx="1"/>
          </p:nvPr>
        </p:nvSpPr>
        <p:spPr>
          <a:xfrm>
            <a:off x="249250" y="1529148"/>
            <a:ext cx="8594700" cy="4993800"/>
          </a:xfrm>
          <a:prstGeom prst="rect">
            <a:avLst/>
          </a:prstGeom>
          <a:noFill/>
          <a:ln>
            <a:noFill/>
          </a:ln>
        </p:spPr>
        <p:txBody>
          <a:bodyPr lIns="91425" tIns="45700" rIns="91425" bIns="45700" anchor="t" anchorCtr="0">
            <a:noAutofit/>
          </a:bodyPr>
          <a:lstStyle/>
          <a:p>
            <a:pPr marL="457200" marR="0" lvl="0" indent="-431800" algn="l" rtl="0">
              <a:spcBef>
                <a:spcPts val="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A</a:t>
            </a:r>
            <a:r>
              <a:rPr lang="en-US" sz="2800" b="0" i="0" u="none" strike="noStrike" cap="none" baseline="0" dirty="0">
                <a:solidFill>
                  <a:srgbClr val="3333FF"/>
                </a:solidFill>
                <a:latin typeface="Comic Sans MS"/>
                <a:ea typeface="Comic Sans MS"/>
                <a:cs typeface="Comic Sans MS"/>
                <a:sym typeface="Comic Sans MS"/>
              </a:rPr>
              <a:t> </a:t>
            </a:r>
            <a:r>
              <a:rPr lang="en-US" sz="2800" b="0" i="0" u="none" strike="noStrike" cap="none" baseline="0" dirty="0">
                <a:solidFill>
                  <a:schemeClr val="dk1"/>
                </a:solidFill>
                <a:latin typeface="Comic Sans MS"/>
                <a:ea typeface="Comic Sans MS"/>
                <a:cs typeface="Comic Sans MS"/>
                <a:sym typeface="Comic Sans MS"/>
              </a:rPr>
              <a:t>client</a:t>
            </a:r>
            <a:r>
              <a:rPr lang="en-US" sz="2800" b="0" i="0" u="none" strike="noStrike" cap="none" baseline="0" dirty="0">
                <a:solidFill>
                  <a:srgbClr val="3333FF"/>
                </a:solidFill>
                <a:latin typeface="Comic Sans MS"/>
                <a:ea typeface="Comic Sans MS"/>
                <a:cs typeface="Comic Sans MS"/>
                <a:sym typeface="Comic Sans MS"/>
              </a:rPr>
              <a:t> </a:t>
            </a:r>
            <a:r>
              <a:rPr lang="en-US" sz="2800" b="0" i="0" u="none" strike="noStrike" cap="none" baseline="0" dirty="0">
                <a:solidFill>
                  <a:schemeClr val="dk1"/>
                </a:solidFill>
                <a:latin typeface="Comic Sans MS"/>
                <a:ea typeface="Comic Sans MS"/>
                <a:cs typeface="Comic Sans MS"/>
                <a:sym typeface="Comic Sans MS"/>
              </a:rPr>
              <a:t>might not know anything about descendants of </a:t>
            </a:r>
            <a:r>
              <a:rPr lang="en-US" sz="2800" b="0" i="0" u="none" strike="noStrike" cap="none" baseline="0" dirty="0">
                <a:solidFill>
                  <a:srgbClr val="0000FF"/>
                </a:solidFill>
                <a:latin typeface="Comic Sans MS"/>
                <a:ea typeface="Comic Sans MS"/>
                <a:cs typeface="Comic Sans MS"/>
                <a:sym typeface="Comic Sans MS"/>
              </a:rPr>
              <a:t>A</a:t>
            </a:r>
            <a:r>
              <a:rPr lang="en-US" sz="2800" b="0" i="0" u="none" strike="noStrike" cap="none" baseline="0" dirty="0">
                <a:solidFill>
                  <a:schemeClr val="dk1"/>
                </a:solidFill>
                <a:latin typeface="Comic Sans MS"/>
                <a:ea typeface="Comic Sans MS"/>
                <a:cs typeface="Comic Sans MS"/>
                <a:sym typeface="Comic Sans MS"/>
              </a:rPr>
              <a:t>, so it can </a:t>
            </a:r>
            <a:r>
              <a:rPr lang="en-US" sz="2800" b="0" i="0" u="none" strike="noStrike" cap="none" baseline="0" dirty="0">
                <a:solidFill>
                  <a:srgbClr val="FF0000"/>
                </a:solidFill>
                <a:latin typeface="Comic Sans MS"/>
                <a:ea typeface="Comic Sans MS"/>
                <a:cs typeface="Comic Sans MS"/>
                <a:sym typeface="Comic Sans MS"/>
              </a:rPr>
              <a:t>only assume </a:t>
            </a:r>
            <a:r>
              <a:rPr lang="en-US" sz="2800" b="0" i="0" u="none" strike="noStrike" cap="none" baseline="0" dirty="0" err="1">
                <a:solidFill>
                  <a:srgbClr val="0000FF"/>
                </a:solidFill>
                <a:latin typeface="Comic Sans MS"/>
                <a:ea typeface="Comic Sans MS"/>
                <a:cs typeface="Comic Sans MS"/>
                <a:sym typeface="Comic Sans MS"/>
              </a:rPr>
              <a:t>pos</a:t>
            </a:r>
            <a:endParaRPr lang="en-US" sz="2800" b="0" i="0" u="none" strike="noStrike" cap="none" baseline="0" dirty="0">
              <a:solidFill>
                <a:srgbClr val="0000FF"/>
              </a:solidFill>
              <a:latin typeface="Comic Sans MS"/>
              <a:ea typeface="Comic Sans MS"/>
              <a:cs typeface="Comic Sans MS"/>
              <a:sym typeface="Comic Sans MS"/>
            </a:endParaRPr>
          </a:p>
          <a:p>
            <a:pPr marL="0" marR="0" lvl="0" indent="0" algn="l" rtl="0">
              <a:spcBef>
                <a:spcPts val="560"/>
              </a:spcBef>
              <a:spcAft>
                <a:spcPts val="0"/>
              </a:spcAft>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l"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Descendants of </a:t>
            </a:r>
            <a:r>
              <a:rPr lang="en-US" sz="2800" b="0" i="0" u="none" strike="noStrike" cap="none" baseline="0" dirty="0">
                <a:solidFill>
                  <a:srgbClr val="0000FF"/>
                </a:solidFill>
                <a:latin typeface="Comic Sans MS"/>
                <a:ea typeface="Comic Sans MS"/>
                <a:cs typeface="Comic Sans MS"/>
                <a:sym typeface="Comic Sans MS"/>
              </a:rPr>
              <a:t>A</a:t>
            </a:r>
            <a:r>
              <a:rPr lang="en-US" sz="2800" b="0" i="0" u="none" strike="noStrike" cap="none" baseline="0" dirty="0">
                <a:solidFill>
                  <a:schemeClr val="dk1"/>
                </a:solidFill>
                <a:latin typeface="Comic Sans MS"/>
                <a:ea typeface="Comic Sans MS"/>
                <a:cs typeface="Comic Sans MS"/>
                <a:sym typeface="Comic Sans MS"/>
              </a:rPr>
              <a:t> cannot cheat on the client by requiring a </a:t>
            </a:r>
            <a:r>
              <a:rPr lang="en-US" sz="2800" b="0" i="0" u="none" strike="noStrike" cap="none" baseline="0" dirty="0" err="1">
                <a:solidFill>
                  <a:schemeClr val="dk1"/>
                </a:solidFill>
                <a:latin typeface="Comic Sans MS"/>
                <a:ea typeface="Comic Sans MS"/>
                <a:cs typeface="Comic Sans MS"/>
                <a:sym typeface="Comic Sans MS"/>
              </a:rPr>
              <a:t>postcondition</a:t>
            </a:r>
            <a:r>
              <a:rPr lang="en-US" sz="2800" b="0" i="0" u="none" strike="noStrike" cap="none" baseline="0" dirty="0">
                <a:solidFill>
                  <a:schemeClr val="dk1"/>
                </a:solidFill>
                <a:latin typeface="Comic Sans MS"/>
                <a:ea typeface="Comic Sans MS"/>
                <a:cs typeface="Comic Sans MS"/>
                <a:sym typeface="Comic Sans MS"/>
              </a:rPr>
              <a:t> weaker than </a:t>
            </a:r>
            <a:r>
              <a:rPr lang="en-US" sz="2800" b="0" i="0" u="none" strike="noStrike" cap="none" baseline="0" dirty="0" err="1">
                <a:solidFill>
                  <a:srgbClr val="0000FF"/>
                </a:solidFill>
                <a:latin typeface="Comic Sans MS"/>
                <a:ea typeface="Comic Sans MS"/>
                <a:cs typeface="Comic Sans MS"/>
                <a:sym typeface="Comic Sans MS"/>
              </a:rPr>
              <a:t>pos</a:t>
            </a:r>
            <a:endParaRPr lang="en-US" sz="2800" b="0" i="0" u="none" strike="noStrike" cap="none" baseline="0" dirty="0">
              <a:solidFill>
                <a:srgbClr val="0000FF"/>
              </a:solidFill>
              <a:latin typeface="Comic Sans MS"/>
              <a:ea typeface="Comic Sans MS"/>
              <a:cs typeface="Comic Sans MS"/>
              <a:sym typeface="Comic Sans MS"/>
            </a:endParaRPr>
          </a:p>
          <a:p>
            <a:pPr marL="0" marR="0" lvl="0" indent="0" algn="l" rtl="0">
              <a:spcBef>
                <a:spcPts val="560"/>
              </a:spcBef>
              <a:spcAft>
                <a:spcPts val="0"/>
              </a:spcAft>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l"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Descendants might require a </a:t>
            </a:r>
            <a:r>
              <a:rPr lang="en-US" sz="2800" b="0" i="0" u="none" strike="noStrike" cap="none" baseline="0" dirty="0" err="1">
                <a:solidFill>
                  <a:schemeClr val="dk1"/>
                </a:solidFill>
                <a:latin typeface="Comic Sans MS"/>
                <a:ea typeface="Comic Sans MS"/>
                <a:cs typeface="Comic Sans MS"/>
                <a:sym typeface="Comic Sans MS"/>
              </a:rPr>
              <a:t>postcondition</a:t>
            </a:r>
            <a:r>
              <a:rPr lang="en-US" sz="2800" b="0" i="0" u="none" strike="noStrike" cap="none" baseline="0" dirty="0">
                <a:solidFill>
                  <a:schemeClr val="dk1"/>
                </a:solidFill>
                <a:latin typeface="Comic Sans MS"/>
                <a:ea typeface="Comic Sans MS"/>
                <a:cs typeface="Comic Sans MS"/>
                <a:sym typeface="Comic Sans MS"/>
              </a:rPr>
              <a:t> </a:t>
            </a:r>
            <a:r>
              <a:rPr lang="en-US" sz="2800" b="0" i="0" u="none" strike="noStrike" cap="none" baseline="0" dirty="0">
                <a:solidFill>
                  <a:srgbClr val="0000FF"/>
                </a:solidFill>
                <a:latin typeface="Comic Sans MS"/>
                <a:ea typeface="Comic Sans MS"/>
                <a:cs typeface="Comic Sans MS"/>
                <a:sym typeface="Comic Sans MS"/>
              </a:rPr>
              <a:t>pos1</a:t>
            </a:r>
            <a:r>
              <a:rPr lang="en-US" sz="2800" b="0" i="0" u="none" strike="noStrike" cap="none" baseline="0" dirty="0">
                <a:solidFill>
                  <a:schemeClr val="dk1"/>
                </a:solidFill>
                <a:latin typeface="Comic Sans MS"/>
                <a:ea typeface="Comic Sans MS"/>
                <a:cs typeface="Comic Sans MS"/>
                <a:sym typeface="Comic Sans MS"/>
              </a:rPr>
              <a:t> </a:t>
            </a:r>
            <a:r>
              <a:rPr lang="en-US" sz="2800" b="0" i="0" u="none" strike="noStrike" cap="none" baseline="0" dirty="0">
                <a:solidFill>
                  <a:srgbClr val="FF0000"/>
                </a:solidFill>
                <a:latin typeface="Comic Sans MS"/>
                <a:ea typeface="Comic Sans MS"/>
                <a:cs typeface="Comic Sans MS"/>
                <a:sym typeface="Comic Sans MS"/>
              </a:rPr>
              <a:t>stronger</a:t>
            </a:r>
            <a:r>
              <a:rPr lang="en-US" sz="2800" b="0" i="0" u="none" strike="noStrike" cap="none" baseline="0" dirty="0">
                <a:solidFill>
                  <a:schemeClr val="dk1"/>
                </a:solidFill>
                <a:latin typeface="Comic Sans MS"/>
                <a:ea typeface="Comic Sans MS"/>
                <a:cs typeface="Comic Sans MS"/>
                <a:sym typeface="Comic Sans MS"/>
              </a:rPr>
              <a:t> than </a:t>
            </a:r>
            <a:r>
              <a:rPr lang="en-US" sz="2800" b="0" i="0" u="none" strike="noStrike" cap="none" baseline="0" dirty="0" err="1">
                <a:solidFill>
                  <a:srgbClr val="0000FF"/>
                </a:solidFill>
                <a:latin typeface="Comic Sans MS"/>
                <a:ea typeface="Comic Sans MS"/>
                <a:cs typeface="Comic Sans MS"/>
                <a:sym typeface="Comic Sans MS"/>
              </a:rPr>
              <a:t>pos</a:t>
            </a:r>
            <a:r>
              <a:rPr lang="en-US" sz="2800" b="0" i="0" u="none" strike="noStrike" cap="none" baseline="0" dirty="0">
                <a:solidFill>
                  <a:schemeClr val="dk1"/>
                </a:solidFill>
                <a:latin typeface="Comic Sans MS"/>
                <a:ea typeface="Comic Sans MS"/>
                <a:cs typeface="Comic Sans MS"/>
                <a:sym typeface="Comic Sans MS"/>
              </a:rPr>
              <a:t>: the clients will still work</a:t>
            </a:r>
          </a:p>
        </p:txBody>
      </p:sp>
      <p:sp>
        <p:nvSpPr>
          <p:cNvPr id="234" name="Shape 23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35</a:t>
            </a:fld>
            <a:endParaRPr lang="en-US"/>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49236" y="115888"/>
            <a:ext cx="8856245"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When inherited contracts do not change</a:t>
            </a:r>
          </a:p>
        </p:txBody>
      </p:sp>
      <p:sp>
        <p:nvSpPr>
          <p:cNvPr id="241" name="Shape 241"/>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smtClean="0">
                <a:solidFill>
                  <a:schemeClr val="dk1"/>
                </a:solidFill>
                <a:latin typeface="Comic Sans MS"/>
                <a:ea typeface="Comic Sans MS"/>
                <a:cs typeface="Comic Sans MS"/>
                <a:sym typeface="Comic Sans MS"/>
              </a:rPr>
              <a:t>If </a:t>
            </a:r>
            <a:r>
              <a:rPr lang="en-US" sz="2800" b="0" i="0" u="none" strike="noStrike" cap="none" baseline="0" dirty="0">
                <a:solidFill>
                  <a:schemeClr val="dk1"/>
                </a:solidFill>
                <a:latin typeface="Comic Sans MS"/>
                <a:ea typeface="Comic Sans MS"/>
                <a:cs typeface="Comic Sans MS"/>
                <a:sym typeface="Comic Sans MS"/>
              </a:rPr>
              <a:t>you are happy with the inherited precondition, just omit the </a:t>
            </a:r>
            <a:r>
              <a:rPr lang="en-US" sz="2800" b="1" i="0" u="none" strike="noStrike" cap="none" baseline="0" dirty="0">
                <a:solidFill>
                  <a:srgbClr val="0000FF"/>
                </a:solidFill>
                <a:latin typeface="Comic Sans MS"/>
                <a:ea typeface="Comic Sans MS"/>
                <a:cs typeface="Comic Sans MS"/>
                <a:sym typeface="Comic Sans MS"/>
              </a:rPr>
              <a:t>require</a:t>
            </a:r>
            <a:r>
              <a:rPr lang="en-US" sz="2800" b="0" i="0" u="none" strike="noStrike" cap="none" baseline="0" dirty="0">
                <a:solidFill>
                  <a:schemeClr val="dk1"/>
                </a:solidFill>
                <a:latin typeface="Comic Sans MS"/>
                <a:ea typeface="Comic Sans MS"/>
                <a:cs typeface="Comic Sans MS"/>
                <a:sym typeface="Comic Sans MS"/>
              </a:rPr>
              <a:t> clause  </a:t>
            </a:r>
          </a:p>
          <a:p>
            <a:pPr marL="457200" marR="0" lvl="0" indent="-279400" algn="just" rtl="0">
              <a:spcBef>
                <a:spcPts val="560"/>
              </a:spcBef>
              <a:spcAft>
                <a:spcPts val="0"/>
              </a:spcAft>
              <a:buClr>
                <a:srgbClr val="8B0000"/>
              </a:buClr>
              <a:buFont typeface="Arial"/>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If you are happy with the inherited </a:t>
            </a:r>
            <a:r>
              <a:rPr lang="en-US" sz="2800" b="0" i="0" u="none" strike="noStrike" cap="none" baseline="0" dirty="0" err="1">
                <a:solidFill>
                  <a:schemeClr val="dk1"/>
                </a:solidFill>
                <a:latin typeface="Comic Sans MS"/>
                <a:ea typeface="Comic Sans MS"/>
                <a:cs typeface="Comic Sans MS"/>
                <a:sym typeface="Comic Sans MS"/>
              </a:rPr>
              <a:t>postcondition</a:t>
            </a:r>
            <a:r>
              <a:rPr lang="en-US" sz="2800" b="0" i="0" u="none" strike="noStrike" cap="none" baseline="0" dirty="0">
                <a:solidFill>
                  <a:schemeClr val="dk1"/>
                </a:solidFill>
                <a:latin typeface="Comic Sans MS"/>
                <a:ea typeface="Comic Sans MS"/>
                <a:cs typeface="Comic Sans MS"/>
                <a:sym typeface="Comic Sans MS"/>
              </a:rPr>
              <a:t>, just omit the </a:t>
            </a:r>
            <a:r>
              <a:rPr lang="en-US" sz="2800" b="1" i="0" u="none" strike="noStrike" cap="none" baseline="0" dirty="0">
                <a:solidFill>
                  <a:srgbClr val="0000FF"/>
                </a:solidFill>
                <a:latin typeface="Comic Sans MS"/>
                <a:ea typeface="Comic Sans MS"/>
                <a:cs typeface="Comic Sans MS"/>
                <a:sym typeface="Comic Sans MS"/>
              </a:rPr>
              <a:t>ensure</a:t>
            </a:r>
            <a:r>
              <a:rPr lang="en-US" sz="2800" b="0" i="0" u="none" strike="noStrike" cap="none" baseline="0" dirty="0">
                <a:solidFill>
                  <a:schemeClr val="dk1"/>
                </a:solidFill>
                <a:latin typeface="Comic Sans MS"/>
                <a:ea typeface="Comic Sans MS"/>
                <a:cs typeface="Comic Sans MS"/>
                <a:sym typeface="Comic Sans MS"/>
              </a:rPr>
              <a:t> clause</a:t>
            </a:r>
          </a:p>
          <a:p>
            <a:pPr marL="457200" marR="0" lvl="0" indent="-279400" algn="just" rtl="0">
              <a:spcBef>
                <a:spcPts val="560"/>
              </a:spcBef>
              <a:spcAft>
                <a:spcPts val="0"/>
              </a:spcAft>
              <a:buClr>
                <a:srgbClr val="8B0000"/>
              </a:buClr>
              <a:buFont typeface="Arial"/>
              <a:buNone/>
            </a:pPr>
            <a:endParaRPr sz="2800" b="0" i="0" u="none" strike="noStrike" cap="none" baseline="0" dirty="0">
              <a:solidFill>
                <a:schemeClr val="dk1"/>
              </a:solidFill>
              <a:latin typeface="Comic Sans MS"/>
              <a:ea typeface="Comic Sans MS"/>
              <a:cs typeface="Comic Sans MS"/>
              <a:sym typeface="Comic Sans MS"/>
            </a:endParaRPr>
          </a:p>
          <a:p>
            <a:pPr marL="457200" marR="0" lvl="0" indent="-431800" algn="just" rtl="0">
              <a:spcBef>
                <a:spcPts val="560"/>
              </a:spcBef>
              <a:spcAft>
                <a:spcPts val="0"/>
              </a:spcAft>
              <a:buClr>
                <a:srgbClr val="8B0000"/>
              </a:buClr>
              <a:buSzPct val="100000"/>
              <a:buFont typeface="Arial"/>
              <a:buChar char="•"/>
            </a:pPr>
            <a:r>
              <a:rPr lang="en-US" sz="2800" b="0" i="0" u="none" strike="noStrike" cap="none" baseline="0" dirty="0">
                <a:solidFill>
                  <a:schemeClr val="dk1"/>
                </a:solidFill>
                <a:latin typeface="Comic Sans MS"/>
                <a:ea typeface="Comic Sans MS"/>
                <a:cs typeface="Comic Sans MS"/>
                <a:sym typeface="Comic Sans MS"/>
              </a:rPr>
              <a:t>If you are happy with the inherited invariant, just omit the </a:t>
            </a:r>
            <a:r>
              <a:rPr lang="en-US" sz="2800" b="1" i="0" u="none" strike="noStrike" cap="none" baseline="0" dirty="0">
                <a:solidFill>
                  <a:srgbClr val="0000FF"/>
                </a:solidFill>
                <a:latin typeface="Comic Sans MS"/>
                <a:ea typeface="Comic Sans MS"/>
                <a:cs typeface="Comic Sans MS"/>
                <a:sym typeface="Comic Sans MS"/>
              </a:rPr>
              <a:t>invariant</a:t>
            </a:r>
            <a:r>
              <a:rPr lang="en-US" sz="2800" b="0" i="0" u="none" strike="noStrike" cap="none" baseline="0" dirty="0">
                <a:solidFill>
                  <a:schemeClr val="dk1"/>
                </a:solidFill>
                <a:latin typeface="Comic Sans MS"/>
                <a:ea typeface="Comic Sans MS"/>
                <a:cs typeface="Comic Sans MS"/>
                <a:sym typeface="Comic Sans MS"/>
              </a:rPr>
              <a:t> clause  </a:t>
            </a:r>
          </a:p>
          <a:p>
            <a:pPr marL="0" marR="0" lvl="0" indent="0" algn="l" rtl="0">
              <a:spcBef>
                <a:spcPts val="560"/>
              </a:spcBef>
              <a:spcAft>
                <a:spcPts val="0"/>
              </a:spcAft>
              <a:buNone/>
            </a:pPr>
            <a:endParaRPr sz="2400" b="1" i="0" u="none" strike="noStrike" cap="none" baseline="0" dirty="0">
              <a:solidFill>
                <a:srgbClr val="3333FF"/>
              </a:solidFill>
              <a:latin typeface="Comic Sans MS"/>
              <a:ea typeface="Comic Sans MS"/>
              <a:cs typeface="Comic Sans MS"/>
              <a:sym typeface="Comic Sans MS"/>
            </a:endParaRPr>
          </a:p>
          <a:p>
            <a:pPr marL="342900" marR="0" lvl="0" indent="-190500" algn="l" rtl="0">
              <a:spcBef>
                <a:spcPts val="480"/>
              </a:spcBef>
              <a:spcAft>
                <a:spcPts val="0"/>
              </a:spcAft>
              <a:buClr>
                <a:srgbClr val="8B0000"/>
              </a:buClr>
              <a:buFont typeface="Arial"/>
              <a:buNone/>
            </a:pPr>
            <a:endParaRPr sz="2400" b="0" i="1" u="none" strike="noStrike" cap="none" baseline="0" dirty="0">
              <a:solidFill>
                <a:srgbClr val="3333FF"/>
              </a:solidFill>
              <a:latin typeface="Comic Sans MS"/>
              <a:ea typeface="Comic Sans MS"/>
              <a:cs typeface="Comic Sans MS"/>
              <a:sym typeface="Comic Sans MS"/>
            </a:endParaRPr>
          </a:p>
          <a:p>
            <a:pPr marL="896937" marR="0" lvl="1" indent="-241617" algn="l" rtl="0">
              <a:spcBef>
                <a:spcPts val="480"/>
              </a:spcBef>
              <a:spcAft>
                <a:spcPts val="0"/>
              </a:spcAft>
              <a:buClr>
                <a:srgbClr val="8B0000"/>
              </a:buClr>
              <a:buFont typeface="Noto Symbol"/>
              <a:buNone/>
            </a:pPr>
            <a:endParaRPr sz="2400" b="0" i="1" u="none" strike="noStrike" cap="none" baseline="0" dirty="0">
              <a:solidFill>
                <a:srgbClr val="3333FF"/>
              </a:solidFill>
              <a:latin typeface="Comic Sans MS"/>
              <a:ea typeface="Comic Sans MS"/>
              <a:cs typeface="Comic Sans MS"/>
              <a:sym typeface="Comic Sans MS"/>
            </a:endParaRPr>
          </a:p>
        </p:txBody>
      </p:sp>
      <p:sp>
        <p:nvSpPr>
          <p:cNvPr id="242" name="Shape 24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36</a:t>
            </a:fld>
            <a:endParaRPr lang="en-US"/>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9237" y="115888"/>
            <a:ext cx="8485330" cy="435599"/>
          </a:xfrm>
        </p:spPr>
        <p:txBody>
          <a:bodyPr/>
          <a:lstStyle/>
          <a:p>
            <a:r>
              <a:rPr lang="en-US" sz="3200" dirty="0">
                <a:solidFill>
                  <a:srgbClr val="006699"/>
                </a:solidFill>
                <a:latin typeface="Nunito"/>
                <a:ea typeface="Nunito"/>
                <a:cs typeface="Nunito"/>
                <a:sym typeface="Nunito"/>
              </a:rPr>
              <a:t>When inherited contracts do </a:t>
            </a:r>
            <a:r>
              <a:rPr lang="en-US" sz="3200" dirty="0" smtClean="0">
                <a:solidFill>
                  <a:srgbClr val="006699"/>
                </a:solidFill>
                <a:latin typeface="Nunito"/>
                <a:ea typeface="Nunito"/>
                <a:cs typeface="Nunito"/>
                <a:sym typeface="Nunito"/>
              </a:rPr>
              <a:t>change (1)</a:t>
            </a:r>
            <a:endParaRPr lang="it-IT" sz="3200" dirty="0">
              <a:solidFill>
                <a:srgbClr val="006699"/>
              </a:solidFill>
              <a:latin typeface="Nunito"/>
              <a:ea typeface="Nunito"/>
              <a:cs typeface="Nunito"/>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37</a:t>
            </a:fld>
            <a:endParaRPr lang="en-US"/>
          </a:p>
        </p:txBody>
      </p:sp>
      <p:sp>
        <p:nvSpPr>
          <p:cNvPr id="6" name="Rectangle 4"/>
          <p:cNvSpPr>
            <a:spLocks noGrp="1" noChangeArrowheads="1"/>
          </p:cNvSpPr>
          <p:nvPr>
            <p:ph type="body" idx="1"/>
          </p:nvPr>
        </p:nvSpPr>
        <p:spPr bwMode="auto">
          <a:xfrm>
            <a:off x="249237" y="639268"/>
            <a:ext cx="848533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it-IT" altLang="it-IT" sz="2800" dirty="0" smtClean="0">
                <a:solidFill>
                  <a:schemeClr val="dk1"/>
                </a:solidFill>
                <a:latin typeface="Comic Sans MS"/>
                <a:ea typeface="Comic Sans MS"/>
                <a:cs typeface="Comic Sans MS"/>
              </a:rPr>
              <a:t>It </a:t>
            </a:r>
            <a:r>
              <a:rPr lang="it-IT" altLang="it-IT" sz="2800" dirty="0">
                <a:solidFill>
                  <a:schemeClr val="dk1"/>
                </a:solidFill>
                <a:latin typeface="Comic Sans MS"/>
                <a:ea typeface="Comic Sans MS"/>
                <a:cs typeface="Comic Sans MS"/>
              </a:rPr>
              <a:t>is impossible to check simply that an assertion is weaker or stronger than </a:t>
            </a:r>
            <a:r>
              <a:rPr lang="it-IT" altLang="it-IT" sz="2800" dirty="0" smtClean="0">
                <a:solidFill>
                  <a:schemeClr val="dk1"/>
                </a:solidFill>
                <a:latin typeface="Comic Sans MS"/>
                <a:ea typeface="Comic Sans MS"/>
                <a:cs typeface="Comic Sans MS"/>
              </a:rPr>
              <a:t>another</a:t>
            </a: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sz="2800" dirty="0">
              <a:solidFill>
                <a:schemeClr val="dk1"/>
              </a:solidFill>
              <a:latin typeface="Comic Sans MS"/>
              <a:ea typeface="Comic Sans MS"/>
              <a:cs typeface="Comic Sans MS"/>
            </a:endParaRPr>
          </a:p>
          <a:p>
            <a:pPr marL="0" marR="0" lvl="0" indent="0" algn="just" defTabSz="914400" rtl="0" eaLnBrk="0" fontAlgn="base" latinLnBrk="0" hangingPunct="0">
              <a:lnSpc>
                <a:spcPct val="100000"/>
              </a:lnSpc>
              <a:spcBef>
                <a:spcPct val="0"/>
              </a:spcBef>
              <a:spcAft>
                <a:spcPct val="0"/>
              </a:spcAft>
              <a:buClrTx/>
              <a:buSzTx/>
              <a:buFontTx/>
              <a:buNone/>
              <a:tabLst/>
            </a:pPr>
            <a:r>
              <a:rPr lang="it-IT" altLang="it-IT" sz="2800" dirty="0" smtClean="0">
                <a:solidFill>
                  <a:schemeClr val="dk1"/>
                </a:solidFill>
                <a:latin typeface="Comic Sans MS"/>
                <a:ea typeface="Comic Sans MS"/>
                <a:cs typeface="Comic Sans MS"/>
              </a:rPr>
              <a:t>Eiffel relies </a:t>
            </a:r>
            <a:r>
              <a:rPr lang="it-IT" altLang="it-IT" sz="2800" dirty="0">
                <a:solidFill>
                  <a:schemeClr val="dk1"/>
                </a:solidFill>
                <a:latin typeface="Comic Sans MS"/>
                <a:ea typeface="Comic Sans MS"/>
                <a:cs typeface="Comic Sans MS"/>
              </a:rPr>
              <a:t>on different forms of the assertion constructs, </a:t>
            </a:r>
            <a:r>
              <a:rPr lang="it-IT" altLang="it-IT" sz="2800" dirty="0">
                <a:solidFill>
                  <a:srgbClr val="FF0000"/>
                </a:solidFill>
                <a:latin typeface="Comic Sans MS"/>
                <a:ea typeface="Comic Sans MS"/>
                <a:cs typeface="Comic Sans MS"/>
              </a:rPr>
              <a:t>require else</a:t>
            </a:r>
            <a:r>
              <a:rPr lang="it-IT" altLang="it-IT" sz="2800" dirty="0">
                <a:solidFill>
                  <a:schemeClr val="dk1"/>
                </a:solidFill>
                <a:latin typeface="Comic Sans MS"/>
                <a:ea typeface="Comic Sans MS"/>
                <a:cs typeface="Comic Sans MS"/>
              </a:rPr>
              <a:t> and </a:t>
            </a:r>
            <a:r>
              <a:rPr lang="it-IT" altLang="it-IT" sz="2800" dirty="0">
                <a:solidFill>
                  <a:srgbClr val="FF0000"/>
                </a:solidFill>
                <a:latin typeface="Comic Sans MS"/>
                <a:ea typeface="Comic Sans MS"/>
                <a:cs typeface="Comic Sans MS"/>
              </a:rPr>
              <a:t>ensure then</a:t>
            </a:r>
            <a:r>
              <a:rPr lang="it-IT" altLang="it-IT" sz="2800" dirty="0">
                <a:solidFill>
                  <a:schemeClr val="dk1"/>
                </a:solidFill>
                <a:latin typeface="Comic Sans MS"/>
                <a:ea typeface="Comic Sans MS"/>
                <a:cs typeface="Comic Sans MS"/>
              </a:rPr>
              <a:t>, for redeclared routines. </a:t>
            </a:r>
            <a:endParaRPr lang="it-IT" altLang="it-IT" sz="2800" dirty="0" smtClean="0">
              <a:solidFill>
                <a:schemeClr val="dk1"/>
              </a:solidFill>
              <a:latin typeface="Comic Sans MS"/>
              <a:ea typeface="Comic Sans MS"/>
              <a:cs typeface="Comic Sans MS"/>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sz="2800" dirty="0">
              <a:solidFill>
                <a:schemeClr val="dk1"/>
              </a:solidFill>
              <a:latin typeface="Comic Sans MS"/>
              <a:ea typeface="Comic Sans MS"/>
              <a:cs typeface="Comic Sans MS"/>
            </a:endParaRPr>
          </a:p>
          <a:p>
            <a:pPr marL="0" marR="0" lvl="0" indent="0" algn="just" defTabSz="914400" rtl="0" eaLnBrk="0" fontAlgn="base" latinLnBrk="0" hangingPunct="0">
              <a:lnSpc>
                <a:spcPct val="100000"/>
              </a:lnSpc>
              <a:spcBef>
                <a:spcPct val="0"/>
              </a:spcBef>
              <a:spcAft>
                <a:spcPct val="0"/>
              </a:spcAft>
              <a:buClrTx/>
              <a:buSzTx/>
              <a:buFontTx/>
              <a:buNone/>
              <a:tabLst/>
            </a:pPr>
            <a:r>
              <a:rPr lang="it-IT" altLang="it-IT" sz="2800" dirty="0" smtClean="0">
                <a:solidFill>
                  <a:schemeClr val="dk1"/>
                </a:solidFill>
                <a:latin typeface="Comic Sans MS"/>
                <a:ea typeface="Comic Sans MS"/>
                <a:cs typeface="Comic Sans MS"/>
              </a:rPr>
              <a:t>They </a:t>
            </a:r>
            <a:r>
              <a:rPr lang="it-IT" altLang="it-IT" sz="2800" dirty="0">
                <a:solidFill>
                  <a:schemeClr val="dk1"/>
                </a:solidFill>
                <a:latin typeface="Comic Sans MS"/>
                <a:ea typeface="Comic Sans MS"/>
                <a:cs typeface="Comic Sans MS"/>
              </a:rPr>
              <a:t>rely on the mathematical property that for any assertions p and q, the following are true</a:t>
            </a:r>
            <a:r>
              <a:rPr lang="it-IT" altLang="it-IT" sz="2800" dirty="0" smtClean="0">
                <a:solidFill>
                  <a:schemeClr val="dk1"/>
                </a:solidFill>
                <a:latin typeface="Comic Sans MS"/>
                <a:ea typeface="Comic Sans MS"/>
                <a:cs typeface="Comic Sans MS"/>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sz="2800" dirty="0">
              <a:solidFill>
                <a:schemeClr val="dk1"/>
              </a:solidFill>
              <a:latin typeface="Comic Sans MS"/>
              <a:ea typeface="Comic Sans MS"/>
              <a:cs typeface="Comic Sans MS"/>
            </a:endParaRPr>
          </a:p>
          <a:p>
            <a:pPr lvl="0" algn="ctr">
              <a:buClrTx/>
              <a:buSzTx/>
            </a:pPr>
            <a:r>
              <a:rPr lang="it-IT" altLang="it-IT" sz="2800" dirty="0">
                <a:solidFill>
                  <a:srgbClr val="222222"/>
                </a:solidFill>
                <a:latin typeface="Courier New" panose="02070309020205020404" pitchFamily="49" charset="0"/>
                <a:cs typeface="Courier New" panose="02070309020205020404" pitchFamily="49" charset="0"/>
              </a:rPr>
              <a:t>p </a:t>
            </a:r>
            <a:r>
              <a:rPr lang="it-IT" altLang="it-IT" sz="2800" b="1" dirty="0">
                <a:solidFill>
                  <a:srgbClr val="0600FF"/>
                </a:solidFill>
                <a:latin typeface="Courier New" panose="02070309020205020404" pitchFamily="49" charset="0"/>
                <a:cs typeface="Courier New" panose="02070309020205020404" pitchFamily="49" charset="0"/>
              </a:rPr>
              <a:t>implies</a:t>
            </a:r>
            <a:r>
              <a:rPr lang="it-IT" altLang="it-IT" sz="2800" dirty="0">
                <a:solidFill>
                  <a:srgbClr val="222222"/>
                </a:solidFill>
                <a:latin typeface="Courier New" panose="02070309020205020404" pitchFamily="49" charset="0"/>
                <a:cs typeface="Courier New" panose="02070309020205020404" pitchFamily="49" charset="0"/>
              </a:rPr>
              <a:t> </a:t>
            </a:r>
            <a:r>
              <a:rPr lang="it-IT" altLang="it-IT" sz="2800" dirty="0">
                <a:solidFill>
                  <a:srgbClr val="FF0000"/>
                </a:solidFill>
                <a:latin typeface="Courier New" panose="02070309020205020404" pitchFamily="49" charset="0"/>
                <a:cs typeface="Courier New" panose="02070309020205020404" pitchFamily="49" charset="0"/>
              </a:rPr>
              <a:t>(</a:t>
            </a:r>
            <a:r>
              <a:rPr lang="it-IT" altLang="it-IT" sz="2800" dirty="0">
                <a:solidFill>
                  <a:srgbClr val="222222"/>
                </a:solidFill>
                <a:latin typeface="Courier New" panose="02070309020205020404" pitchFamily="49" charset="0"/>
                <a:cs typeface="Courier New" panose="02070309020205020404" pitchFamily="49" charset="0"/>
              </a:rPr>
              <a:t>p </a:t>
            </a:r>
            <a:r>
              <a:rPr lang="it-IT" altLang="it-IT" sz="2800" b="1" dirty="0">
                <a:solidFill>
                  <a:srgbClr val="0600FF"/>
                </a:solidFill>
                <a:latin typeface="Courier New" panose="02070309020205020404" pitchFamily="49" charset="0"/>
                <a:cs typeface="Courier New" panose="02070309020205020404" pitchFamily="49" charset="0"/>
              </a:rPr>
              <a:t>or</a:t>
            </a:r>
            <a:r>
              <a:rPr lang="it-IT" altLang="it-IT" sz="2800" dirty="0">
                <a:solidFill>
                  <a:srgbClr val="222222"/>
                </a:solidFill>
                <a:latin typeface="Courier New" panose="02070309020205020404" pitchFamily="49" charset="0"/>
                <a:cs typeface="Courier New" panose="02070309020205020404" pitchFamily="49" charset="0"/>
              </a:rPr>
              <a:t> q</a:t>
            </a:r>
            <a:r>
              <a:rPr lang="it-IT" altLang="it-IT" sz="2800" dirty="0">
                <a:solidFill>
                  <a:srgbClr val="FF0000"/>
                </a:solidFill>
                <a:latin typeface="Courier New" panose="02070309020205020404" pitchFamily="49" charset="0"/>
                <a:cs typeface="Courier New" panose="02070309020205020404" pitchFamily="49" charset="0"/>
              </a:rPr>
              <a:t>)</a:t>
            </a:r>
            <a:r>
              <a:rPr lang="it-IT" altLang="it-IT" sz="2800" dirty="0">
                <a:solidFill>
                  <a:srgbClr val="222222"/>
                </a:solidFill>
                <a:latin typeface="Courier New" panose="02070309020205020404" pitchFamily="49" charset="0"/>
                <a:cs typeface="Courier New" panose="02070309020205020404" pitchFamily="49" charset="0"/>
              </a:rPr>
              <a:t> </a:t>
            </a:r>
          </a:p>
          <a:p>
            <a:pPr lvl="0" algn="ctr">
              <a:buClrTx/>
              <a:buSzTx/>
            </a:pPr>
            <a:endParaRPr lang="it-IT" altLang="it-IT" sz="2800" dirty="0" smtClean="0">
              <a:solidFill>
                <a:srgbClr val="FF0000"/>
              </a:solidFill>
              <a:latin typeface="Courier New" panose="02070309020205020404" pitchFamily="49" charset="0"/>
              <a:cs typeface="Courier New" panose="02070309020205020404" pitchFamily="49" charset="0"/>
            </a:endParaRPr>
          </a:p>
          <a:p>
            <a:pPr lvl="0" algn="ctr">
              <a:buClrTx/>
              <a:buSzTx/>
            </a:pPr>
            <a:r>
              <a:rPr lang="it-IT" altLang="it-IT" sz="2800" dirty="0" smtClean="0">
                <a:solidFill>
                  <a:srgbClr val="FF0000"/>
                </a:solidFill>
                <a:latin typeface="Courier New" panose="02070309020205020404" pitchFamily="49" charset="0"/>
                <a:cs typeface="Courier New" panose="02070309020205020404" pitchFamily="49" charset="0"/>
              </a:rPr>
              <a:t>(</a:t>
            </a:r>
            <a:r>
              <a:rPr lang="it-IT" altLang="it-IT" sz="2800" dirty="0">
                <a:solidFill>
                  <a:srgbClr val="222222"/>
                </a:solidFill>
                <a:latin typeface="Courier New" panose="02070309020205020404" pitchFamily="49" charset="0"/>
                <a:cs typeface="Courier New" panose="02070309020205020404" pitchFamily="49" charset="0"/>
              </a:rPr>
              <a:t>p </a:t>
            </a:r>
            <a:r>
              <a:rPr lang="it-IT" altLang="it-IT" sz="2800" b="1" dirty="0">
                <a:solidFill>
                  <a:srgbClr val="0600FF"/>
                </a:solidFill>
                <a:latin typeface="Courier New" panose="02070309020205020404" pitchFamily="49" charset="0"/>
                <a:cs typeface="Courier New" panose="02070309020205020404" pitchFamily="49" charset="0"/>
              </a:rPr>
              <a:t>and</a:t>
            </a:r>
            <a:r>
              <a:rPr lang="it-IT" altLang="it-IT" sz="2800" dirty="0">
                <a:solidFill>
                  <a:srgbClr val="222222"/>
                </a:solidFill>
                <a:latin typeface="Courier New" panose="02070309020205020404" pitchFamily="49" charset="0"/>
                <a:cs typeface="Courier New" panose="02070309020205020404" pitchFamily="49" charset="0"/>
              </a:rPr>
              <a:t> q</a:t>
            </a:r>
            <a:r>
              <a:rPr lang="it-IT" altLang="it-IT" sz="2800" dirty="0">
                <a:solidFill>
                  <a:srgbClr val="FF0000"/>
                </a:solidFill>
                <a:latin typeface="Courier New" panose="02070309020205020404" pitchFamily="49" charset="0"/>
                <a:cs typeface="Courier New" panose="02070309020205020404" pitchFamily="49" charset="0"/>
              </a:rPr>
              <a:t>)</a:t>
            </a:r>
            <a:r>
              <a:rPr lang="it-IT" altLang="it-IT" sz="2800" dirty="0">
                <a:solidFill>
                  <a:srgbClr val="222222"/>
                </a:solidFill>
                <a:latin typeface="Courier New" panose="02070309020205020404" pitchFamily="49" charset="0"/>
                <a:cs typeface="Courier New" panose="02070309020205020404" pitchFamily="49" charset="0"/>
              </a:rPr>
              <a:t> </a:t>
            </a:r>
            <a:r>
              <a:rPr lang="it-IT" altLang="it-IT" sz="2800" b="1" dirty="0">
                <a:solidFill>
                  <a:srgbClr val="0600FF"/>
                </a:solidFill>
                <a:latin typeface="Courier New" panose="02070309020205020404" pitchFamily="49" charset="0"/>
                <a:cs typeface="Courier New" panose="02070309020205020404" pitchFamily="49" charset="0"/>
              </a:rPr>
              <a:t>implies</a:t>
            </a:r>
            <a:r>
              <a:rPr lang="it-IT" altLang="it-IT" sz="2800" dirty="0">
                <a:solidFill>
                  <a:srgbClr val="222222"/>
                </a:solidFill>
                <a:latin typeface="Courier New" panose="02070309020205020404" pitchFamily="49" charset="0"/>
                <a:cs typeface="Courier New" panose="02070309020205020404" pitchFamily="49" charset="0"/>
              </a:rPr>
              <a:t> p</a:t>
            </a:r>
            <a:r>
              <a:rPr lang="it-IT" altLang="it-IT" sz="2800" dirty="0"/>
              <a:t> </a:t>
            </a:r>
            <a:endParaRPr lang="it-IT" altLang="it-IT" sz="2800" dirty="0" smtClean="0">
              <a:solidFill>
                <a:schemeClr val="dk1"/>
              </a:solidFill>
              <a:latin typeface="Comic Sans MS"/>
              <a:ea typeface="Comic Sans MS"/>
              <a:cs typeface="Comic Sans MS"/>
            </a:endParaRPr>
          </a:p>
        </p:txBody>
      </p:sp>
    </p:spTree>
    <p:extLst>
      <p:ext uri="{BB962C8B-B14F-4D97-AF65-F5344CB8AC3E}">
        <p14:creationId xmlns:p14="http://schemas.microsoft.com/office/powerpoint/2010/main" val="3081508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7" y="115888"/>
            <a:ext cx="8608160" cy="435599"/>
          </a:xfrm>
        </p:spPr>
        <p:txBody>
          <a:bodyPr/>
          <a:lstStyle/>
          <a:p>
            <a:r>
              <a:rPr lang="en-US" sz="3200" dirty="0">
                <a:solidFill>
                  <a:srgbClr val="006699"/>
                </a:solidFill>
                <a:latin typeface="Nunito"/>
                <a:ea typeface="Nunito"/>
                <a:cs typeface="Nunito"/>
                <a:sym typeface="Nunito"/>
              </a:rPr>
              <a:t>When inherited contracts do change (2)</a:t>
            </a:r>
            <a:endParaRPr lang="it-IT" sz="3200" dirty="0">
              <a:solidFill>
                <a:srgbClr val="006699"/>
              </a:solidFill>
              <a:latin typeface="Nunito"/>
              <a:ea typeface="Nunito"/>
              <a:cs typeface="Nunito"/>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38</a:t>
            </a:fld>
            <a:endParaRPr lang="en-US"/>
          </a:p>
        </p:txBody>
      </p:sp>
      <p:sp>
        <p:nvSpPr>
          <p:cNvPr id="5" name="Rectangle 1"/>
          <p:cNvSpPr>
            <a:spLocks noGrp="1" noChangeArrowheads="1"/>
          </p:cNvSpPr>
          <p:nvPr>
            <p:ph type="body" idx="1"/>
          </p:nvPr>
        </p:nvSpPr>
        <p:spPr bwMode="auto">
          <a:xfrm>
            <a:off x="249238" y="1079426"/>
            <a:ext cx="830754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z="2800" dirty="0">
                <a:solidFill>
                  <a:schemeClr val="dk1"/>
                </a:solidFill>
                <a:latin typeface="Comic Sans MS"/>
                <a:ea typeface="Comic Sans MS"/>
                <a:cs typeface="Comic Sans MS"/>
              </a:rPr>
              <a:t>For a </a:t>
            </a:r>
            <a:r>
              <a:rPr lang="it-IT" altLang="it-IT" sz="2800" dirty="0">
                <a:solidFill>
                  <a:srgbClr val="FF0000"/>
                </a:solidFill>
                <a:latin typeface="Comic Sans MS"/>
                <a:ea typeface="Comic Sans MS"/>
                <a:cs typeface="Comic Sans MS"/>
              </a:rPr>
              <a:t>precondition</a:t>
            </a:r>
            <a:r>
              <a:rPr lang="it-IT" altLang="it-IT" sz="2800" dirty="0">
                <a:solidFill>
                  <a:schemeClr val="dk1"/>
                </a:solidFill>
                <a:latin typeface="Comic Sans MS"/>
                <a:ea typeface="Comic Sans MS"/>
                <a:cs typeface="Comic Sans MS"/>
              </a:rPr>
              <a:t>, using </a:t>
            </a:r>
            <a:r>
              <a:rPr lang="it-IT" altLang="it-IT" sz="2800" dirty="0">
                <a:solidFill>
                  <a:srgbClr val="FF0000"/>
                </a:solidFill>
                <a:latin typeface="Comic Sans MS"/>
                <a:ea typeface="Comic Sans MS"/>
                <a:cs typeface="Comic Sans MS"/>
              </a:rPr>
              <a:t>require else</a:t>
            </a:r>
            <a:r>
              <a:rPr lang="it-IT" altLang="it-IT" sz="2800" dirty="0">
                <a:solidFill>
                  <a:schemeClr val="dk1"/>
                </a:solidFill>
                <a:latin typeface="Comic Sans MS"/>
                <a:ea typeface="Comic Sans MS"/>
                <a:cs typeface="Comic Sans MS"/>
              </a:rPr>
              <a:t> with a new assertion </a:t>
            </a:r>
            <a:r>
              <a:rPr lang="it-IT" altLang="it-IT" sz="2800" dirty="0">
                <a:solidFill>
                  <a:srgbClr val="FF0000"/>
                </a:solidFill>
                <a:latin typeface="Comic Sans MS"/>
                <a:ea typeface="Comic Sans MS"/>
                <a:cs typeface="Comic Sans MS"/>
              </a:rPr>
              <a:t>will perform an or</a:t>
            </a:r>
            <a:r>
              <a:rPr lang="it-IT" altLang="it-IT" sz="2800" dirty="0">
                <a:solidFill>
                  <a:schemeClr val="dk1"/>
                </a:solidFill>
                <a:latin typeface="Comic Sans MS"/>
                <a:ea typeface="Comic Sans MS"/>
                <a:cs typeface="Comic Sans MS"/>
              </a:rPr>
              <a:t>, which can only </a:t>
            </a:r>
            <a:r>
              <a:rPr lang="it-IT" altLang="it-IT" sz="2800" dirty="0">
                <a:solidFill>
                  <a:srgbClr val="FF0000"/>
                </a:solidFill>
                <a:latin typeface="Comic Sans MS"/>
                <a:ea typeface="Comic Sans MS"/>
                <a:cs typeface="Comic Sans MS"/>
              </a:rPr>
              <a:t>weaken</a:t>
            </a:r>
            <a:r>
              <a:rPr lang="it-IT" altLang="it-IT" sz="2800" dirty="0">
                <a:solidFill>
                  <a:schemeClr val="dk1"/>
                </a:solidFill>
                <a:latin typeface="Comic Sans MS"/>
                <a:ea typeface="Comic Sans MS"/>
                <a:cs typeface="Comic Sans MS"/>
              </a:rPr>
              <a:t> the </a:t>
            </a:r>
            <a:r>
              <a:rPr lang="it-IT" altLang="it-IT" sz="2800" dirty="0" smtClean="0">
                <a:solidFill>
                  <a:schemeClr val="dk1"/>
                </a:solidFill>
                <a:latin typeface="Comic Sans MS"/>
                <a:ea typeface="Comic Sans MS"/>
                <a:cs typeface="Comic Sans MS"/>
              </a:rPr>
              <a:t>original</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it-IT" altLang="it-IT" sz="2800" dirty="0">
              <a:solidFill>
                <a:schemeClr val="dk1"/>
              </a:solidFill>
              <a:latin typeface="Comic Sans MS"/>
              <a:ea typeface="Comic Sans MS"/>
              <a:cs typeface="Comic Sans MS"/>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z="2800" dirty="0" smtClean="0">
                <a:solidFill>
                  <a:schemeClr val="dk1"/>
                </a:solidFill>
                <a:latin typeface="Comic Sans MS"/>
                <a:ea typeface="Comic Sans MS"/>
                <a:cs typeface="Comic Sans MS"/>
              </a:rPr>
              <a:t>For </a:t>
            </a:r>
            <a:r>
              <a:rPr lang="it-IT" altLang="it-IT" sz="2800" dirty="0">
                <a:solidFill>
                  <a:schemeClr val="dk1"/>
                </a:solidFill>
                <a:latin typeface="Comic Sans MS"/>
                <a:ea typeface="Comic Sans MS"/>
                <a:cs typeface="Comic Sans MS"/>
              </a:rPr>
              <a:t>a </a:t>
            </a:r>
            <a:r>
              <a:rPr lang="it-IT" altLang="it-IT" sz="2800" dirty="0">
                <a:solidFill>
                  <a:srgbClr val="FF0000"/>
                </a:solidFill>
                <a:latin typeface="Comic Sans MS"/>
                <a:ea typeface="Comic Sans MS"/>
                <a:cs typeface="Comic Sans MS"/>
              </a:rPr>
              <a:t>postcondition</a:t>
            </a:r>
            <a:r>
              <a:rPr lang="it-IT" altLang="it-IT" sz="2800" dirty="0">
                <a:solidFill>
                  <a:schemeClr val="dk1"/>
                </a:solidFill>
                <a:latin typeface="Comic Sans MS"/>
                <a:ea typeface="Comic Sans MS"/>
                <a:cs typeface="Comic Sans MS"/>
              </a:rPr>
              <a:t>, </a:t>
            </a:r>
            <a:r>
              <a:rPr lang="it-IT" altLang="it-IT" sz="2800" dirty="0">
                <a:solidFill>
                  <a:srgbClr val="FF0000"/>
                </a:solidFill>
                <a:latin typeface="Comic Sans MS"/>
                <a:ea typeface="Comic Sans MS"/>
                <a:cs typeface="Comic Sans MS"/>
              </a:rPr>
              <a:t>ensure </a:t>
            </a:r>
            <a:r>
              <a:rPr lang="it-IT" altLang="it-IT" sz="2800" dirty="0" smtClean="0">
                <a:solidFill>
                  <a:srgbClr val="FF0000"/>
                </a:solidFill>
                <a:latin typeface="Comic Sans MS"/>
                <a:ea typeface="Comic Sans MS"/>
                <a:cs typeface="Comic Sans MS"/>
              </a:rPr>
              <a:t>then will </a:t>
            </a:r>
            <a:r>
              <a:rPr lang="it-IT" altLang="it-IT" sz="2800" dirty="0">
                <a:solidFill>
                  <a:srgbClr val="FF0000"/>
                </a:solidFill>
                <a:latin typeface="Comic Sans MS"/>
                <a:ea typeface="Comic Sans MS"/>
                <a:cs typeface="Comic Sans MS"/>
              </a:rPr>
              <a:t>perform an and</a:t>
            </a:r>
            <a:r>
              <a:rPr lang="it-IT" altLang="it-IT" sz="2800" dirty="0">
                <a:solidFill>
                  <a:schemeClr val="dk1"/>
                </a:solidFill>
                <a:latin typeface="Comic Sans MS"/>
                <a:ea typeface="Comic Sans MS"/>
                <a:cs typeface="Comic Sans MS"/>
              </a:rPr>
              <a:t>, which can only </a:t>
            </a:r>
            <a:r>
              <a:rPr lang="it-IT" altLang="it-IT" sz="2800" dirty="0">
                <a:solidFill>
                  <a:srgbClr val="FF0000"/>
                </a:solidFill>
                <a:latin typeface="Comic Sans MS"/>
                <a:ea typeface="Comic Sans MS"/>
                <a:cs typeface="Comic Sans MS"/>
              </a:rPr>
              <a:t>strengthen</a:t>
            </a:r>
            <a:r>
              <a:rPr lang="it-IT" altLang="it-IT" sz="2800" dirty="0">
                <a:solidFill>
                  <a:schemeClr val="dk1"/>
                </a:solidFill>
                <a:latin typeface="Comic Sans MS"/>
                <a:ea typeface="Comic Sans MS"/>
                <a:cs typeface="Comic Sans MS"/>
              </a:rPr>
              <a:t> the original. </a:t>
            </a:r>
          </a:p>
        </p:txBody>
      </p:sp>
    </p:spTree>
    <p:extLst>
      <p:ext uri="{BB962C8B-B14F-4D97-AF65-F5344CB8AC3E}">
        <p14:creationId xmlns:p14="http://schemas.microsoft.com/office/powerpoint/2010/main" val="3742911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6699"/>
                </a:solidFill>
                <a:latin typeface="Nunito"/>
                <a:ea typeface="Nunito"/>
                <a:cs typeface="Nunito"/>
              </a:rPr>
              <a:t>Assertion </a:t>
            </a:r>
            <a:r>
              <a:rPr lang="en-US" sz="3200" dirty="0" err="1">
                <a:solidFill>
                  <a:srgbClr val="006699"/>
                </a:solidFill>
                <a:latin typeface="Nunito"/>
                <a:ea typeface="Nunito"/>
                <a:cs typeface="Nunito"/>
              </a:rPr>
              <a:t>Redeclaration</a:t>
            </a:r>
            <a:endParaRPr lang="it-IT" sz="3200" dirty="0">
              <a:solidFill>
                <a:srgbClr val="006699"/>
              </a:solidFill>
              <a:latin typeface="Nunito"/>
              <a:ea typeface="Nunito"/>
              <a:cs typeface="Nunito"/>
            </a:endParaRPr>
          </a:p>
        </p:txBody>
      </p:sp>
      <p:sp>
        <p:nvSpPr>
          <p:cNvPr id="3" name="Text Placeholder 2"/>
          <p:cNvSpPr>
            <a:spLocks noGrp="1"/>
          </p:cNvSpPr>
          <p:nvPr>
            <p:ph type="body" idx="1"/>
          </p:nvPr>
        </p:nvSpPr>
        <p:spPr>
          <a:xfrm>
            <a:off x="249237" y="823523"/>
            <a:ext cx="8594700" cy="5700107"/>
          </a:xfrm>
        </p:spPr>
        <p:txBody>
          <a:bodyPr/>
          <a:lstStyle/>
          <a:p>
            <a:pPr algn="just"/>
            <a:r>
              <a:rPr lang="en-US" sz="2800" i="1" dirty="0" smtClean="0">
                <a:latin typeface="Comic Sans MS"/>
                <a:ea typeface="Comic Sans MS"/>
                <a:cs typeface="Comic Sans MS"/>
              </a:rPr>
              <a:t>“In </a:t>
            </a:r>
            <a:r>
              <a:rPr lang="en-US" sz="2800" i="1" dirty="0">
                <a:latin typeface="Comic Sans MS"/>
                <a:ea typeface="Comic Sans MS"/>
                <a:cs typeface="Comic Sans MS"/>
              </a:rPr>
              <a:t>the </a:t>
            </a:r>
            <a:r>
              <a:rPr lang="en-US" sz="2800" i="1" dirty="0" err="1">
                <a:latin typeface="Comic Sans MS"/>
                <a:ea typeface="Comic Sans MS"/>
                <a:cs typeface="Comic Sans MS"/>
              </a:rPr>
              <a:t>redeclared</a:t>
            </a:r>
            <a:r>
              <a:rPr lang="en-US" sz="2800" i="1" dirty="0">
                <a:latin typeface="Comic Sans MS"/>
                <a:ea typeface="Comic Sans MS"/>
                <a:cs typeface="Comic Sans MS"/>
              </a:rPr>
              <a:t> version of a routine, </a:t>
            </a:r>
            <a:r>
              <a:rPr lang="en-US" sz="2800" i="1" dirty="0">
                <a:solidFill>
                  <a:srgbClr val="FF0000"/>
                </a:solidFill>
                <a:latin typeface="Comic Sans MS"/>
                <a:ea typeface="Comic Sans MS"/>
                <a:cs typeface="Comic Sans MS"/>
              </a:rPr>
              <a:t>it is not permitted to use a require or ensure clause</a:t>
            </a:r>
            <a:r>
              <a:rPr lang="en-US" sz="2800" i="1" dirty="0">
                <a:latin typeface="Comic Sans MS"/>
                <a:ea typeface="Comic Sans MS"/>
                <a:cs typeface="Comic Sans MS"/>
              </a:rPr>
              <a:t>. </a:t>
            </a:r>
            <a:endParaRPr lang="en-US" sz="2800" i="1" dirty="0" smtClean="0">
              <a:latin typeface="Comic Sans MS"/>
              <a:ea typeface="Comic Sans MS"/>
              <a:cs typeface="Comic Sans MS"/>
            </a:endParaRPr>
          </a:p>
          <a:p>
            <a:pPr algn="just"/>
            <a:endParaRPr lang="en-US" sz="2800" i="1" dirty="0">
              <a:latin typeface="Comic Sans MS"/>
              <a:ea typeface="Comic Sans MS"/>
              <a:cs typeface="Comic Sans MS"/>
            </a:endParaRPr>
          </a:p>
          <a:p>
            <a:pPr algn="just"/>
            <a:r>
              <a:rPr lang="en-US" sz="2800" i="1" dirty="0" smtClean="0">
                <a:latin typeface="Comic Sans MS"/>
                <a:ea typeface="Comic Sans MS"/>
                <a:cs typeface="Comic Sans MS"/>
              </a:rPr>
              <a:t>Instead </a:t>
            </a:r>
            <a:r>
              <a:rPr lang="en-US" sz="2800" i="1" dirty="0">
                <a:latin typeface="Comic Sans MS"/>
                <a:ea typeface="Comic Sans MS"/>
                <a:cs typeface="Comic Sans MS"/>
              </a:rPr>
              <a:t>you may: </a:t>
            </a:r>
            <a:endParaRPr lang="en-US" sz="2800" i="1" dirty="0" smtClean="0">
              <a:latin typeface="Comic Sans MS"/>
              <a:ea typeface="Comic Sans MS"/>
              <a:cs typeface="Comic Sans MS"/>
            </a:endParaRPr>
          </a:p>
          <a:p>
            <a:pPr algn="just"/>
            <a:endParaRPr lang="en-US" sz="2800" i="1" dirty="0">
              <a:latin typeface="Comic Sans MS"/>
              <a:ea typeface="Comic Sans MS"/>
              <a:cs typeface="Comic Sans MS"/>
            </a:endParaRPr>
          </a:p>
          <a:p>
            <a:pPr marL="514350" indent="-514350" algn="just">
              <a:buFont typeface="+mj-lt"/>
              <a:buAutoNum type="arabicPeriod"/>
            </a:pPr>
            <a:r>
              <a:rPr lang="en-US" sz="2800" i="1" dirty="0" smtClean="0">
                <a:latin typeface="Comic Sans MS"/>
                <a:ea typeface="Comic Sans MS"/>
                <a:cs typeface="Comic Sans MS"/>
              </a:rPr>
              <a:t>Introduce </a:t>
            </a:r>
            <a:r>
              <a:rPr lang="en-US" sz="2800" i="1" dirty="0">
                <a:latin typeface="Comic Sans MS"/>
                <a:ea typeface="Comic Sans MS"/>
                <a:cs typeface="Comic Sans MS"/>
              </a:rPr>
              <a:t>a new condition with </a:t>
            </a:r>
            <a:r>
              <a:rPr lang="en-US" sz="2800" i="1" dirty="0">
                <a:solidFill>
                  <a:srgbClr val="FF0000"/>
                </a:solidFill>
                <a:latin typeface="Comic Sans MS"/>
                <a:ea typeface="Comic Sans MS"/>
                <a:cs typeface="Comic Sans MS"/>
              </a:rPr>
              <a:t>require else</a:t>
            </a:r>
            <a:r>
              <a:rPr lang="en-US" sz="2800" i="1" dirty="0">
                <a:latin typeface="Comic Sans MS"/>
                <a:ea typeface="Comic Sans MS"/>
                <a:cs typeface="Comic Sans MS"/>
              </a:rPr>
              <a:t>, for </a:t>
            </a:r>
            <a:r>
              <a:rPr lang="en-US" sz="2800" i="1" dirty="0">
                <a:solidFill>
                  <a:srgbClr val="FF0000"/>
                </a:solidFill>
                <a:latin typeface="Comic Sans MS"/>
                <a:ea typeface="Comic Sans MS"/>
                <a:cs typeface="Comic Sans MS"/>
              </a:rPr>
              <a:t>or-</a:t>
            </a:r>
            <a:r>
              <a:rPr lang="en-US" sz="2800" i="1" dirty="0" err="1">
                <a:solidFill>
                  <a:srgbClr val="FF0000"/>
                </a:solidFill>
                <a:latin typeface="Comic Sans MS"/>
                <a:ea typeface="Comic Sans MS"/>
                <a:cs typeface="Comic Sans MS"/>
              </a:rPr>
              <a:t>ing</a:t>
            </a:r>
            <a:r>
              <a:rPr lang="en-US" sz="2800" i="1" dirty="0">
                <a:latin typeface="Comic Sans MS"/>
                <a:ea typeface="Comic Sans MS"/>
                <a:cs typeface="Comic Sans MS"/>
              </a:rPr>
              <a:t> with the original </a:t>
            </a:r>
            <a:r>
              <a:rPr lang="en-US" sz="2800" i="1" dirty="0" smtClean="0">
                <a:latin typeface="Comic Sans MS"/>
                <a:ea typeface="Comic Sans MS"/>
                <a:cs typeface="Comic Sans MS"/>
              </a:rPr>
              <a:t>precondition</a:t>
            </a:r>
          </a:p>
          <a:p>
            <a:pPr marL="514350" indent="-514350" algn="just">
              <a:buFont typeface="+mj-lt"/>
              <a:buAutoNum type="arabicPeriod"/>
            </a:pPr>
            <a:endParaRPr lang="en-US" sz="2800" i="1" dirty="0">
              <a:latin typeface="Comic Sans MS"/>
              <a:ea typeface="Comic Sans MS"/>
              <a:cs typeface="Comic Sans MS"/>
            </a:endParaRPr>
          </a:p>
          <a:p>
            <a:pPr marL="514350" indent="-514350" algn="just">
              <a:buFont typeface="+mj-lt"/>
              <a:buAutoNum type="arabicPeriod"/>
            </a:pPr>
            <a:r>
              <a:rPr lang="en-US" sz="2800" i="1" dirty="0" smtClean="0">
                <a:latin typeface="Comic Sans MS"/>
                <a:ea typeface="Comic Sans MS"/>
                <a:cs typeface="Comic Sans MS"/>
              </a:rPr>
              <a:t>Introduce </a:t>
            </a:r>
            <a:r>
              <a:rPr lang="en-US" sz="2800" i="1" dirty="0">
                <a:latin typeface="Comic Sans MS"/>
                <a:ea typeface="Comic Sans MS"/>
                <a:cs typeface="Comic Sans MS"/>
              </a:rPr>
              <a:t>a new condition with </a:t>
            </a:r>
            <a:r>
              <a:rPr lang="en-US" sz="2800" i="1" dirty="0">
                <a:solidFill>
                  <a:srgbClr val="FF0000"/>
                </a:solidFill>
                <a:latin typeface="Comic Sans MS"/>
                <a:ea typeface="Comic Sans MS"/>
                <a:cs typeface="Comic Sans MS"/>
              </a:rPr>
              <a:t>ensure then</a:t>
            </a:r>
            <a:r>
              <a:rPr lang="en-US" sz="2800" i="1" dirty="0">
                <a:latin typeface="Comic Sans MS"/>
                <a:ea typeface="Comic Sans MS"/>
                <a:cs typeface="Comic Sans MS"/>
              </a:rPr>
              <a:t>, for </a:t>
            </a:r>
            <a:r>
              <a:rPr lang="en-US" sz="2800" i="1" dirty="0">
                <a:solidFill>
                  <a:srgbClr val="FF0000"/>
                </a:solidFill>
                <a:latin typeface="Comic Sans MS"/>
                <a:ea typeface="Comic Sans MS"/>
                <a:cs typeface="Comic Sans MS"/>
              </a:rPr>
              <a:t>and-</a:t>
            </a:r>
            <a:r>
              <a:rPr lang="en-US" sz="2800" i="1" dirty="0" err="1">
                <a:solidFill>
                  <a:srgbClr val="FF0000"/>
                </a:solidFill>
                <a:latin typeface="Comic Sans MS"/>
                <a:ea typeface="Comic Sans MS"/>
                <a:cs typeface="Comic Sans MS"/>
              </a:rPr>
              <a:t>ing</a:t>
            </a:r>
            <a:r>
              <a:rPr lang="en-US" sz="2800" i="1" dirty="0">
                <a:latin typeface="Comic Sans MS"/>
                <a:ea typeface="Comic Sans MS"/>
                <a:cs typeface="Comic Sans MS"/>
              </a:rPr>
              <a:t> with the original </a:t>
            </a:r>
            <a:r>
              <a:rPr lang="en-US" sz="2800" i="1" dirty="0" err="1">
                <a:latin typeface="Comic Sans MS"/>
                <a:ea typeface="Comic Sans MS"/>
                <a:cs typeface="Comic Sans MS"/>
              </a:rPr>
              <a:t>postcondition</a:t>
            </a:r>
            <a:r>
              <a:rPr lang="en-US" sz="2800" i="1" dirty="0">
                <a:latin typeface="Comic Sans MS"/>
                <a:ea typeface="Comic Sans MS"/>
                <a:cs typeface="Comic Sans MS"/>
              </a:rPr>
              <a:t>. </a:t>
            </a:r>
            <a:endParaRPr lang="en-US" sz="2800" i="1" dirty="0" smtClean="0">
              <a:latin typeface="Comic Sans MS"/>
              <a:ea typeface="Comic Sans MS"/>
              <a:cs typeface="Comic Sans MS"/>
            </a:endParaRPr>
          </a:p>
          <a:p>
            <a:pPr marL="514350" indent="-514350" algn="just">
              <a:buFont typeface="+mj-lt"/>
              <a:buAutoNum type="arabicPeriod"/>
            </a:pPr>
            <a:endParaRPr lang="en-US" sz="2800" i="1" dirty="0">
              <a:latin typeface="Comic Sans MS"/>
              <a:ea typeface="Comic Sans MS"/>
              <a:cs typeface="Comic Sans MS"/>
            </a:endParaRPr>
          </a:p>
          <a:p>
            <a:pPr algn="just"/>
            <a:r>
              <a:rPr lang="en-US" sz="2800" i="1" dirty="0" smtClean="0">
                <a:latin typeface="Comic Sans MS"/>
                <a:ea typeface="Comic Sans MS"/>
                <a:cs typeface="Comic Sans MS"/>
              </a:rPr>
              <a:t>In </a:t>
            </a:r>
            <a:r>
              <a:rPr lang="en-US" sz="2800" i="1" dirty="0">
                <a:latin typeface="Comic Sans MS"/>
                <a:ea typeface="Comic Sans MS"/>
                <a:cs typeface="Comic Sans MS"/>
              </a:rPr>
              <a:t>the absence of such a clause, the original assertions are retained</a:t>
            </a:r>
            <a:r>
              <a:rPr lang="en-US" sz="2800" i="1" dirty="0" smtClean="0">
                <a:latin typeface="Comic Sans MS"/>
                <a:ea typeface="Comic Sans MS"/>
                <a:cs typeface="Comic Sans MS"/>
              </a:rPr>
              <a:t>.”</a:t>
            </a:r>
            <a:endParaRPr lang="it-IT" sz="2800" i="1"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39</a:t>
            </a:fld>
            <a:endParaRPr lang="en-US"/>
          </a:p>
        </p:txBody>
      </p:sp>
    </p:spTree>
    <p:extLst>
      <p:ext uri="{BB962C8B-B14F-4D97-AF65-F5344CB8AC3E}">
        <p14:creationId xmlns:p14="http://schemas.microsoft.com/office/powerpoint/2010/main" val="171449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solidFill>
                  <a:srgbClr val="006699"/>
                </a:solidFill>
                <a:latin typeface="Nunito"/>
                <a:ea typeface="Nunito"/>
                <a:cs typeface="Nunito"/>
              </a:rPr>
              <a:t>Under discussion (3)</a:t>
            </a:r>
          </a:p>
        </p:txBody>
      </p:sp>
      <p:sp>
        <p:nvSpPr>
          <p:cNvPr id="3" name="Text Placeholder 2"/>
          <p:cNvSpPr>
            <a:spLocks noGrp="1"/>
          </p:cNvSpPr>
          <p:nvPr>
            <p:ph type="body" idx="1"/>
          </p:nvPr>
        </p:nvSpPr>
        <p:spPr>
          <a:xfrm>
            <a:off x="327191" y="1707939"/>
            <a:ext cx="8229600" cy="4967700"/>
          </a:xfrm>
        </p:spPr>
        <p:txBody>
          <a:bodyPr/>
          <a:lstStyle/>
          <a:p>
            <a:pPr marL="457200" lvl="0" indent="-457200" algn="just">
              <a:buFont typeface="Arial" panose="020B0604020202020204" pitchFamily="34" charset="0"/>
              <a:buChar char="•"/>
            </a:pPr>
            <a:r>
              <a:rPr lang="en-US" sz="3200" u="sng" dirty="0">
                <a:latin typeface="Comic Sans MS"/>
                <a:ea typeface="Comic Sans MS"/>
                <a:cs typeface="Comic Sans MS"/>
              </a:rPr>
              <a:t>Bi-weekly test </a:t>
            </a:r>
            <a:r>
              <a:rPr lang="en-US" sz="3200" dirty="0">
                <a:latin typeface="Comic Sans MS"/>
                <a:ea typeface="Comic Sans MS"/>
                <a:cs typeface="Comic Sans MS"/>
              </a:rPr>
              <a:t>in the lab sessions in order to track progress?</a:t>
            </a:r>
          </a:p>
          <a:p>
            <a:pPr marL="457200" lvl="0" indent="-457200" algn="just">
              <a:buFont typeface="Arial" panose="020B0604020202020204" pitchFamily="34" charset="0"/>
              <a:buChar char="•"/>
            </a:pPr>
            <a:endParaRPr lang="en-US" sz="3200" dirty="0">
              <a:latin typeface="Comic Sans MS"/>
              <a:ea typeface="Comic Sans MS"/>
              <a:cs typeface="Comic Sans MS"/>
            </a:endParaRPr>
          </a:p>
          <a:p>
            <a:pPr marL="457200" lvl="0" indent="-457200" algn="just">
              <a:buFont typeface="Arial" panose="020B0604020202020204" pitchFamily="34" charset="0"/>
              <a:buChar char="•"/>
            </a:pPr>
            <a:r>
              <a:rPr lang="en-US" sz="3200" dirty="0">
                <a:latin typeface="Comic Sans MS"/>
                <a:ea typeface="Comic Sans MS"/>
                <a:cs typeface="Comic Sans MS"/>
              </a:rPr>
              <a:t>Constructing the final exam on the basis of </a:t>
            </a:r>
            <a:r>
              <a:rPr lang="en-US" sz="3200" u="sng" dirty="0">
                <a:latin typeface="Comic Sans MS"/>
                <a:ea typeface="Comic Sans MS"/>
                <a:cs typeface="Comic Sans MS"/>
              </a:rPr>
              <a:t>variants of test questions </a:t>
            </a:r>
            <a:r>
              <a:rPr lang="en-US" sz="3200" dirty="0">
                <a:latin typeface="Comic Sans MS"/>
                <a:ea typeface="Comic Sans MS"/>
                <a:cs typeface="Comic Sans MS"/>
              </a:rPr>
              <a:t>?</a:t>
            </a:r>
          </a:p>
          <a:p>
            <a:pPr marL="457200" lvl="0" indent="-457200" algn="just">
              <a:buFont typeface="Arial" panose="020B0604020202020204" pitchFamily="34" charset="0"/>
              <a:buChar char="•"/>
            </a:pPr>
            <a:endParaRPr lang="en-US" sz="3200" dirty="0">
              <a:latin typeface="Comic Sans MS"/>
              <a:ea typeface="Comic Sans MS"/>
              <a:cs typeface="Comic Sans MS"/>
            </a:endParaRPr>
          </a:p>
          <a:p>
            <a:pPr marL="457200" lvl="0" indent="-457200" algn="just">
              <a:buFont typeface="Arial" panose="020B0604020202020204" pitchFamily="34" charset="0"/>
              <a:buChar char="•"/>
            </a:pPr>
            <a:r>
              <a:rPr lang="en-US" sz="3200" dirty="0">
                <a:latin typeface="Comic Sans MS"/>
                <a:ea typeface="Comic Sans MS"/>
                <a:cs typeface="Comic Sans MS"/>
              </a:rPr>
              <a:t>The kind of question presented in the mid-term came out unexpectedly?</a:t>
            </a:r>
            <a:endParaRPr lang="it-IT" sz="3200" dirty="0">
              <a:latin typeface="Comic Sans MS"/>
              <a:ea typeface="Comic Sans MS"/>
              <a:cs typeface="Comic Sans MS"/>
            </a:endParaRPr>
          </a:p>
          <a:p>
            <a:endParaRPr lang="it-IT" dirty="0"/>
          </a:p>
          <a:p>
            <a:endParaRPr lang="it-IT"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4</a:t>
            </a:fld>
            <a:endParaRPr lang="en-US"/>
          </a:p>
        </p:txBody>
      </p:sp>
    </p:spTree>
    <p:extLst>
      <p:ext uri="{BB962C8B-B14F-4D97-AF65-F5344CB8AC3E}">
        <p14:creationId xmlns:p14="http://schemas.microsoft.com/office/powerpoint/2010/main" val="4043642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marL="0" lvl="0" indent="0"/>
            <a:r>
              <a:rPr lang="en-US" sz="3200" dirty="0">
                <a:solidFill>
                  <a:srgbClr val="006699"/>
                </a:solidFill>
                <a:latin typeface="Nunito"/>
                <a:ea typeface="Nunito"/>
                <a:cs typeface="Nunito"/>
                <a:sym typeface="Nunito"/>
              </a:rPr>
              <a:t>What we have seen so far</a:t>
            </a:r>
          </a:p>
        </p:txBody>
      </p:sp>
      <p:sp>
        <p:nvSpPr>
          <p:cNvPr id="249" name="Shape 249"/>
          <p:cNvSpPr txBox="1">
            <a:spLocks noGrp="1"/>
          </p:cNvSpPr>
          <p:nvPr>
            <p:ph type="body" idx="1"/>
          </p:nvPr>
        </p:nvSpPr>
        <p:spPr>
          <a:xfrm>
            <a:off x="249237" y="878113"/>
            <a:ext cx="8594724" cy="56449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Inheritance as a powerful mechanism to organize our classes:</a:t>
            </a:r>
          </a:p>
          <a:p>
            <a:pPr marL="896938" marR="0" lvl="1" indent="-363538" algn="l" rtl="0">
              <a:spcBef>
                <a:spcPts val="480"/>
              </a:spcBef>
              <a:spcAft>
                <a:spcPts val="0"/>
              </a:spcAft>
              <a:buClr>
                <a:srgbClr val="8B0000"/>
              </a:buClr>
              <a:buSzPct val="80000"/>
              <a:buFont typeface="Noto Symbol"/>
              <a:buChar char="➢"/>
            </a:pPr>
            <a:r>
              <a:rPr lang="en-US" sz="2400" b="1" i="1" u="none" strike="noStrike" cap="none" baseline="0" dirty="0">
                <a:solidFill>
                  <a:srgbClr val="006600"/>
                </a:solidFill>
                <a:latin typeface="Comic Sans MS"/>
                <a:ea typeface="Comic Sans MS"/>
                <a:cs typeface="Comic Sans MS"/>
                <a:sym typeface="Comic Sans MS"/>
              </a:rPr>
              <a:t>Module</a:t>
            </a:r>
            <a:r>
              <a:rPr lang="en-US" sz="2400" b="0" i="0" u="none" strike="noStrike" cap="none" baseline="0" dirty="0">
                <a:solidFill>
                  <a:schemeClr val="dk1"/>
                </a:solidFill>
                <a:latin typeface="Comic Sans MS"/>
                <a:ea typeface="Comic Sans MS"/>
                <a:cs typeface="Comic Sans MS"/>
                <a:sym typeface="Comic Sans MS"/>
              </a:rPr>
              <a:t> reuse with extension</a:t>
            </a:r>
          </a:p>
          <a:p>
            <a:pPr marL="896938" marR="0" lvl="1" indent="-363538" algn="l" rtl="0">
              <a:spcBef>
                <a:spcPts val="480"/>
              </a:spcBef>
              <a:spcAft>
                <a:spcPts val="0"/>
              </a:spcAft>
              <a:buClr>
                <a:srgbClr val="8B0000"/>
              </a:buClr>
              <a:buSzPct val="80000"/>
              <a:buFont typeface="Noto Symbol"/>
              <a:buChar char="➢"/>
            </a:pPr>
            <a:r>
              <a:rPr lang="en-US" sz="2400" b="1" i="1" u="none" strike="noStrike" cap="none" baseline="0" dirty="0">
                <a:solidFill>
                  <a:srgbClr val="006600"/>
                </a:solidFill>
                <a:latin typeface="Comic Sans MS"/>
                <a:ea typeface="Comic Sans MS"/>
                <a:cs typeface="Comic Sans MS"/>
                <a:sym typeface="Comic Sans MS"/>
              </a:rPr>
              <a:t>Type</a:t>
            </a:r>
            <a:r>
              <a:rPr lang="en-US" sz="2400" b="0" i="0" u="none" strike="noStrike" cap="none" baseline="0" dirty="0">
                <a:solidFill>
                  <a:schemeClr val="dk1"/>
                </a:solidFill>
                <a:latin typeface="Comic Sans MS"/>
                <a:ea typeface="Comic Sans MS"/>
                <a:cs typeface="Comic Sans MS"/>
                <a:sym typeface="Comic Sans MS"/>
              </a:rPr>
              <a:t> specialization</a:t>
            </a:r>
          </a:p>
          <a:p>
            <a:pPr marL="896938" marR="0" lvl="1" indent="-241618"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Inheriting </a:t>
            </a:r>
            <a:r>
              <a:rPr lang="en-US" sz="2400" b="1" i="0" u="none" strike="noStrike" cap="none" baseline="0" dirty="0">
                <a:solidFill>
                  <a:schemeClr val="dk1"/>
                </a:solidFill>
                <a:latin typeface="Comic Sans MS"/>
                <a:ea typeface="Comic Sans MS"/>
                <a:cs typeface="Comic Sans MS"/>
                <a:sym typeface="Comic Sans MS"/>
              </a:rPr>
              <a:t>features</a:t>
            </a:r>
          </a:p>
          <a:p>
            <a:pPr marL="0" marR="0" lvl="0" indent="0" algn="l" rtl="0">
              <a:spcBef>
                <a:spcPts val="480"/>
              </a:spcBef>
              <a:spcAft>
                <a:spcPts val="0"/>
              </a:spcAft>
              <a:buNone/>
            </a:pPr>
            <a:endParaRPr sz="2400" b="1"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What is a feature of a class?</a:t>
            </a: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(immediate, inherited)</a:t>
            </a:r>
          </a:p>
          <a:p>
            <a:pPr marL="536575" marR="0" lvl="1" indent="-3175"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Inheritance </a:t>
            </a:r>
            <a:r>
              <a:rPr lang="en-US" sz="2400" b="0" i="0" u="none" strike="noStrike" cap="none" baseline="0" dirty="0">
                <a:solidFill>
                  <a:srgbClr val="FF0000"/>
                </a:solidFill>
                <a:latin typeface="Comic Sans MS"/>
                <a:ea typeface="Comic Sans MS"/>
                <a:cs typeface="Comic Sans MS"/>
                <a:sym typeface="Comic Sans MS"/>
              </a:rPr>
              <a:t>terminology</a:t>
            </a:r>
          </a:p>
          <a:p>
            <a:pPr marL="0" marR="0" lvl="0" indent="0" algn="l" rtl="0">
              <a:spcBef>
                <a:spcPts val="480"/>
              </a:spcBef>
              <a:spcAft>
                <a:spcPts val="0"/>
              </a:spcAft>
              <a:buNone/>
            </a:pPr>
            <a:endParaRPr sz="2400" dirty="0">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dirty="0">
                <a:solidFill>
                  <a:srgbClr val="FF0000"/>
                </a:solidFill>
                <a:latin typeface="Comic Sans MS"/>
                <a:ea typeface="Comic Sans MS"/>
                <a:cs typeface="Comic Sans MS"/>
                <a:sym typeface="Comic Sans MS"/>
              </a:rPr>
              <a:t>Contracts</a:t>
            </a:r>
            <a:r>
              <a:rPr lang="en-US" sz="2400" dirty="0">
                <a:latin typeface="Comic Sans MS"/>
                <a:ea typeface="Comic Sans MS"/>
                <a:cs typeface="Comic Sans MS"/>
                <a:sym typeface="Comic Sans MS"/>
              </a:rPr>
              <a:t> and inheritance</a:t>
            </a:r>
          </a:p>
          <a:p>
            <a:pPr marL="896938" marR="0" lvl="1" indent="-241618" algn="l" rtl="0">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250" name="Shape 25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40</a:t>
            </a:fld>
            <a:endParaRPr lang="en-US"/>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99654" y="1700933"/>
            <a:ext cx="7772400" cy="2366100"/>
          </a:xfrm>
          <a:prstGeom prst="rect">
            <a:avLst/>
          </a:prstGeom>
          <a:noFill/>
          <a:ln>
            <a:noFill/>
          </a:ln>
        </p:spPr>
        <p:txBody>
          <a:bodyPr lIns="91425" tIns="45700" rIns="91425" bIns="45700" anchor="ctr" anchorCtr="0">
            <a:noAutofit/>
          </a:bodyPr>
          <a:lstStyle/>
          <a:p>
            <a:pPr lvl="0">
              <a:buClr>
                <a:srgbClr val="990000"/>
              </a:buClr>
              <a:buSzPct val="25000"/>
            </a:pPr>
            <a:r>
              <a:rPr lang="en-US" sz="3250" b="0" dirty="0" smtClean="0">
                <a:solidFill>
                  <a:srgbClr val="990000"/>
                </a:solidFill>
                <a:latin typeface="Comic Sans MS"/>
                <a:ea typeface="Comic Sans MS"/>
                <a:cs typeface="Comic Sans MS"/>
              </a:rPr>
              <a:t>Object </a:t>
            </a:r>
            <a:r>
              <a:rPr lang="en-US" sz="3250" b="0" dirty="0">
                <a:solidFill>
                  <a:srgbClr val="990000"/>
                </a:solidFill>
                <a:latin typeface="Comic Sans MS"/>
                <a:ea typeface="Comic Sans MS"/>
                <a:cs typeface="Comic Sans MS"/>
              </a:rPr>
              <a:t>Oriented Programming</a:t>
            </a:r>
            <a:br>
              <a:rPr lang="en-US" sz="3250" b="0" dirty="0">
                <a:solidFill>
                  <a:srgbClr val="990000"/>
                </a:solidFill>
                <a:latin typeface="Comic Sans MS"/>
                <a:ea typeface="Comic Sans MS"/>
                <a:cs typeface="Comic Sans MS"/>
              </a:rPr>
            </a:br>
            <a:r>
              <a:rPr lang="en-US" sz="2800" b="0" dirty="0">
                <a:solidFill>
                  <a:srgbClr val="990000"/>
                </a:solidFill>
                <a:latin typeface="Comic Sans MS"/>
                <a:ea typeface="Comic Sans MS"/>
                <a:cs typeface="Comic Sans MS"/>
              </a:rPr>
              <a:t>(Introduction to Programming)</a:t>
            </a:r>
            <a:r>
              <a:rPr lang="en-US" sz="2800" b="0" dirty="0">
                <a:solidFill>
                  <a:srgbClr val="990000"/>
                </a:solidFill>
                <a:latin typeface="Comic Sans MS"/>
                <a:ea typeface="Comic Sans MS"/>
                <a:cs typeface="Comic Sans MS"/>
                <a:sym typeface="Comic Sans MS"/>
              </a:rPr>
              <a:t/>
            </a:r>
            <a:br>
              <a:rPr lang="en-US" sz="2800" b="0" dirty="0">
                <a:solidFill>
                  <a:srgbClr val="990000"/>
                </a:solidFill>
                <a:latin typeface="Comic Sans MS"/>
                <a:ea typeface="Comic Sans MS"/>
                <a:cs typeface="Comic Sans MS"/>
                <a:sym typeface="Comic Sans MS"/>
              </a:rPr>
            </a:br>
            <a:r>
              <a:rPr lang="en-US" sz="3250" b="0" dirty="0" smtClean="0">
                <a:solidFill>
                  <a:srgbClr val="990000"/>
                </a:solidFill>
                <a:latin typeface="Comic Sans MS"/>
                <a:ea typeface="Comic Sans MS"/>
                <a:cs typeface="Comic Sans MS"/>
                <a:sym typeface="Comic Sans MS"/>
              </a:rPr>
              <a:t/>
            </a:r>
            <a:br>
              <a:rPr lang="en-US" sz="3250" b="0" dirty="0" smtClean="0">
                <a:solidFill>
                  <a:srgbClr val="990000"/>
                </a:solidFill>
                <a:latin typeface="Comic Sans MS"/>
                <a:ea typeface="Comic Sans MS"/>
                <a:cs typeface="Comic Sans MS"/>
                <a:sym typeface="Comic Sans MS"/>
              </a:rPr>
            </a:br>
            <a:r>
              <a:rPr lang="en-US" sz="3250" b="0" dirty="0" smtClean="0">
                <a:solidFill>
                  <a:schemeClr val="tx1"/>
                </a:solidFill>
                <a:latin typeface="Comic Sans MS"/>
                <a:ea typeface="Comic Sans MS"/>
                <a:cs typeface="Comic Sans MS"/>
                <a:sym typeface="Comic Sans MS"/>
              </a:rPr>
              <a:t>Manuel Mazzara</a:t>
            </a:r>
            <a:endParaRPr lang="en-US" sz="2500" b="0" dirty="0">
              <a:solidFill>
                <a:schemeClr val="tx1"/>
              </a:solidFill>
              <a:latin typeface="Comic Sans MS"/>
              <a:ea typeface="Comic Sans MS"/>
              <a:cs typeface="Comic Sans MS"/>
              <a:sym typeface="Comic Sans MS"/>
            </a:endParaRPr>
          </a:p>
        </p:txBody>
      </p:sp>
      <p:sp>
        <p:nvSpPr>
          <p:cNvPr id="61" name="Shape 61"/>
          <p:cNvSpPr txBox="1">
            <a:spLocks noGrp="1"/>
          </p:cNvSpPr>
          <p:nvPr>
            <p:ph type="subTitle" idx="1"/>
          </p:nvPr>
        </p:nvSpPr>
        <p:spPr>
          <a:xfrm>
            <a:off x="935182" y="4961993"/>
            <a:ext cx="7301344" cy="606293"/>
          </a:xfrm>
          <a:prstGeom prst="rect">
            <a:avLst/>
          </a:prstGeom>
          <a:noFill/>
          <a:ln>
            <a:noFill/>
          </a:ln>
        </p:spPr>
        <p:txBody>
          <a:bodyPr lIns="91425" tIns="45700" rIns="91425" bIns="45700" anchor="t" anchorCtr="0">
            <a:noAutofit/>
          </a:bodyPr>
          <a:lstStyle/>
          <a:p>
            <a:pPr fontAlgn="base">
              <a:lnSpc>
                <a:spcPct val="90000"/>
              </a:lnSpc>
              <a:spcBef>
                <a:spcPts val="1475"/>
              </a:spcBef>
              <a:buClr>
                <a:srgbClr val="3E609E"/>
              </a:buClr>
              <a:buSzPct val="25000"/>
            </a:pPr>
            <a:r>
              <a:rPr lang="it-IT" sz="2950" b="1" dirty="0">
                <a:solidFill>
                  <a:srgbClr val="3E609E"/>
                </a:solidFill>
                <a:latin typeface="Verdana"/>
                <a:ea typeface="Verdana"/>
                <a:cs typeface="Verdana"/>
              </a:rPr>
              <a:t>Lecture 10: </a:t>
            </a:r>
            <a:r>
              <a:rPr lang="en-US" sz="2950" b="1" dirty="0">
                <a:solidFill>
                  <a:srgbClr val="3E609E"/>
                </a:solidFill>
                <a:latin typeface="Verdana"/>
                <a:ea typeface="Verdana"/>
                <a:cs typeface="Verdana"/>
                <a:sym typeface="Nunito"/>
              </a:rPr>
              <a:t>Polymorphism</a:t>
            </a:r>
            <a:endParaRPr lang="en-US" sz="2950" b="1" dirty="0">
              <a:solidFill>
                <a:srgbClr val="3E609E"/>
              </a:solidFill>
              <a:latin typeface="Verdana"/>
              <a:ea typeface="Verdana"/>
              <a:cs typeface="Verdana"/>
              <a:sym typeface="Verdana"/>
            </a:endParaRP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53354289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99"/>
                </a:solidFill>
                <a:latin typeface="Nunito"/>
                <a:ea typeface="Nunito"/>
                <a:cs typeface="Nunito"/>
                <a:sym typeface="Nunito"/>
              </a:rPr>
              <a:t>Polymorphism</a:t>
            </a:r>
            <a:endParaRPr lang="it-IT" dirty="0"/>
          </a:p>
        </p:txBody>
      </p:sp>
      <p:sp>
        <p:nvSpPr>
          <p:cNvPr id="3" name="Text Placeholder 2"/>
          <p:cNvSpPr>
            <a:spLocks noGrp="1"/>
          </p:cNvSpPr>
          <p:nvPr>
            <p:ph type="body" idx="1"/>
          </p:nvPr>
        </p:nvSpPr>
        <p:spPr/>
        <p:txBody>
          <a:bodyPr/>
          <a:lstStyle/>
          <a:p>
            <a:r>
              <a:rPr lang="en-US" sz="3600" dirty="0">
                <a:latin typeface="Comic Sans MS"/>
                <a:ea typeface="Comic Sans MS"/>
                <a:cs typeface="Comic Sans MS"/>
              </a:rPr>
              <a:t>Polymorphism is from Greek </a:t>
            </a:r>
          </a:p>
          <a:p>
            <a:endParaRPr lang="en-US" sz="3600" dirty="0">
              <a:latin typeface="Comic Sans MS"/>
              <a:ea typeface="Comic Sans MS"/>
              <a:cs typeface="Comic Sans MS"/>
            </a:endParaRPr>
          </a:p>
          <a:p>
            <a:r>
              <a:rPr lang="en-US" sz="3600" dirty="0">
                <a:latin typeface="Comic Sans MS"/>
                <a:ea typeface="Comic Sans MS"/>
                <a:cs typeface="Comic Sans MS"/>
              </a:rPr>
              <a:t>π</a:t>
            </a:r>
            <a:r>
              <a:rPr lang="en-US" sz="3600" dirty="0" err="1">
                <a:latin typeface="Comic Sans MS"/>
                <a:ea typeface="Comic Sans MS"/>
                <a:cs typeface="Comic Sans MS"/>
              </a:rPr>
              <a:t>ολύς</a:t>
            </a:r>
            <a:r>
              <a:rPr lang="en-US" sz="3600" dirty="0">
                <a:latin typeface="Comic Sans MS"/>
                <a:ea typeface="Comic Sans MS"/>
                <a:cs typeface="Comic Sans MS"/>
              </a:rPr>
              <a:t>, </a:t>
            </a:r>
            <a:r>
              <a:rPr lang="en-US" sz="3600" dirty="0" smtClean="0">
                <a:latin typeface="Comic Sans MS"/>
                <a:ea typeface="Comic Sans MS"/>
                <a:cs typeface="Comic Sans MS"/>
              </a:rPr>
              <a:t>polys: "many</a:t>
            </a:r>
            <a:r>
              <a:rPr lang="en-US" sz="3600" dirty="0">
                <a:latin typeface="Comic Sans MS"/>
                <a:ea typeface="Comic Sans MS"/>
                <a:cs typeface="Comic Sans MS"/>
              </a:rPr>
              <a:t>, much" </a:t>
            </a:r>
          </a:p>
          <a:p>
            <a:endParaRPr lang="en-US" sz="3600" dirty="0">
              <a:latin typeface="Comic Sans MS"/>
              <a:ea typeface="Comic Sans MS"/>
              <a:cs typeface="Comic Sans MS"/>
            </a:endParaRPr>
          </a:p>
          <a:p>
            <a:r>
              <a:rPr lang="en-US" sz="3600" dirty="0">
                <a:latin typeface="Comic Sans MS"/>
                <a:ea typeface="Comic Sans MS"/>
                <a:cs typeface="Comic Sans MS"/>
              </a:rPr>
              <a:t>and </a:t>
            </a:r>
            <a:endParaRPr lang="en-US" sz="3600" dirty="0" smtClean="0">
              <a:latin typeface="Comic Sans MS"/>
              <a:ea typeface="Comic Sans MS"/>
              <a:cs typeface="Comic Sans MS"/>
            </a:endParaRPr>
          </a:p>
          <a:p>
            <a:endParaRPr lang="en-US" sz="3600" dirty="0">
              <a:latin typeface="Comic Sans MS"/>
              <a:ea typeface="Comic Sans MS"/>
              <a:cs typeface="Comic Sans MS"/>
            </a:endParaRPr>
          </a:p>
          <a:p>
            <a:r>
              <a:rPr lang="en-US" sz="3600" dirty="0" smtClean="0">
                <a:latin typeface="Comic Sans MS"/>
                <a:ea typeface="Comic Sans MS"/>
                <a:cs typeface="Comic Sans MS"/>
              </a:rPr>
              <a:t>μορφή</a:t>
            </a:r>
            <a:r>
              <a:rPr lang="en-US" sz="3600" dirty="0">
                <a:latin typeface="Comic Sans MS"/>
                <a:ea typeface="Comic Sans MS"/>
                <a:cs typeface="Comic Sans MS"/>
              </a:rPr>
              <a:t>, </a:t>
            </a:r>
            <a:r>
              <a:rPr lang="en-US" sz="3600" dirty="0" err="1" smtClean="0">
                <a:latin typeface="Comic Sans MS"/>
                <a:ea typeface="Comic Sans MS"/>
                <a:cs typeface="Comic Sans MS"/>
              </a:rPr>
              <a:t>morphē</a:t>
            </a:r>
            <a:r>
              <a:rPr lang="en-US" sz="3600" dirty="0">
                <a:latin typeface="Comic Sans MS"/>
                <a:ea typeface="Comic Sans MS"/>
                <a:cs typeface="Comic Sans MS"/>
              </a:rPr>
              <a:t>:</a:t>
            </a:r>
            <a:r>
              <a:rPr lang="en-US" sz="3600" dirty="0" smtClean="0">
                <a:latin typeface="Comic Sans MS"/>
                <a:ea typeface="Comic Sans MS"/>
                <a:cs typeface="Comic Sans MS"/>
              </a:rPr>
              <a:t> </a:t>
            </a:r>
            <a:r>
              <a:rPr lang="en-US" sz="3600" dirty="0">
                <a:latin typeface="Comic Sans MS"/>
                <a:ea typeface="Comic Sans MS"/>
                <a:cs typeface="Comic Sans MS"/>
              </a:rPr>
              <a:t>"form, shape"</a:t>
            </a:r>
            <a:endParaRPr lang="it-IT" sz="3600"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42</a:t>
            </a:fld>
            <a:endParaRPr lang="en-US"/>
          </a:p>
        </p:txBody>
      </p:sp>
    </p:spTree>
    <p:extLst>
      <p:ext uri="{BB962C8B-B14F-4D97-AF65-F5344CB8AC3E}">
        <p14:creationId xmlns:p14="http://schemas.microsoft.com/office/powerpoint/2010/main" val="3355866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49237" y="115888"/>
            <a:ext cx="7942261" cy="435654"/>
          </a:xfrm>
          <a:prstGeom prst="rect">
            <a:avLst/>
          </a:prstGeom>
          <a:noFill/>
          <a:ln>
            <a:noFill/>
          </a:ln>
        </p:spPr>
        <p:txBody>
          <a:bodyPr lIns="0" tIns="0" rIns="0" bIns="0" anchor="ctr" anchorCtr="0">
            <a:noAutofit/>
          </a:bodyPr>
          <a:lstStyle/>
          <a:p>
            <a:pPr>
              <a:buSzPct val="25000"/>
            </a:pPr>
            <a:r>
              <a:rPr lang="en-US" dirty="0" smtClean="0">
                <a:solidFill>
                  <a:srgbClr val="006699"/>
                </a:solidFill>
                <a:latin typeface="Nunito"/>
                <a:ea typeface="Nunito"/>
                <a:cs typeface="Nunito"/>
                <a:sym typeface="Nunito"/>
              </a:rPr>
              <a:t>Class</a:t>
            </a:r>
            <a:r>
              <a:rPr lang="en-US" dirty="0" smtClean="0">
                <a:solidFill>
                  <a:srgbClr val="006699"/>
                </a:solidFill>
                <a:latin typeface="Nunito"/>
                <a:ea typeface="Nunito"/>
                <a:cs typeface="Nunito"/>
                <a:sym typeface="Comic Sans MS"/>
              </a:rPr>
              <a:t> </a:t>
            </a:r>
            <a:r>
              <a:rPr lang="en-US" dirty="0" smtClean="0">
                <a:solidFill>
                  <a:srgbClr val="006699"/>
                </a:solidFill>
                <a:latin typeface="Nunito"/>
                <a:ea typeface="Nunito"/>
                <a:cs typeface="Nunito"/>
                <a:sym typeface="Nunito"/>
              </a:rPr>
              <a:t>hierarchy</a:t>
            </a:r>
            <a:endParaRPr lang="en-US" dirty="0">
              <a:solidFill>
                <a:srgbClr val="006699"/>
              </a:solidFill>
              <a:latin typeface="Nunito"/>
              <a:ea typeface="Nunito"/>
              <a:cs typeface="Nunito"/>
              <a:sym typeface="Nunito"/>
            </a:endParaRPr>
          </a:p>
        </p:txBody>
      </p:sp>
      <p:sp>
        <p:nvSpPr>
          <p:cNvPr id="110" name="Shape 110"/>
          <p:cNvSpPr/>
          <p:nvPr/>
        </p:nvSpPr>
        <p:spPr>
          <a:xfrm>
            <a:off x="4165144" y="1185748"/>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MOBILE</a:t>
            </a:r>
          </a:p>
        </p:txBody>
      </p:sp>
      <p:sp>
        <p:nvSpPr>
          <p:cNvPr id="111" name="Shape 111"/>
          <p:cNvSpPr/>
          <p:nvPr/>
        </p:nvSpPr>
        <p:spPr>
          <a:xfrm>
            <a:off x="3845857" y="2430091"/>
            <a:ext cx="233782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TRANSPORT</a:t>
            </a:r>
          </a:p>
        </p:txBody>
      </p:sp>
      <p:sp>
        <p:nvSpPr>
          <p:cNvPr id="112" name="Shape 112"/>
          <p:cNvSpPr/>
          <p:nvPr/>
        </p:nvSpPr>
        <p:spPr>
          <a:xfrm>
            <a:off x="5706876" y="3814950"/>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TAXI</a:t>
            </a:r>
          </a:p>
        </p:txBody>
      </p:sp>
      <p:sp>
        <p:nvSpPr>
          <p:cNvPr id="113" name="Shape 113"/>
          <p:cNvSpPr/>
          <p:nvPr/>
        </p:nvSpPr>
        <p:spPr>
          <a:xfrm>
            <a:off x="2011096" y="3703726"/>
            <a:ext cx="338937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0" tIns="45700" rIns="0"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PUBLIC_TRANSPORT</a:t>
            </a:r>
          </a:p>
        </p:txBody>
      </p:sp>
      <p:sp>
        <p:nvSpPr>
          <p:cNvPr id="114" name="Shape 114"/>
          <p:cNvSpPr/>
          <p:nvPr/>
        </p:nvSpPr>
        <p:spPr>
          <a:xfrm>
            <a:off x="2011096" y="5183935"/>
            <a:ext cx="2372659"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TOUR_TRAM</a:t>
            </a:r>
          </a:p>
        </p:txBody>
      </p:sp>
      <p:cxnSp>
        <p:nvCxnSpPr>
          <p:cNvPr id="115" name="Shape 115"/>
          <p:cNvCxnSpPr>
            <a:stCxn id="113" idx="0"/>
            <a:endCxn id="111" idx="3"/>
          </p:cNvCxnSpPr>
          <p:nvPr/>
        </p:nvCxnSpPr>
        <p:spPr>
          <a:xfrm rot="10800000" flipH="1">
            <a:off x="3705785" y="2974726"/>
            <a:ext cx="482400" cy="729000"/>
          </a:xfrm>
          <a:prstGeom prst="straightConnector1">
            <a:avLst/>
          </a:prstGeom>
          <a:noFill/>
          <a:ln w="25400" cap="flat" cmpd="sng">
            <a:solidFill>
              <a:srgbClr val="C00000"/>
            </a:solidFill>
            <a:prstDash val="solid"/>
            <a:round/>
            <a:headEnd type="none" w="med" len="med"/>
            <a:tailEnd type="stealth" w="lg" len="lg"/>
          </a:ln>
        </p:spPr>
      </p:cxnSp>
      <p:sp>
        <p:nvSpPr>
          <p:cNvPr id="116" name="Shape 116"/>
          <p:cNvSpPr txBox="1"/>
          <p:nvPr/>
        </p:nvSpPr>
        <p:spPr>
          <a:xfrm>
            <a:off x="5884407" y="1102083"/>
            <a:ext cx="1143261"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position*</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p>
        </p:txBody>
      </p:sp>
      <p:sp>
        <p:nvSpPr>
          <p:cNvPr id="117" name="Shape 117"/>
          <p:cNvSpPr/>
          <p:nvPr/>
        </p:nvSpPr>
        <p:spPr>
          <a:xfrm>
            <a:off x="359107" y="1019544"/>
            <a:ext cx="3449567" cy="1182058"/>
          </a:xfrm>
          <a:prstGeom prst="roundRect">
            <a:avLst>
              <a:gd name="adj" fmla="val 9717"/>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chemeClr val="accent2"/>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deferred</a:t>
            </a:r>
          </a:p>
          <a:p>
            <a:pPr marL="0" marR="0" lvl="0" indent="0" algn="l" rtl="0">
              <a:lnSpc>
                <a:spcPct val="90000"/>
              </a:lnSpc>
              <a:spcBef>
                <a:spcPts val="90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chemeClr val="accent2"/>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effective</a:t>
            </a:r>
          </a:p>
          <a:p>
            <a:pPr marL="0" marR="0" lvl="0" indent="0" algn="l" rtl="0">
              <a:lnSpc>
                <a:spcPct val="90000"/>
              </a:lnSpc>
              <a:spcBef>
                <a:spcPts val="90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 </a:t>
            </a:r>
            <a:r>
              <a:rPr lang="en-US" sz="1800" b="0" i="0" u="none" strike="noStrike" cap="none" baseline="0">
                <a:solidFill>
                  <a:schemeClr val="dk1"/>
                </a:solidFill>
                <a:latin typeface="Comic Sans MS"/>
                <a:ea typeface="Comic Sans MS"/>
                <a:cs typeface="Comic Sans MS"/>
                <a:sym typeface="Comic Sans MS"/>
              </a:rPr>
              <a:t>redefined</a:t>
            </a:r>
          </a:p>
        </p:txBody>
      </p:sp>
      <p:sp>
        <p:nvSpPr>
          <p:cNvPr id="118" name="Shape 118"/>
          <p:cNvSpPr txBox="1"/>
          <p:nvPr/>
        </p:nvSpPr>
        <p:spPr>
          <a:xfrm>
            <a:off x="4968635" y="1153723"/>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t>
            </a:r>
          </a:p>
        </p:txBody>
      </p:sp>
      <p:sp>
        <p:nvSpPr>
          <p:cNvPr id="119" name="Shape 119"/>
          <p:cNvSpPr txBox="1"/>
          <p:nvPr/>
        </p:nvSpPr>
        <p:spPr>
          <a:xfrm>
            <a:off x="4933739" y="2401330"/>
            <a:ext cx="189469" cy="24713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a:t>
            </a:r>
          </a:p>
        </p:txBody>
      </p:sp>
      <p:cxnSp>
        <p:nvCxnSpPr>
          <p:cNvPr id="120" name="Shape 120"/>
          <p:cNvCxnSpPr>
            <a:stCxn id="112" idx="0"/>
            <a:endCxn id="111" idx="5"/>
          </p:cNvCxnSpPr>
          <p:nvPr/>
        </p:nvCxnSpPr>
        <p:spPr>
          <a:xfrm rot="10800000">
            <a:off x="5841220" y="2974950"/>
            <a:ext cx="711000" cy="840000"/>
          </a:xfrm>
          <a:prstGeom prst="straightConnector1">
            <a:avLst/>
          </a:prstGeom>
          <a:noFill/>
          <a:ln w="25400" cap="flat" cmpd="sng">
            <a:solidFill>
              <a:srgbClr val="C00000"/>
            </a:solidFill>
            <a:prstDash val="solid"/>
            <a:round/>
            <a:headEnd type="none" w="med" len="med"/>
            <a:tailEnd type="stealth" w="lg" len="lg"/>
          </a:ln>
        </p:spPr>
      </p:cxnSp>
      <p:cxnSp>
        <p:nvCxnSpPr>
          <p:cNvPr id="121" name="Shape 121"/>
          <p:cNvCxnSpPr>
            <a:stCxn id="111" idx="0"/>
            <a:endCxn id="110" idx="4"/>
          </p:cNvCxnSpPr>
          <p:nvPr/>
        </p:nvCxnSpPr>
        <p:spPr>
          <a:xfrm rot="10800000">
            <a:off x="5010571" y="1823791"/>
            <a:ext cx="4200" cy="606300"/>
          </a:xfrm>
          <a:prstGeom prst="straightConnector1">
            <a:avLst/>
          </a:prstGeom>
          <a:noFill/>
          <a:ln w="25400" cap="flat" cmpd="sng">
            <a:solidFill>
              <a:srgbClr val="C00000"/>
            </a:solidFill>
            <a:prstDash val="solid"/>
            <a:round/>
            <a:headEnd type="none" w="med" len="med"/>
            <a:tailEnd type="stealth" w="lg" len="lg"/>
          </a:ln>
        </p:spPr>
      </p:cxnSp>
      <p:cxnSp>
        <p:nvCxnSpPr>
          <p:cNvPr id="122" name="Shape 122"/>
          <p:cNvCxnSpPr>
            <a:stCxn id="114" idx="0"/>
            <a:endCxn id="113" idx="4"/>
          </p:cNvCxnSpPr>
          <p:nvPr/>
        </p:nvCxnSpPr>
        <p:spPr>
          <a:xfrm rot="10800000" flipH="1">
            <a:off x="3197425" y="4341835"/>
            <a:ext cx="508499" cy="842100"/>
          </a:xfrm>
          <a:prstGeom prst="straightConnector1">
            <a:avLst/>
          </a:prstGeom>
          <a:noFill/>
          <a:ln w="25400" cap="flat" cmpd="sng">
            <a:solidFill>
              <a:srgbClr val="C00000"/>
            </a:solidFill>
            <a:prstDash val="solid"/>
            <a:round/>
            <a:headEnd type="none" w="med" len="med"/>
            <a:tailEnd type="stealth" w="lg" len="lg"/>
          </a:ln>
        </p:spPr>
      </p:cxnSp>
      <p:sp>
        <p:nvSpPr>
          <p:cNvPr id="123" name="Shape 123"/>
          <p:cNvSpPr txBox="1"/>
          <p:nvPr/>
        </p:nvSpPr>
        <p:spPr>
          <a:xfrm>
            <a:off x="6278853" y="2092107"/>
            <a:ext cx="1991251" cy="12003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position</a:t>
            </a:r>
            <a:r>
              <a:rPr lang="en-US" sz="2000" b="0" i="1" u="none" strike="noStrike" cap="none" baseline="30000">
                <a:solidFill>
                  <a:srgbClr val="3333FF"/>
                </a:solidFill>
                <a:latin typeface="Comic Sans MS"/>
                <a:ea typeface="Comic Sans MS"/>
                <a:cs typeface="Comic Sans MS"/>
                <a:sym typeface="Comic Sans MS"/>
              </a:rPr>
              <a:t>+</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capacity</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passenger_count</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load</a:t>
            </a:r>
          </a:p>
        </p:txBody>
      </p:sp>
      <p:sp>
        <p:nvSpPr>
          <p:cNvPr id="124" name="Shape 124"/>
          <p:cNvSpPr txBox="1"/>
          <p:nvPr/>
        </p:nvSpPr>
        <p:spPr>
          <a:xfrm>
            <a:off x="7412734" y="3795405"/>
            <a:ext cx="835485"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take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5" name="Shape 125"/>
          <p:cNvSpPr txBox="1"/>
          <p:nvPr/>
        </p:nvSpPr>
        <p:spPr>
          <a:xfrm>
            <a:off x="116544" y="3517491"/>
            <a:ext cx="1386917" cy="120032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line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departed</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destination</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6" name="Shape 126"/>
          <p:cNvSpPr txBox="1"/>
          <p:nvPr/>
        </p:nvSpPr>
        <p:spPr>
          <a:xfrm>
            <a:off x="4454380" y="5211828"/>
            <a:ext cx="888384"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name</a:t>
            </a:r>
          </a:p>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move</a:t>
            </a:r>
            <a:r>
              <a:rPr lang="en-US" sz="2000" b="0" i="1" u="none" strike="noStrike" cap="none" baseline="30000">
                <a:solidFill>
                  <a:srgbClr val="3333FF"/>
                </a:solidFill>
                <a:latin typeface="Comic Sans MS"/>
                <a:ea typeface="Comic Sans MS"/>
                <a:cs typeface="Comic Sans MS"/>
                <a:sym typeface="Comic Sans MS"/>
              </a:rPr>
              <a:t>++</a:t>
            </a:r>
          </a:p>
        </p:txBody>
      </p:sp>
      <p:sp>
        <p:nvSpPr>
          <p:cNvPr id="127" name="Shape 12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43</a:t>
            </a:fld>
            <a:endParaRPr lang="en-US"/>
          </a:p>
        </p:txBody>
      </p:sp>
    </p:spTree>
    <p:extLst>
      <p:ext uri="{BB962C8B-B14F-4D97-AF65-F5344CB8AC3E}">
        <p14:creationId xmlns:p14="http://schemas.microsoft.com/office/powerpoint/2010/main" val="147738924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r>
              <a:rPr lang="en-US" sz="3200" dirty="0">
                <a:solidFill>
                  <a:srgbClr val="006699"/>
                </a:solidFill>
                <a:latin typeface="Nunito"/>
                <a:ea typeface="Nunito"/>
                <a:cs typeface="Nunito"/>
                <a:sym typeface="Nunito"/>
              </a:rPr>
              <a:t>Polymorphic assignment</a:t>
            </a:r>
          </a:p>
        </p:txBody>
      </p:sp>
      <p:sp>
        <p:nvSpPr>
          <p:cNvPr id="256" name="Shape 256"/>
          <p:cNvSpPr txBox="1">
            <a:spLocks noGrp="1"/>
          </p:cNvSpPr>
          <p:nvPr>
            <p:ph type="body" idx="1"/>
          </p:nvPr>
        </p:nvSpPr>
        <p:spPr>
          <a:xfrm>
            <a:off x="179388" y="1268412"/>
            <a:ext cx="8342400" cy="9483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TRANSPORT</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tram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PUBLIC_TRANSPORT</a:t>
            </a:r>
          </a:p>
          <a:p>
            <a:pPr marL="0" marR="0" lvl="0" indent="0" algn="l" rtl="0">
              <a:lnSpc>
                <a:spcPct val="90000"/>
              </a:lnSpc>
              <a:spcBef>
                <a:spcPts val="480"/>
              </a:spcBef>
              <a:spcAft>
                <a:spcPts val="0"/>
              </a:spcAft>
              <a:buNone/>
            </a:pPr>
            <a:endParaRPr sz="2400" b="0" i="1"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None/>
            </a:pPr>
            <a:endParaRPr sz="2400" b="0" i="1" u="none" strike="noStrike" cap="none" baseline="0">
              <a:solidFill>
                <a:srgbClr val="006400"/>
              </a:solidFill>
              <a:latin typeface="Comic Sans MS"/>
              <a:ea typeface="Comic Sans MS"/>
              <a:cs typeface="Comic Sans MS"/>
              <a:sym typeface="Comic Sans MS"/>
            </a:endParaRPr>
          </a:p>
        </p:txBody>
      </p:sp>
      <p:sp>
        <p:nvSpPr>
          <p:cNvPr id="257" name="Shape 257"/>
          <p:cNvSpPr/>
          <p:nvPr/>
        </p:nvSpPr>
        <p:spPr>
          <a:xfrm>
            <a:off x="6877110" y="3089565"/>
            <a:ext cx="1328700" cy="572999"/>
          </a:xfrm>
          <a:prstGeom prst="roundRect">
            <a:avLst>
              <a:gd name="adj" fmla="val 16667"/>
            </a:avLst>
          </a:prstGeom>
          <a:solidFill>
            <a:srgbClr val="F4D1AA"/>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sp>
        <p:nvSpPr>
          <p:cNvPr id="258" name="Shape 258"/>
          <p:cNvSpPr/>
          <p:nvPr/>
        </p:nvSpPr>
        <p:spPr>
          <a:xfrm>
            <a:off x="6803220" y="4808828"/>
            <a:ext cx="1328700" cy="792299"/>
          </a:xfrm>
          <a:prstGeom prst="roundRect">
            <a:avLst>
              <a:gd name="adj" fmla="val 16667"/>
            </a:avLst>
          </a:prstGeom>
          <a:solidFill>
            <a:srgbClr val="FF9966"/>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sp>
        <p:nvSpPr>
          <p:cNvPr id="259" name="Shape 259"/>
          <p:cNvSpPr txBox="1"/>
          <p:nvPr/>
        </p:nvSpPr>
        <p:spPr>
          <a:xfrm>
            <a:off x="6736400" y="3855750"/>
            <a:ext cx="20952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(TRANSPORT)</a:t>
            </a:r>
          </a:p>
        </p:txBody>
      </p:sp>
      <p:sp>
        <p:nvSpPr>
          <p:cNvPr id="260" name="Shape 260"/>
          <p:cNvSpPr txBox="1"/>
          <p:nvPr/>
        </p:nvSpPr>
        <p:spPr>
          <a:xfrm>
            <a:off x="5953350" y="5771850"/>
            <a:ext cx="3092099"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(PUBLIC_TRANSPORT)</a:t>
            </a:r>
          </a:p>
        </p:txBody>
      </p:sp>
      <p:sp>
        <p:nvSpPr>
          <p:cNvPr id="261" name="Shape 261"/>
          <p:cNvSpPr/>
          <p:nvPr/>
        </p:nvSpPr>
        <p:spPr>
          <a:xfrm>
            <a:off x="4188464" y="3149168"/>
            <a:ext cx="347700" cy="3269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cxnSp>
        <p:nvCxnSpPr>
          <p:cNvPr id="262" name="Shape 262"/>
          <p:cNvCxnSpPr/>
          <p:nvPr/>
        </p:nvCxnSpPr>
        <p:spPr>
          <a:xfrm>
            <a:off x="4446360" y="3297382"/>
            <a:ext cx="2378999" cy="0"/>
          </a:xfrm>
          <a:prstGeom prst="straightConnector1">
            <a:avLst/>
          </a:prstGeom>
          <a:noFill/>
          <a:ln w="25400" cap="flat" cmpd="sng">
            <a:solidFill>
              <a:schemeClr val="dk1"/>
            </a:solidFill>
            <a:prstDash val="solid"/>
            <a:round/>
            <a:headEnd type="none" w="med" len="med"/>
            <a:tailEnd type="stealth" w="lg" len="lg"/>
          </a:ln>
        </p:spPr>
      </p:cxnSp>
      <p:cxnSp>
        <p:nvCxnSpPr>
          <p:cNvPr id="263" name="Shape 263"/>
          <p:cNvCxnSpPr/>
          <p:nvPr/>
        </p:nvCxnSpPr>
        <p:spPr>
          <a:xfrm>
            <a:off x="4435392" y="3328412"/>
            <a:ext cx="2251500" cy="1631399"/>
          </a:xfrm>
          <a:prstGeom prst="straightConnector1">
            <a:avLst/>
          </a:prstGeom>
          <a:noFill/>
          <a:ln w="25400" cap="flat" cmpd="sng">
            <a:solidFill>
              <a:schemeClr val="dk1"/>
            </a:solidFill>
            <a:prstDash val="solid"/>
            <a:round/>
            <a:headEnd type="none" w="med" len="med"/>
            <a:tailEnd type="stealth" w="lg" len="lg"/>
          </a:ln>
        </p:spPr>
      </p:cxnSp>
      <p:sp>
        <p:nvSpPr>
          <p:cNvPr id="264" name="Shape 264"/>
          <p:cNvSpPr/>
          <p:nvPr/>
        </p:nvSpPr>
        <p:spPr>
          <a:xfrm>
            <a:off x="4245180" y="5041758"/>
            <a:ext cx="347700" cy="3254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cxnSp>
        <p:nvCxnSpPr>
          <p:cNvPr id="265" name="Shape 265"/>
          <p:cNvCxnSpPr/>
          <p:nvPr/>
        </p:nvCxnSpPr>
        <p:spPr>
          <a:xfrm>
            <a:off x="4423991" y="5200073"/>
            <a:ext cx="2355299" cy="0"/>
          </a:xfrm>
          <a:prstGeom prst="straightConnector1">
            <a:avLst/>
          </a:prstGeom>
          <a:noFill/>
          <a:ln w="25400" cap="flat" cmpd="sng">
            <a:solidFill>
              <a:schemeClr val="dk1"/>
            </a:solidFill>
            <a:prstDash val="solid"/>
            <a:round/>
            <a:headEnd type="none" w="med" len="med"/>
            <a:tailEnd type="stealth" w="lg" len="lg"/>
          </a:ln>
        </p:spPr>
      </p:cxnSp>
      <p:sp>
        <p:nvSpPr>
          <p:cNvPr id="266" name="Shape 266"/>
          <p:cNvSpPr txBox="1"/>
          <p:nvPr/>
        </p:nvSpPr>
        <p:spPr>
          <a:xfrm>
            <a:off x="4210687" y="2803669"/>
            <a:ext cx="3734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t>
            </a:r>
          </a:p>
        </p:txBody>
      </p:sp>
      <p:sp>
        <p:nvSpPr>
          <p:cNvPr id="267" name="Shape 267"/>
          <p:cNvSpPr txBox="1"/>
          <p:nvPr/>
        </p:nvSpPr>
        <p:spPr>
          <a:xfrm>
            <a:off x="4065937" y="4567814"/>
            <a:ext cx="848999"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tram</a:t>
            </a:r>
          </a:p>
        </p:txBody>
      </p:sp>
      <p:sp>
        <p:nvSpPr>
          <p:cNvPr id="268" name="Shape 268"/>
          <p:cNvSpPr/>
          <p:nvPr/>
        </p:nvSpPr>
        <p:spPr>
          <a:xfrm>
            <a:off x="6101539" y="1082532"/>
            <a:ext cx="2594699" cy="1063499"/>
          </a:xfrm>
          <a:prstGeom prst="wedgeRoundRectCallout">
            <a:avLst>
              <a:gd name="adj1" fmla="val -112301"/>
              <a:gd name="adj2" fmla="val 2411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Comic Sans MS"/>
                <a:ea typeface="Comic Sans MS"/>
                <a:cs typeface="Comic Sans MS"/>
                <a:sym typeface="Comic Sans MS"/>
              </a:rPr>
              <a:t>A </a:t>
            </a:r>
            <a:r>
              <a:rPr lang="en-US" sz="2000" b="1" i="0" u="none" strike="noStrike" cap="none" baseline="0">
                <a:solidFill>
                  <a:srgbClr val="990000"/>
                </a:solidFill>
                <a:latin typeface="Comic Sans MS"/>
                <a:ea typeface="Comic Sans MS"/>
                <a:cs typeface="Comic Sans MS"/>
                <a:sym typeface="Comic Sans MS"/>
              </a:rPr>
              <a:t>proper descendant </a:t>
            </a:r>
            <a:r>
              <a:rPr lang="en-US" sz="2000" b="0" i="0" u="none" strike="noStrike" cap="none" baseline="0">
                <a:solidFill>
                  <a:schemeClr val="dk1"/>
                </a:solidFill>
                <a:latin typeface="Comic Sans MS"/>
                <a:ea typeface="Comic Sans MS"/>
                <a:cs typeface="Comic Sans MS"/>
                <a:sym typeface="Comic Sans MS"/>
              </a:rPr>
              <a:t>type of the original</a:t>
            </a:r>
          </a:p>
        </p:txBody>
      </p:sp>
      <p:sp>
        <p:nvSpPr>
          <p:cNvPr id="269" name="Shape 269"/>
          <p:cNvSpPr txBox="1"/>
          <p:nvPr/>
        </p:nvSpPr>
        <p:spPr>
          <a:xfrm>
            <a:off x="369455" y="2697017"/>
            <a:ext cx="22815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tram</a:t>
            </a:r>
          </a:p>
        </p:txBody>
      </p:sp>
      <p:sp>
        <p:nvSpPr>
          <p:cNvPr id="270" name="Shape 270"/>
          <p:cNvSpPr/>
          <p:nvPr/>
        </p:nvSpPr>
        <p:spPr>
          <a:xfrm>
            <a:off x="260466" y="3486744"/>
            <a:ext cx="3502200" cy="31655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0" tIns="0" rIns="0" bIns="45700" anchor="t" anchorCtr="0">
            <a:noAutofit/>
          </a:bodyPr>
          <a:lstStyle/>
          <a:p>
            <a:pPr marL="0" marR="0" lvl="0" indent="0" algn="l" rtl="0">
              <a:lnSpc>
                <a:spcPct val="80000"/>
              </a:lnSpc>
              <a:spcBef>
                <a:spcPts val="0"/>
              </a:spcBef>
              <a:spcAft>
                <a:spcPts val="0"/>
              </a:spcAft>
              <a:buSzPct val="25000"/>
              <a:buNone/>
            </a:pPr>
            <a:r>
              <a:rPr lang="en-US" sz="2200" b="0" i="0" u="none" strike="noStrike" cap="none" baseline="0">
                <a:solidFill>
                  <a:schemeClr val="dk1"/>
                </a:solidFill>
                <a:latin typeface="Comic Sans MS"/>
                <a:ea typeface="Comic Sans MS"/>
                <a:cs typeface="Comic Sans MS"/>
                <a:sym typeface="Comic Sans MS"/>
              </a:rPr>
              <a:t>More interesting:</a:t>
            </a:r>
          </a:p>
          <a:p>
            <a:pPr marL="0" marR="0" lvl="0" indent="0" algn="l" rtl="0">
              <a:spcBef>
                <a:spcPts val="800"/>
              </a:spcBef>
              <a:spcAft>
                <a:spcPts val="0"/>
              </a:spcAft>
              <a:buSzPct val="25000"/>
              <a:buNone/>
            </a:pPr>
            <a:r>
              <a:rPr lang="en-US" sz="2200" b="1" i="0" u="none" strike="noStrike" cap="none" baseline="0">
                <a:solidFill>
                  <a:srgbClr val="002060"/>
                </a:solidFill>
                <a:latin typeface="Comic Sans MS"/>
                <a:ea typeface="Comic Sans MS"/>
                <a:cs typeface="Comic Sans MS"/>
                <a:sym typeface="Comic Sans MS"/>
              </a:rPr>
              <a:t>if</a:t>
            </a:r>
            <a:r>
              <a:rPr lang="en-US" sz="2200" b="0" i="1" u="none" strike="noStrike" cap="none" baseline="0">
                <a:solidFill>
                  <a:srgbClr val="3333FF"/>
                </a:solidFill>
                <a:latin typeface="Comic Sans MS"/>
                <a:ea typeface="Comic Sans MS"/>
                <a:cs typeface="Comic Sans MS"/>
                <a:sym typeface="Comic Sans MS"/>
              </a:rPr>
              <a:t> some_condition  </a:t>
            </a:r>
            <a:r>
              <a:rPr lang="en-US" sz="2200" b="1" i="0" u="none" strike="noStrike" cap="none" baseline="0">
                <a:solidFill>
                  <a:srgbClr val="002060"/>
                </a:solidFill>
                <a:latin typeface="Comic Sans MS"/>
                <a:ea typeface="Comic Sans MS"/>
                <a:cs typeface="Comic Sans MS"/>
                <a:sym typeface="Comic Sans MS"/>
              </a:rPr>
              <a:t>then</a:t>
            </a:r>
            <a:r>
              <a:rPr lang="en-US" sz="2200" b="0" i="1" u="none" strike="noStrike" cap="none" baseline="0">
                <a:solidFill>
                  <a:srgbClr val="3333FF"/>
                </a:solidFill>
                <a:latin typeface="Comic Sans MS"/>
                <a:ea typeface="Comic Sans MS"/>
                <a:cs typeface="Comic Sans MS"/>
                <a:sym typeface="Comic Sans MS"/>
              </a:rPr>
              <a:t> </a:t>
            </a:r>
          </a:p>
          <a:p>
            <a:pPr marL="0" marR="0" lvl="0" indent="0" algn="l" rtl="0">
              <a:spcBef>
                <a:spcPts val="1600"/>
              </a:spcBef>
              <a:spcAft>
                <a:spcPts val="0"/>
              </a:spcAft>
              <a:buSzPct val="25000"/>
              <a:buNone/>
            </a:pPr>
            <a:r>
              <a:rPr lang="en-US" sz="2200" b="0" i="1" u="none" strike="noStrike" cap="none" baseline="0">
                <a:solidFill>
                  <a:srgbClr val="3333FF"/>
                </a:solidFill>
                <a:latin typeface="Comic Sans MS"/>
                <a:ea typeface="Comic Sans MS"/>
                <a:cs typeface="Comic Sans MS"/>
                <a:sym typeface="Comic Sans MS"/>
              </a:rPr>
              <a:t>	t </a:t>
            </a:r>
            <a:r>
              <a:rPr lang="en-US" sz="2200" b="0" i="0" u="none" strike="noStrike" cap="none" baseline="0">
                <a:solidFill>
                  <a:srgbClr val="3333FF"/>
                </a:solidFill>
                <a:latin typeface="Comic Sans MS"/>
                <a:ea typeface="Comic Sans MS"/>
                <a:cs typeface="Comic Sans MS"/>
                <a:sym typeface="Comic Sans MS"/>
              </a:rPr>
              <a:t>:=</a:t>
            </a:r>
            <a:r>
              <a:rPr lang="en-US" sz="2200" b="0" i="1" u="none" strike="noStrike" cap="none" baseline="0">
                <a:solidFill>
                  <a:srgbClr val="3333FF"/>
                </a:solidFill>
                <a:latin typeface="Comic Sans MS"/>
                <a:ea typeface="Comic Sans MS"/>
                <a:cs typeface="Comic Sans MS"/>
                <a:sym typeface="Comic Sans MS"/>
              </a:rPr>
              <a:t> tram</a:t>
            </a:r>
            <a:br>
              <a:rPr lang="en-US" sz="2200" b="0" i="1" u="none" strike="noStrike" cap="none" baseline="0">
                <a:solidFill>
                  <a:srgbClr val="3333FF"/>
                </a:solidFill>
                <a:latin typeface="Comic Sans MS"/>
                <a:ea typeface="Comic Sans MS"/>
                <a:cs typeface="Comic Sans MS"/>
                <a:sym typeface="Comic Sans MS"/>
              </a:rPr>
            </a:br>
            <a:r>
              <a:rPr lang="en-US" sz="2200" b="1" i="0" u="none" strike="noStrike" cap="none" baseline="0">
                <a:solidFill>
                  <a:srgbClr val="002060"/>
                </a:solidFill>
                <a:latin typeface="Comic Sans MS"/>
                <a:ea typeface="Comic Sans MS"/>
                <a:cs typeface="Comic Sans MS"/>
                <a:sym typeface="Comic Sans MS"/>
              </a:rPr>
              <a:t>else</a:t>
            </a:r>
          </a:p>
          <a:p>
            <a:pPr marL="0" marR="0" lvl="0" indent="0" algn="l" rtl="0">
              <a:spcBef>
                <a:spcPts val="1600"/>
              </a:spcBef>
              <a:spcAft>
                <a:spcPts val="800"/>
              </a:spcAft>
              <a:buSzPct val="25000"/>
              <a:buNone/>
            </a:pPr>
            <a:r>
              <a:rPr lang="en-US" sz="2200" b="0" i="1" u="none" strike="noStrike" cap="none" baseline="0">
                <a:solidFill>
                  <a:srgbClr val="3333FF"/>
                </a:solidFill>
                <a:latin typeface="Comic Sans MS"/>
                <a:ea typeface="Comic Sans MS"/>
                <a:cs typeface="Comic Sans MS"/>
                <a:sym typeface="Comic Sans MS"/>
              </a:rPr>
              <a:t>	t </a:t>
            </a:r>
            <a:r>
              <a:rPr lang="en-US" sz="2200" b="0" i="0" u="none" strike="noStrike" cap="none" baseline="0">
                <a:solidFill>
                  <a:srgbClr val="3333FF"/>
                </a:solidFill>
                <a:latin typeface="Comic Sans MS"/>
                <a:ea typeface="Comic Sans MS"/>
                <a:cs typeface="Comic Sans MS"/>
                <a:sym typeface="Comic Sans MS"/>
              </a:rPr>
              <a:t>:=</a:t>
            </a:r>
            <a:r>
              <a:rPr lang="en-US" sz="2200" b="0" i="1" u="none" strike="noStrike" cap="none" baseline="0">
                <a:solidFill>
                  <a:srgbClr val="3333FF"/>
                </a:solidFill>
                <a:latin typeface="Comic Sans MS"/>
                <a:ea typeface="Comic Sans MS"/>
                <a:cs typeface="Comic Sans MS"/>
                <a:sym typeface="Comic Sans MS"/>
              </a:rPr>
              <a:t> </a:t>
            </a:r>
            <a:r>
              <a:rPr lang="en-US" sz="2200" b="0" i="1" u="none" strike="noStrike" cap="none" baseline="0">
                <a:solidFill>
                  <a:srgbClr val="C00000"/>
                </a:solidFill>
                <a:latin typeface="Comic Sans MS"/>
                <a:ea typeface="Comic Sans MS"/>
                <a:cs typeface="Comic Sans MS"/>
                <a:sym typeface="Comic Sans MS"/>
              </a:rPr>
              <a:t>cab</a:t>
            </a:r>
            <a:r>
              <a:rPr lang="en-US" sz="2200" b="0" i="1" u="none" strike="noStrike" cap="none" baseline="0">
                <a:solidFill>
                  <a:srgbClr val="3333FF"/>
                </a:solidFill>
                <a:latin typeface="Comic Sans MS"/>
                <a:ea typeface="Comic Sans MS"/>
                <a:cs typeface="Comic Sans MS"/>
                <a:sym typeface="Comic Sans MS"/>
              </a:rPr>
              <a:t/>
            </a:r>
            <a:br>
              <a:rPr lang="en-US" sz="2200" b="0" i="1" u="none" strike="noStrike" cap="none" baseline="0">
                <a:solidFill>
                  <a:srgbClr val="3333FF"/>
                </a:solidFill>
                <a:latin typeface="Comic Sans MS"/>
                <a:ea typeface="Comic Sans MS"/>
                <a:cs typeface="Comic Sans MS"/>
                <a:sym typeface="Comic Sans MS"/>
              </a:rPr>
            </a:br>
            <a:r>
              <a:rPr lang="en-US" sz="2200" b="0" i="1" u="none" strike="noStrike" cap="none" baseline="0">
                <a:solidFill>
                  <a:srgbClr val="3333FF"/>
                </a:solidFill>
                <a:latin typeface="Comic Sans MS"/>
                <a:ea typeface="Comic Sans MS"/>
                <a:cs typeface="Comic Sans MS"/>
                <a:sym typeface="Comic Sans MS"/>
              </a:rPr>
              <a:t>…</a:t>
            </a:r>
            <a:br>
              <a:rPr lang="en-US" sz="2200" b="0" i="1" u="none" strike="noStrike" cap="none" baseline="0">
                <a:solidFill>
                  <a:srgbClr val="3333FF"/>
                </a:solidFill>
                <a:latin typeface="Comic Sans MS"/>
                <a:ea typeface="Comic Sans MS"/>
                <a:cs typeface="Comic Sans MS"/>
                <a:sym typeface="Comic Sans MS"/>
              </a:rPr>
            </a:br>
            <a:r>
              <a:rPr lang="en-US" sz="2200" b="1" i="0" u="none" strike="noStrike" cap="none" baseline="0">
                <a:solidFill>
                  <a:srgbClr val="002060"/>
                </a:solidFill>
                <a:latin typeface="Comic Sans MS"/>
                <a:ea typeface="Comic Sans MS"/>
                <a:cs typeface="Comic Sans MS"/>
                <a:sym typeface="Comic Sans MS"/>
              </a:rPr>
              <a:t>end</a:t>
            </a:r>
          </a:p>
        </p:txBody>
      </p:sp>
      <p:sp>
        <p:nvSpPr>
          <p:cNvPr id="271" name="Shape 271"/>
          <p:cNvSpPr/>
          <p:nvPr/>
        </p:nvSpPr>
        <p:spPr>
          <a:xfrm>
            <a:off x="5348364" y="3067536"/>
            <a:ext cx="5373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rgbClr val="C00000"/>
                </a:solidFill>
                <a:latin typeface="Comic Sans MS"/>
                <a:ea typeface="Comic Sans MS"/>
                <a:cs typeface="Comic Sans MS"/>
                <a:sym typeface="Comic Sans MS"/>
              </a:rPr>
              <a:t>✂</a:t>
            </a:r>
          </a:p>
        </p:txBody>
      </p:sp>
      <p:sp>
        <p:nvSpPr>
          <p:cNvPr id="272" name="Shape 272"/>
          <p:cNvSpPr txBox="1"/>
          <p:nvPr/>
        </p:nvSpPr>
        <p:spPr>
          <a:xfrm>
            <a:off x="173518" y="1991008"/>
            <a:ext cx="22815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C00000"/>
                </a:solidFill>
                <a:latin typeface="Comic Sans MS"/>
                <a:ea typeface="Comic Sans MS"/>
                <a:cs typeface="Comic Sans MS"/>
                <a:sym typeface="Comic Sans MS"/>
              </a:rPr>
              <a:t>cab: TAXI</a:t>
            </a:r>
          </a:p>
        </p:txBody>
      </p:sp>
      <p:sp>
        <p:nvSpPr>
          <p:cNvPr id="273" name="Shape 27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44</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fade">
                                      <p:cBhvr>
                                        <p:cTn id="12" dur="1"/>
                                        <p:tgtEl>
                                          <p:spTgt spid="271"/>
                                        </p:tgtEl>
                                      </p:cBhvr>
                                    </p:animEffect>
                                  </p:childTnLst>
                                </p:cTn>
                              </p:par>
                              <p:par>
                                <p:cTn id="13" presetID="10"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0"/>
                                        <p:tgtEl>
                                          <p:spTgt spid="26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70"/>
                                        </p:tgtEl>
                                        <p:attrNameLst>
                                          <p:attrName>style.visibility</p:attrName>
                                        </p:attrNameLst>
                                      </p:cBhvr>
                                      <p:to>
                                        <p:strVal val="visible"/>
                                      </p:to>
                                    </p:set>
                                    <p:anim calcmode="lin" valueType="num">
                                      <p:cBhvr additive="base">
                                        <p:cTn id="20" dur="500"/>
                                        <p:tgtEl>
                                          <p:spTgt spid="270"/>
                                        </p:tgtEl>
                                        <p:attrNameLst>
                                          <p:attrName>ppt_w</p:attrName>
                                        </p:attrNameLst>
                                      </p:cBhvr>
                                      <p:tavLst>
                                        <p:tav tm="0">
                                          <p:val>
                                            <p:strVal val="0"/>
                                          </p:val>
                                        </p:tav>
                                        <p:tav tm="100000">
                                          <p:val>
                                            <p:strVal val="#ppt_w"/>
                                          </p:val>
                                        </p:tav>
                                      </p:tavLst>
                                    </p:anim>
                                    <p:anim calcmode="lin" valueType="num">
                                      <p:cBhvr additive="base">
                                        <p:cTn id="21" dur="500"/>
                                        <p:tgtEl>
                                          <p:spTgt spid="270"/>
                                        </p:tgtEl>
                                        <p:attrNameLst>
                                          <p:attrName>ppt_h</p:attrName>
                                        </p:attrNameLst>
                                      </p:cBhvr>
                                      <p:tavLst>
                                        <p:tav tm="0">
                                          <p:val>
                                            <p:strVal val="0"/>
                                          </p:val>
                                        </p:tav>
                                        <p:tav tm="100000">
                                          <p:val>
                                            <p:strVal val="#ppt_h"/>
                                          </p:val>
                                        </p:tav>
                                      </p:tavLst>
                                    </p:anim>
                                  </p:childTnLst>
                                </p:cTn>
                              </p:par>
                              <p:par>
                                <p:cTn id="22" presetID="10" presetClass="entr" presetSubtype="0" fill="hold" nodeType="withEffect">
                                  <p:stCondLst>
                                    <p:cond delay="0"/>
                                  </p:stCondLst>
                                  <p:childTnLst>
                                    <p:set>
                                      <p:cBhvr>
                                        <p:cTn id="23" dur="1" fill="hold">
                                          <p:stCondLst>
                                            <p:cond delay="0"/>
                                          </p:stCondLst>
                                        </p:cTn>
                                        <p:tgtEl>
                                          <p:spTgt spid="272"/>
                                        </p:tgtEl>
                                        <p:attrNameLst>
                                          <p:attrName>style.visibility</p:attrName>
                                        </p:attrNameLst>
                                      </p:cBhvr>
                                      <p:to>
                                        <p:strVal val="visible"/>
                                      </p:to>
                                    </p:set>
                                    <p:animEffect transition="in" filter="fade">
                                      <p:cBhvr>
                                        <p:cTn id="24" dur="1"/>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r>
              <a:rPr lang="en-US" sz="3200" dirty="0">
                <a:solidFill>
                  <a:srgbClr val="006699"/>
                </a:solidFill>
                <a:latin typeface="Nunito"/>
                <a:ea typeface="Nunito"/>
                <a:cs typeface="Nunito"/>
                <a:sym typeface="Nunito"/>
              </a:rPr>
              <a:t>Assignments</a:t>
            </a:r>
          </a:p>
        </p:txBody>
      </p:sp>
      <p:sp>
        <p:nvSpPr>
          <p:cNvPr id="280" name="Shape 280"/>
          <p:cNvSpPr txBox="1">
            <a:spLocks noGrp="1"/>
          </p:cNvSpPr>
          <p:nvPr>
            <p:ph type="body" idx="1"/>
          </p:nvPr>
        </p:nvSpPr>
        <p:spPr>
          <a:xfrm>
            <a:off x="179388" y="1268412"/>
            <a:ext cx="8443799" cy="1622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Assignment:</a:t>
            </a:r>
          </a:p>
          <a:p>
            <a:pPr marL="0" marR="0" lvl="0" indent="0" algn="l" rtl="0">
              <a:lnSpc>
                <a:spcPct val="90000"/>
              </a:lnSpc>
              <a:spcBef>
                <a:spcPts val="480"/>
              </a:spcBef>
              <a:spcAft>
                <a:spcPts val="0"/>
              </a:spcAft>
              <a:buSzPct val="25000"/>
              <a:buNone/>
            </a:pPr>
            <a:r>
              <a:rPr lang="en-US" sz="2400" b="0" i="1" u="none" strike="noStrike" cap="none" baseline="0" dirty="0">
                <a:solidFill>
                  <a:srgbClr val="3333FF"/>
                </a:solidFill>
                <a:latin typeface="Comic Sans MS"/>
                <a:ea typeface="Comic Sans MS"/>
                <a:cs typeface="Comic Sans MS"/>
                <a:sym typeface="Comic Sans MS"/>
              </a:rPr>
              <a:t>	target </a:t>
            </a:r>
            <a:r>
              <a:rPr lang="en-US" sz="2400" b="1" i="0" u="none" strike="noStrike" cap="none" baseline="0" dirty="0">
                <a:solidFill>
                  <a:srgbClr val="990000"/>
                </a:solidFill>
                <a:latin typeface="Comic Sans MS"/>
                <a:ea typeface="Comic Sans MS"/>
                <a:cs typeface="Comic Sans MS"/>
                <a:sym typeface="Comic Sans MS"/>
              </a:rPr>
              <a:t>:=</a:t>
            </a:r>
            <a:r>
              <a:rPr lang="en-US" sz="2400" b="1"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source</a:t>
            </a:r>
          </a:p>
          <a:p>
            <a:pPr marL="0" marR="0" lvl="0" indent="0" algn="l" rtl="0">
              <a:lnSpc>
                <a:spcPct val="90000"/>
              </a:lnSpc>
              <a:spcBef>
                <a:spcPts val="480"/>
              </a:spcBef>
              <a:spcAft>
                <a:spcPts val="0"/>
              </a:spcAft>
              <a:buNone/>
            </a:pPr>
            <a:endParaRPr sz="24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where</a:t>
            </a:r>
            <a:r>
              <a:rPr lang="en-US" sz="2400" b="0" i="1" u="none" strike="noStrike" cap="none" baseline="0" dirty="0">
                <a:solidFill>
                  <a:srgbClr val="3333FF"/>
                </a:solidFill>
                <a:latin typeface="Comic Sans MS"/>
                <a:ea typeface="Comic Sans MS"/>
                <a:cs typeface="Comic Sans MS"/>
                <a:sym typeface="Comic Sans MS"/>
              </a:rPr>
              <a:t> target </a:t>
            </a:r>
            <a:r>
              <a:rPr lang="en-US" sz="2400" b="0" i="0" u="none" strike="noStrike" cap="none" baseline="0" dirty="0">
                <a:solidFill>
                  <a:schemeClr val="dk1"/>
                </a:solidFill>
                <a:latin typeface="Comic Sans MS"/>
                <a:ea typeface="Comic Sans MS"/>
                <a:cs typeface="Comic Sans MS"/>
                <a:sym typeface="Comic Sans MS"/>
              </a:rPr>
              <a:t>is a variable and </a:t>
            </a:r>
            <a:r>
              <a:rPr lang="en-US" sz="2400" b="0" i="1" u="none" strike="noStrike" cap="none" baseline="0" dirty="0">
                <a:solidFill>
                  <a:srgbClr val="3333FF"/>
                </a:solidFill>
                <a:latin typeface="Comic Sans MS"/>
                <a:ea typeface="Comic Sans MS"/>
                <a:cs typeface="Comic Sans MS"/>
                <a:sym typeface="Comic Sans MS"/>
              </a:rPr>
              <a:t>source</a:t>
            </a:r>
            <a:r>
              <a:rPr lang="en-US" sz="2400" b="0" i="0" u="none" strike="noStrike" cap="none" baseline="0" dirty="0">
                <a:solidFill>
                  <a:schemeClr val="dk1"/>
                </a:solidFill>
                <a:latin typeface="Comic Sans MS"/>
                <a:ea typeface="Comic Sans MS"/>
                <a:cs typeface="Comic Sans MS"/>
                <a:sym typeface="Comic Sans MS"/>
              </a:rPr>
              <a:t>  an expression</a:t>
            </a:r>
          </a:p>
          <a:p>
            <a:pPr marL="0" marR="0" lvl="0" indent="0"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281" name="Shape 281"/>
          <p:cNvSpPr/>
          <p:nvPr/>
        </p:nvSpPr>
        <p:spPr>
          <a:xfrm>
            <a:off x="272184" y="4746803"/>
            <a:ext cx="8342400" cy="12272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With polymorphism:</a:t>
            </a:r>
          </a:p>
          <a:p>
            <a:pPr marL="0" marR="0" lvl="0" indent="0" algn="l" rtl="0">
              <a:lnSpc>
                <a:spcPct val="90000"/>
              </a:lnSpc>
              <a:spcBef>
                <a:spcPts val="48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	The type of </a:t>
            </a:r>
            <a:r>
              <a:rPr lang="en-US" sz="2400" b="0" i="1" u="none" strike="noStrike" cap="none" baseline="0">
                <a:solidFill>
                  <a:srgbClr val="3333FF"/>
                </a:solidFill>
                <a:latin typeface="Comic Sans MS"/>
                <a:ea typeface="Comic Sans MS"/>
                <a:cs typeface="Comic Sans MS"/>
                <a:sym typeface="Comic Sans MS"/>
              </a:rPr>
              <a:t>source </a:t>
            </a:r>
            <a:r>
              <a:rPr lang="en-US" sz="2400" b="0" i="0" u="none" strike="noStrike" cap="none" baseline="0">
                <a:solidFill>
                  <a:schemeClr val="dk1"/>
                </a:solidFill>
                <a:latin typeface="Comic Sans MS"/>
                <a:ea typeface="Comic Sans MS"/>
                <a:cs typeface="Comic Sans MS"/>
                <a:sym typeface="Comic Sans MS"/>
              </a:rPr>
              <a:t>is a </a:t>
            </a:r>
            <a:r>
              <a:rPr lang="en-US" sz="2400" b="1" i="0" u="none" strike="noStrike" cap="none" baseline="0">
                <a:solidFill>
                  <a:srgbClr val="990000"/>
                </a:solidFill>
                <a:latin typeface="Comic Sans MS"/>
                <a:ea typeface="Comic Sans MS"/>
                <a:cs typeface="Comic Sans MS"/>
                <a:sym typeface="Comic Sans MS"/>
              </a:rPr>
              <a:t>descendant </a:t>
            </a:r>
            <a:r>
              <a:rPr lang="en-US" sz="2400" b="0" i="0" u="none" strike="noStrike" cap="none" baseline="0">
                <a:solidFill>
                  <a:schemeClr val="dk1"/>
                </a:solidFill>
                <a:latin typeface="Comic Sans MS"/>
                <a:ea typeface="Comic Sans MS"/>
                <a:cs typeface="Comic Sans MS"/>
                <a:sym typeface="Comic Sans MS"/>
              </a:rPr>
              <a:t>of the</a:t>
            </a:r>
            <a:br>
              <a:rPr lang="en-US" sz="2400" b="0" i="0" u="none" strike="noStrike" cap="none" baseline="0">
                <a:solidFill>
                  <a:schemeClr val="dk1"/>
                </a:solidFill>
                <a:latin typeface="Comic Sans MS"/>
                <a:ea typeface="Comic Sans MS"/>
                <a:cs typeface="Comic Sans MS"/>
                <a:sym typeface="Comic Sans MS"/>
              </a:rPr>
            </a:br>
            <a:r>
              <a:rPr lang="en-US" sz="2400" b="0" i="0" u="none" strike="noStrike" cap="none" baseline="0">
                <a:solidFill>
                  <a:schemeClr val="dk1"/>
                </a:solidFill>
                <a:latin typeface="Comic Sans MS"/>
                <a:ea typeface="Comic Sans MS"/>
                <a:cs typeface="Comic Sans MS"/>
                <a:sym typeface="Comic Sans MS"/>
              </a:rPr>
              <a:t>	type of </a:t>
            </a:r>
            <a:r>
              <a:rPr lang="en-US" sz="2400" b="0" i="1" u="none" strike="noStrike" cap="none" baseline="0">
                <a:solidFill>
                  <a:srgbClr val="3333FF"/>
                </a:solidFill>
                <a:latin typeface="Comic Sans MS"/>
                <a:ea typeface="Comic Sans MS"/>
                <a:cs typeface="Comic Sans MS"/>
                <a:sym typeface="Comic Sans MS"/>
              </a:rPr>
              <a:t>target</a:t>
            </a:r>
          </a:p>
        </p:txBody>
      </p:sp>
      <p:sp>
        <p:nvSpPr>
          <p:cNvPr id="282" name="Shape 282"/>
          <p:cNvSpPr txBox="1"/>
          <p:nvPr/>
        </p:nvSpPr>
        <p:spPr>
          <a:xfrm>
            <a:off x="258626" y="3340171"/>
            <a:ext cx="8432699" cy="1015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So far (no polymorphism):</a:t>
            </a:r>
          </a:p>
          <a:p>
            <a:pPr marL="0" marR="0" lvl="0" indent="0" algn="l" rtl="0">
              <a:spcBef>
                <a:spcPts val="120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	 source </a:t>
            </a:r>
            <a:r>
              <a:rPr lang="en-US" sz="2400" b="0" i="0" u="none" strike="noStrike" cap="none" baseline="0">
                <a:solidFill>
                  <a:schemeClr val="dk1"/>
                </a:solidFill>
                <a:latin typeface="Comic Sans MS"/>
                <a:ea typeface="Comic Sans MS"/>
                <a:cs typeface="Comic Sans MS"/>
                <a:sym typeface="Comic Sans MS"/>
              </a:rPr>
              <a:t>was always of the </a:t>
            </a:r>
            <a:r>
              <a:rPr lang="en-US" sz="2400" b="1" i="0" u="none" strike="noStrike" cap="none" baseline="0">
                <a:solidFill>
                  <a:srgbClr val="990000"/>
                </a:solidFill>
                <a:latin typeface="Comic Sans MS"/>
                <a:ea typeface="Comic Sans MS"/>
                <a:cs typeface="Comic Sans MS"/>
                <a:sym typeface="Comic Sans MS"/>
              </a:rPr>
              <a:t>same type </a:t>
            </a:r>
            <a:r>
              <a:rPr lang="en-US" sz="2400" b="0" i="0" u="none" strike="noStrike" cap="none" baseline="0">
                <a:solidFill>
                  <a:schemeClr val="dk1"/>
                </a:solidFill>
                <a:latin typeface="Comic Sans MS"/>
                <a:ea typeface="Comic Sans MS"/>
                <a:cs typeface="Comic Sans MS"/>
                <a:sym typeface="Comic Sans MS"/>
              </a:rPr>
              <a:t>as </a:t>
            </a:r>
            <a:r>
              <a:rPr lang="en-US" sz="2400" b="0" i="1" u="none" strike="noStrike" cap="none" baseline="0">
                <a:solidFill>
                  <a:srgbClr val="3333FF"/>
                </a:solidFill>
                <a:latin typeface="Comic Sans MS"/>
                <a:ea typeface="Comic Sans MS"/>
                <a:cs typeface="Comic Sans MS"/>
                <a:sym typeface="Comic Sans MS"/>
              </a:rPr>
              <a:t>target</a:t>
            </a:r>
          </a:p>
        </p:txBody>
      </p:sp>
      <p:sp>
        <p:nvSpPr>
          <p:cNvPr id="283" name="Shape 28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45</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0" end="0"/>
                                            </p:txEl>
                                          </p:spTgt>
                                        </p:tgtEl>
                                        <p:attrNameLst>
                                          <p:attrName>style.visibility</p:attrName>
                                        </p:attrNameLst>
                                      </p:cBhvr>
                                      <p:to>
                                        <p:strVal val="visible"/>
                                      </p:to>
                                    </p:set>
                                    <p:animEffect transition="in" filter="fade">
                                      <p:cBhvr>
                                        <p:cTn id="12" dur="1"/>
                                        <p:tgtEl>
                                          <p:spTgt spid="2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1" end="1"/>
                                            </p:txEl>
                                          </p:spTgt>
                                        </p:tgtEl>
                                        <p:attrNameLst>
                                          <p:attrName>style.visibility</p:attrName>
                                        </p:attrNameLst>
                                      </p:cBhvr>
                                      <p:to>
                                        <p:strVal val="visible"/>
                                      </p:to>
                                    </p:set>
                                    <p:animEffect transition="in" filter="fade">
                                      <p:cBhvr>
                                        <p:cTn id="17" dur="1"/>
                                        <p:tgtEl>
                                          <p:spTgt spid="2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2575691" y="845215"/>
            <a:ext cx="1899000" cy="474599"/>
          </a:xfrm>
          <a:prstGeom prst="roundRect">
            <a:avLst>
              <a:gd name="adj" fmla="val 16667"/>
            </a:avLst>
          </a:prstGeom>
          <a:solidFill>
            <a:srgbClr val="99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290" name="Shape 290"/>
          <p:cNvSpPr/>
          <p:nvPr/>
        </p:nvSpPr>
        <p:spPr>
          <a:xfrm>
            <a:off x="2314557" y="3095285"/>
            <a:ext cx="769799" cy="369599"/>
          </a:xfrm>
          <a:prstGeom prst="roundRect">
            <a:avLst>
              <a:gd name="adj" fmla="val 16667"/>
            </a:avLst>
          </a:prstGeom>
          <a:solidFill>
            <a:srgbClr val="99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291" name="Shape 291"/>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r>
              <a:rPr lang="en-US" sz="3200" dirty="0">
                <a:solidFill>
                  <a:srgbClr val="006699"/>
                </a:solidFill>
                <a:latin typeface="Nunito"/>
                <a:ea typeface="Nunito"/>
                <a:cs typeface="Nunito"/>
                <a:sym typeface="Nunito"/>
              </a:rPr>
              <a:t>Polymorphism </a:t>
            </a:r>
            <a:r>
              <a:rPr lang="en-US" sz="3200" dirty="0" smtClean="0">
                <a:solidFill>
                  <a:srgbClr val="006699"/>
                </a:solidFill>
                <a:latin typeface="Nunito"/>
                <a:ea typeface="Nunito"/>
                <a:cs typeface="Nunito"/>
                <a:sym typeface="Nunito"/>
              </a:rPr>
              <a:t>for </a:t>
            </a:r>
            <a:r>
              <a:rPr lang="en-US" sz="3200" dirty="0">
                <a:solidFill>
                  <a:srgbClr val="006699"/>
                </a:solidFill>
                <a:latin typeface="Nunito"/>
                <a:ea typeface="Nunito"/>
                <a:cs typeface="Nunito"/>
                <a:sym typeface="Nunito"/>
              </a:rPr>
              <a:t>argument passing</a:t>
            </a:r>
          </a:p>
        </p:txBody>
      </p:sp>
      <p:sp>
        <p:nvSpPr>
          <p:cNvPr id="292" name="Shape 292"/>
          <p:cNvSpPr txBox="1">
            <a:spLocks noGrp="1"/>
          </p:cNvSpPr>
          <p:nvPr>
            <p:ph type="body" idx="1"/>
          </p:nvPr>
        </p:nvSpPr>
        <p:spPr>
          <a:xfrm>
            <a:off x="179388" y="881908"/>
            <a:ext cx="8342400" cy="8637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travel_time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t</a:t>
            </a:r>
            <a:r>
              <a:rPr lang="en-US" sz="16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TRANSPORT</a:t>
            </a:r>
            <a:r>
              <a:rPr lang="en-US" sz="16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REAL_64</a:t>
            </a:r>
          </a:p>
          <a:p>
            <a:pPr marL="0" marR="0" lvl="0" indent="0" algn="l" rtl="0">
              <a:lnSpc>
                <a:spcPct val="90000"/>
              </a:lnSpc>
              <a:spcBef>
                <a:spcPts val="480"/>
              </a:spcBef>
              <a:spcAft>
                <a:spcPts val="0"/>
              </a:spcAft>
              <a:buSzPct val="25000"/>
              <a:buNone/>
            </a:pPr>
            <a:r>
              <a:rPr lang="en-US" sz="2400" b="0" i="0" u="none" strike="noStrike" cap="none" baseline="0">
                <a:solidFill>
                  <a:srgbClr val="3333FF"/>
                </a:solidFill>
                <a:latin typeface="Comic Sans MS"/>
                <a:ea typeface="Comic Sans MS"/>
                <a:cs typeface="Comic Sans MS"/>
                <a:sym typeface="Comic Sans MS"/>
              </a:rPr>
              <a:t>	</a:t>
            </a:r>
            <a:r>
              <a:rPr lang="en-US" sz="2400" b="1" i="0" u="none" strike="noStrike" cap="none" baseline="0">
                <a:solidFill>
                  <a:srgbClr val="000099"/>
                </a:solidFill>
                <a:latin typeface="Comic Sans MS"/>
                <a:ea typeface="Comic Sans MS"/>
                <a:cs typeface="Comic Sans MS"/>
                <a:sym typeface="Comic Sans MS"/>
              </a:rPr>
              <a:t>do</a:t>
            </a:r>
            <a:r>
              <a:rPr lang="en-US" sz="2400" b="0" i="0" u="none" strike="noStrike" cap="none" baseline="0">
                <a:solidFill>
                  <a:srgbClr val="3333FF"/>
                </a:solidFill>
                <a:latin typeface="Comic Sans MS"/>
                <a:ea typeface="Comic Sans MS"/>
                <a:cs typeface="Comic Sans MS"/>
                <a:sym typeface="Comic Sans MS"/>
              </a:rPr>
              <a:t> … </a:t>
            </a:r>
            <a:r>
              <a:rPr lang="en-US" sz="2400" b="1" i="0" u="none" strike="noStrike" cap="none" baseline="0">
                <a:solidFill>
                  <a:srgbClr val="000099"/>
                </a:solidFill>
                <a:latin typeface="Comic Sans MS"/>
                <a:ea typeface="Comic Sans MS"/>
                <a:cs typeface="Comic Sans MS"/>
                <a:sym typeface="Comic Sans MS"/>
              </a:rPr>
              <a:t>end</a:t>
            </a:r>
          </a:p>
        </p:txBody>
      </p:sp>
      <p:sp>
        <p:nvSpPr>
          <p:cNvPr id="293" name="Shape 293"/>
          <p:cNvSpPr/>
          <p:nvPr/>
        </p:nvSpPr>
        <p:spPr>
          <a:xfrm>
            <a:off x="4645891" y="4314096"/>
            <a:ext cx="4045500" cy="1190699"/>
          </a:xfrm>
          <a:prstGeom prst="wedgeRoundRectCallout">
            <a:avLst>
              <a:gd name="adj1" fmla="val -93785"/>
              <a:gd name="adj2" fmla="val -116434"/>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Type of </a:t>
            </a:r>
            <a:r>
              <a:rPr lang="en-US" sz="2400" b="0" i="0" u="sng" strike="noStrike" cap="none" baseline="0">
                <a:solidFill>
                  <a:schemeClr val="dk1"/>
                </a:solidFill>
                <a:latin typeface="Comic Sans MS"/>
                <a:ea typeface="Comic Sans MS"/>
                <a:cs typeface="Comic Sans MS"/>
                <a:sym typeface="Comic Sans MS"/>
              </a:rPr>
              <a:t>actual</a:t>
            </a:r>
            <a:r>
              <a:rPr lang="en-US" sz="2400" b="0" i="0" u="none" strike="noStrike" cap="none" baseline="0">
                <a:solidFill>
                  <a:schemeClr val="dk1"/>
                </a:solidFill>
                <a:latin typeface="Comic Sans MS"/>
                <a:ea typeface="Comic Sans MS"/>
                <a:cs typeface="Comic Sans MS"/>
                <a:sym typeface="Comic Sans MS"/>
              </a:rPr>
              <a:t> argument is </a:t>
            </a:r>
            <a:r>
              <a:rPr lang="en-US" sz="2400" b="1" i="0" u="none" strike="noStrike" cap="none" baseline="0">
                <a:solidFill>
                  <a:srgbClr val="990000"/>
                </a:solidFill>
                <a:latin typeface="Comic Sans MS"/>
                <a:ea typeface="Comic Sans MS"/>
                <a:cs typeface="Comic Sans MS"/>
                <a:sym typeface="Comic Sans MS"/>
              </a:rPr>
              <a:t>proper descendant </a:t>
            </a:r>
            <a:r>
              <a:rPr lang="en-US" sz="2400" b="0" i="0" u="none" strike="noStrike" cap="none" baseline="0">
                <a:solidFill>
                  <a:schemeClr val="dk1"/>
                </a:solidFill>
                <a:latin typeface="Comic Sans MS"/>
                <a:ea typeface="Comic Sans MS"/>
                <a:cs typeface="Comic Sans MS"/>
                <a:sym typeface="Comic Sans MS"/>
              </a:rPr>
              <a:t>of type of formal</a:t>
            </a:r>
          </a:p>
        </p:txBody>
      </p:sp>
      <p:sp>
        <p:nvSpPr>
          <p:cNvPr id="294" name="Shape 294"/>
          <p:cNvSpPr txBox="1"/>
          <p:nvPr/>
        </p:nvSpPr>
        <p:spPr>
          <a:xfrm>
            <a:off x="350261" y="2228468"/>
            <a:ext cx="8342400" cy="1422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8B0000"/>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A particular call:</a:t>
            </a:r>
          </a:p>
          <a:p>
            <a:pPr marL="0" marR="0" lvl="0" indent="0" algn="l" rtl="0">
              <a:lnSpc>
                <a:spcPct val="90000"/>
              </a:lnSpc>
              <a:spcBef>
                <a:spcPts val="480"/>
              </a:spcBef>
              <a:spcAft>
                <a:spcPts val="0"/>
              </a:spcAft>
              <a:buClr>
                <a:srgbClr val="8B0000"/>
              </a:buClr>
              <a:buFont typeface="Noto Symbol"/>
              <a:buNone/>
            </a:pPr>
            <a:endParaRPr sz="2400" b="0" i="1"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travel_time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tram </a:t>
            </a:r>
            <a:r>
              <a:rPr lang="en-US" sz="2400" b="0" i="0" u="none" strike="noStrike" cap="none" baseline="0">
                <a:solidFill>
                  <a:srgbClr val="3333FF"/>
                </a:solidFill>
                <a:latin typeface="Comic Sans MS"/>
                <a:ea typeface="Comic Sans MS"/>
                <a:cs typeface="Comic Sans MS"/>
                <a:sym typeface="Comic Sans MS"/>
              </a:rPr>
              <a:t>)</a:t>
            </a:r>
          </a:p>
          <a:p>
            <a:pPr marL="0" marR="0" lvl="0" indent="0" algn="l" rtl="0">
              <a:lnSpc>
                <a:spcPct val="90000"/>
              </a:lnSpc>
              <a:spcBef>
                <a:spcPts val="480"/>
              </a:spcBef>
              <a:spcAft>
                <a:spcPts val="0"/>
              </a:spcAft>
              <a:buClr>
                <a:srgbClr val="8B0000"/>
              </a:buClr>
              <a:buFont typeface="Noto Symbol"/>
              <a:buNone/>
            </a:pPr>
            <a:endParaRPr sz="2400" b="0" i="1" u="none" strike="noStrike" cap="none" baseline="0">
              <a:solidFill>
                <a:srgbClr val="3333FF"/>
              </a:solidFill>
              <a:latin typeface="Comic Sans MS"/>
              <a:ea typeface="Comic Sans MS"/>
              <a:cs typeface="Comic Sans MS"/>
              <a:sym typeface="Comic Sans MS"/>
            </a:endParaRPr>
          </a:p>
        </p:txBody>
      </p:sp>
      <p:sp>
        <p:nvSpPr>
          <p:cNvPr id="295" name="Shape 295"/>
          <p:cNvSpPr/>
          <p:nvPr/>
        </p:nvSpPr>
        <p:spPr>
          <a:xfrm>
            <a:off x="3548400" y="1942005"/>
            <a:ext cx="4045500" cy="474599"/>
          </a:xfrm>
          <a:prstGeom prst="wedgeRoundRectCallout">
            <a:avLst>
              <a:gd name="adj1" fmla="val -82425"/>
              <a:gd name="adj2" fmla="val -20622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400" u="sng">
                <a:solidFill>
                  <a:schemeClr val="dk1"/>
                </a:solidFill>
                <a:latin typeface="Comic Sans MS"/>
                <a:ea typeface="Comic Sans MS"/>
                <a:cs typeface="Comic Sans MS"/>
                <a:sym typeface="Comic Sans MS"/>
              </a:rPr>
              <a:t>Formal</a:t>
            </a:r>
            <a:r>
              <a:rPr lang="en-US" sz="2400">
                <a:solidFill>
                  <a:schemeClr val="dk1"/>
                </a:solidFill>
                <a:latin typeface="Comic Sans MS"/>
                <a:ea typeface="Comic Sans MS"/>
                <a:cs typeface="Comic Sans MS"/>
                <a:sym typeface="Comic Sans MS"/>
              </a:rPr>
              <a:t> argument</a:t>
            </a:r>
          </a:p>
        </p:txBody>
      </p:sp>
      <p:sp>
        <p:nvSpPr>
          <p:cNvPr id="296" name="Shape 296"/>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46</a:t>
            </a:fld>
            <a:endParaRPr lang="en-US"/>
          </a:p>
        </p:txBody>
      </p:sp>
      <p:sp>
        <p:nvSpPr>
          <p:cNvPr id="2" name="Rectangle 1"/>
          <p:cNvSpPr/>
          <p:nvPr/>
        </p:nvSpPr>
        <p:spPr>
          <a:xfrm>
            <a:off x="350261" y="5731451"/>
            <a:ext cx="8375702" cy="830997"/>
          </a:xfrm>
          <a:prstGeom prst="rect">
            <a:avLst/>
          </a:prstGeom>
        </p:spPr>
        <p:txBody>
          <a:bodyPr wrap="square">
            <a:spAutoFit/>
          </a:bodyPr>
          <a:lstStyle/>
          <a:p>
            <a:pPr lvl="0" algn="just">
              <a:buSzPct val="25000"/>
            </a:pPr>
            <a:r>
              <a:rPr lang="en-US" sz="2400" dirty="0">
                <a:solidFill>
                  <a:schemeClr val="dk1"/>
                </a:solidFill>
                <a:latin typeface="Comic Sans MS"/>
                <a:ea typeface="Comic Sans MS"/>
                <a:cs typeface="Comic Sans MS"/>
              </a:rPr>
              <a:t>The rules are the same for both assignment and argument passing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
                                        <p:tgtEl>
                                          <p:spTgt spid="294"/>
                                        </p:tgtEl>
                                      </p:cBhvr>
                                    </p:animEffect>
                                  </p:childTnLst>
                                </p:cTn>
                              </p:par>
                              <p:par>
                                <p:cTn id="8" presetID="23" presetClass="entr" presetSubtype="16" fill="hold" nodeType="withEffect">
                                  <p:stCondLst>
                                    <p:cond delay="0"/>
                                  </p:stCondLst>
                                  <p:childTnLst>
                                    <p:set>
                                      <p:cBhvr>
                                        <p:cTn id="9" dur="1" fill="hold">
                                          <p:stCondLst>
                                            <p:cond delay="0"/>
                                          </p:stCondLst>
                                        </p:cTn>
                                        <p:tgtEl>
                                          <p:spTgt spid="293"/>
                                        </p:tgtEl>
                                        <p:attrNameLst>
                                          <p:attrName>style.visibility</p:attrName>
                                        </p:attrNameLst>
                                      </p:cBhvr>
                                      <p:to>
                                        <p:strVal val="visible"/>
                                      </p:to>
                                    </p:set>
                                    <p:anim calcmode="lin" valueType="num">
                                      <p:cBhvr additive="base">
                                        <p:cTn id="10" dur="500"/>
                                        <p:tgtEl>
                                          <p:spTgt spid="293"/>
                                        </p:tgtEl>
                                        <p:attrNameLst>
                                          <p:attrName>ppt_w</p:attrName>
                                        </p:attrNameLst>
                                      </p:cBhvr>
                                      <p:tavLst>
                                        <p:tav tm="0">
                                          <p:val>
                                            <p:strVal val="0"/>
                                          </p:val>
                                        </p:tav>
                                        <p:tav tm="100000">
                                          <p:val>
                                            <p:strVal val="#ppt_w"/>
                                          </p:val>
                                        </p:tav>
                                      </p:tavLst>
                                    </p:anim>
                                    <p:anim calcmode="lin" valueType="num">
                                      <p:cBhvr additive="base">
                                        <p:cTn id="11" dur="500"/>
                                        <p:tgtEl>
                                          <p:spTgt spid="293"/>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290"/>
                                        </p:tgtEl>
                                        <p:attrNameLst>
                                          <p:attrName>style.visibility</p:attrName>
                                        </p:attrNameLst>
                                      </p:cBhvr>
                                      <p:to>
                                        <p:strVal val="visible"/>
                                      </p:to>
                                    </p:set>
                                    <p:animEffect transition="in" filter="fade">
                                      <p:cBhvr>
                                        <p:cTn id="14" dur="1"/>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Definitions: Polymorphism</a:t>
            </a:r>
          </a:p>
        </p:txBody>
      </p:sp>
      <p:sp>
        <p:nvSpPr>
          <p:cNvPr id="303" name="Shape 303"/>
          <p:cNvSpPr txBox="1">
            <a:spLocks noGrp="1"/>
          </p:cNvSpPr>
          <p:nvPr>
            <p:ph type="body" idx="1"/>
          </p:nvPr>
        </p:nvSpPr>
        <p:spPr>
          <a:xfrm>
            <a:off x="179388" y="1482434"/>
            <a:ext cx="8811735" cy="5113199"/>
          </a:xfrm>
          <a:prstGeom prst="rect">
            <a:avLst/>
          </a:prstGeom>
          <a:noFill/>
          <a:ln>
            <a:noFill/>
          </a:ln>
        </p:spPr>
        <p:txBody>
          <a:bodyPr lIns="91425" tIns="45700" rIns="91425" bIns="45700" anchor="t" anchorCtr="0">
            <a:noAutofit/>
          </a:bodyPr>
          <a:lstStyle/>
          <a:p>
            <a:pPr marL="138112" marR="0" lvl="0" indent="-23812" algn="just"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An </a:t>
            </a:r>
            <a:r>
              <a:rPr lang="en-US" sz="2400" b="1" i="0" u="none" strike="noStrike" cap="none" baseline="0" dirty="0">
                <a:solidFill>
                  <a:srgbClr val="990000"/>
                </a:solidFill>
                <a:latin typeface="Comic Sans MS"/>
                <a:ea typeface="Comic Sans MS"/>
                <a:cs typeface="Comic Sans MS"/>
                <a:sym typeface="Comic Sans MS"/>
              </a:rPr>
              <a:t>attachment</a:t>
            </a:r>
            <a:r>
              <a:rPr lang="en-US" sz="2400" b="0" i="0" u="none" strike="noStrike" cap="none" baseline="0" dirty="0">
                <a:solidFill>
                  <a:schemeClr val="dk1"/>
                </a:solidFill>
                <a:latin typeface="Comic Sans MS"/>
                <a:ea typeface="Comic Sans MS"/>
                <a:cs typeface="Comic Sans MS"/>
                <a:sym typeface="Comic Sans MS"/>
              </a:rPr>
              <a:t> (assignment or argument passing) is </a:t>
            </a:r>
            <a:r>
              <a:rPr lang="en-US" sz="2400" b="1" i="0" u="none" strike="noStrike" cap="none" baseline="0" dirty="0">
                <a:solidFill>
                  <a:srgbClr val="990000"/>
                </a:solidFill>
                <a:latin typeface="Comic Sans MS"/>
                <a:ea typeface="Comic Sans MS"/>
                <a:cs typeface="Comic Sans MS"/>
                <a:sym typeface="Comic Sans MS"/>
              </a:rPr>
              <a:t>polymorphic</a:t>
            </a:r>
            <a:r>
              <a:rPr lang="en-US" sz="2400" b="0" i="0" u="none" strike="noStrike" cap="none" baseline="0" dirty="0">
                <a:solidFill>
                  <a:schemeClr val="dk1"/>
                </a:solidFill>
                <a:latin typeface="Comic Sans MS"/>
                <a:ea typeface="Comic Sans MS"/>
                <a:cs typeface="Comic Sans MS"/>
                <a:sym typeface="Comic Sans MS"/>
              </a:rPr>
              <a:t> if its target variable and source expression have different types.</a:t>
            </a:r>
          </a:p>
          <a:p>
            <a:pPr marL="138112" marR="0" lvl="0" indent="-23812"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endParaRPr lang="en-US" sz="2400" b="0" i="0" u="none" strike="noStrike" cap="none" baseline="0" dirty="0" smtClean="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endParaRPr lang="en-US" sz="2400" dirty="0">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r>
              <a:rPr lang="en-US" sz="2400" b="0" i="0" u="none" strike="noStrike" cap="none" baseline="0" dirty="0" smtClean="0">
                <a:solidFill>
                  <a:schemeClr val="dk1"/>
                </a:solidFill>
                <a:latin typeface="Comic Sans MS"/>
                <a:ea typeface="Comic Sans MS"/>
                <a:cs typeface="Comic Sans MS"/>
                <a:sym typeface="Comic Sans MS"/>
              </a:rPr>
              <a:t>An </a:t>
            </a:r>
            <a:r>
              <a:rPr lang="en-US" sz="2400" b="1" i="0" u="none" strike="noStrike" cap="none" baseline="0" dirty="0">
                <a:solidFill>
                  <a:srgbClr val="990000"/>
                </a:solidFill>
                <a:latin typeface="Comic Sans MS"/>
                <a:ea typeface="Comic Sans MS"/>
                <a:cs typeface="Comic Sans MS"/>
                <a:sym typeface="Comic Sans MS"/>
              </a:rPr>
              <a:t>entity </a:t>
            </a:r>
            <a:r>
              <a:rPr lang="en-US" sz="2400" b="0" i="0" u="none" strike="noStrike" cap="none" baseline="0" dirty="0">
                <a:solidFill>
                  <a:schemeClr val="dk1"/>
                </a:solidFill>
                <a:latin typeface="Comic Sans MS"/>
                <a:ea typeface="Comic Sans MS"/>
                <a:cs typeface="Comic Sans MS"/>
                <a:sym typeface="Comic Sans MS"/>
              </a:rPr>
              <a:t>or</a:t>
            </a:r>
            <a:r>
              <a:rPr lang="en-US" sz="2400" b="1" i="0" u="none" strike="noStrike" cap="none" baseline="0" dirty="0">
                <a:solidFill>
                  <a:srgbClr val="990000"/>
                </a:solidFill>
                <a:latin typeface="Comic Sans MS"/>
                <a:ea typeface="Comic Sans MS"/>
                <a:cs typeface="Comic Sans MS"/>
                <a:sym typeface="Comic Sans MS"/>
              </a:rPr>
              <a:t> expression</a:t>
            </a:r>
            <a:r>
              <a:rPr lang="en-US" sz="2400" b="0" i="0" u="none" strike="noStrike" cap="none" baseline="0" dirty="0">
                <a:solidFill>
                  <a:schemeClr val="dk1"/>
                </a:solidFill>
                <a:latin typeface="Comic Sans MS"/>
                <a:ea typeface="Comic Sans MS"/>
                <a:cs typeface="Comic Sans MS"/>
                <a:sym typeface="Comic Sans MS"/>
              </a:rPr>
              <a:t> is </a:t>
            </a:r>
            <a:r>
              <a:rPr lang="en-US" sz="2400" b="1" i="0" u="none" strike="noStrike" cap="none" baseline="0" dirty="0">
                <a:solidFill>
                  <a:srgbClr val="990000"/>
                </a:solidFill>
                <a:latin typeface="Comic Sans MS"/>
                <a:ea typeface="Comic Sans MS"/>
                <a:cs typeface="Comic Sans MS"/>
                <a:sym typeface="Comic Sans MS"/>
              </a:rPr>
              <a:t>polymorphic</a:t>
            </a:r>
            <a:r>
              <a:rPr lang="en-US" sz="2400" b="0" i="0" u="none" strike="noStrike" cap="none" baseline="0" dirty="0">
                <a:solidFill>
                  <a:schemeClr val="dk1"/>
                </a:solidFill>
                <a:latin typeface="Comic Sans MS"/>
                <a:ea typeface="Comic Sans MS"/>
                <a:cs typeface="Comic Sans MS"/>
                <a:sym typeface="Comic Sans MS"/>
              </a:rPr>
              <a:t> if it may at runtime — as a result of polymorphic attachments —become attached to objects of different types.</a:t>
            </a:r>
          </a:p>
          <a:p>
            <a:pPr marL="138112" marR="0" lvl="0" indent="-23812"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endParaRPr lang="en-US" sz="2400" b="1" i="0" u="none" strike="noStrike" cap="none" baseline="0" dirty="0" smtClean="0">
              <a:solidFill>
                <a:srgbClr val="990000"/>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r>
              <a:rPr lang="en-US" sz="2400" b="1" i="0" u="none" strike="noStrike" cap="none" baseline="0" dirty="0" smtClean="0">
                <a:solidFill>
                  <a:srgbClr val="990000"/>
                </a:solidFill>
                <a:latin typeface="Comic Sans MS"/>
                <a:ea typeface="Comic Sans MS"/>
                <a:cs typeface="Comic Sans MS"/>
                <a:sym typeface="Comic Sans MS"/>
              </a:rPr>
              <a:t>Polymorphism</a:t>
            </a:r>
            <a:r>
              <a:rPr lang="en-US" sz="2400" b="0" i="0" u="none" strike="noStrike" cap="none" baseline="0" dirty="0" smtClean="0">
                <a:solidFill>
                  <a:schemeClr val="dk1"/>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is the existence of these possibilities.</a:t>
            </a:r>
          </a:p>
          <a:p>
            <a:pPr marL="138112" marR="0" lvl="0" indent="-23812" algn="l" rtl="0">
              <a:lnSpc>
                <a:spcPct val="90000"/>
              </a:lnSpc>
              <a:spcBef>
                <a:spcPts val="480"/>
              </a:spcBef>
              <a:spcAft>
                <a:spcPts val="0"/>
              </a:spcAft>
              <a:buNone/>
            </a:pPr>
            <a:endParaRPr sz="2400" b="0" i="0" u="none" strike="noStrike" cap="none" baseline="0" dirty="0">
              <a:solidFill>
                <a:srgbClr val="3333FF"/>
              </a:solidFill>
              <a:latin typeface="Comic Sans MS"/>
              <a:ea typeface="Comic Sans MS"/>
              <a:cs typeface="Comic Sans MS"/>
              <a:sym typeface="Comic Sans MS"/>
            </a:endParaRPr>
          </a:p>
        </p:txBody>
      </p:sp>
      <p:sp>
        <p:nvSpPr>
          <p:cNvPr id="304" name="Shape 304"/>
          <p:cNvSpPr/>
          <p:nvPr/>
        </p:nvSpPr>
        <p:spPr>
          <a:xfrm>
            <a:off x="4945623" y="805678"/>
            <a:ext cx="4045500" cy="474599"/>
          </a:xfrm>
          <a:prstGeom prst="wedgeRoundRectCallout">
            <a:avLst>
              <a:gd name="adj1" fmla="val -43855"/>
              <a:gd name="adj2" fmla="val 113689"/>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400" dirty="0">
                <a:solidFill>
                  <a:schemeClr val="dk1"/>
                </a:solidFill>
                <a:latin typeface="Comic Sans MS"/>
                <a:ea typeface="Comic Sans MS"/>
                <a:cs typeface="Comic Sans MS"/>
                <a:sym typeface="Comic Sans MS"/>
              </a:rPr>
              <a:t>Same rules</a:t>
            </a:r>
          </a:p>
        </p:txBody>
      </p:sp>
      <p:sp>
        <p:nvSpPr>
          <p:cNvPr id="305" name="Shape 30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47</a:t>
            </a:fld>
            <a:endParaRPr lang="en-US"/>
          </a:p>
        </p:txBody>
      </p:sp>
      <p:sp>
        <p:nvSpPr>
          <p:cNvPr id="7" name="Shape 304"/>
          <p:cNvSpPr/>
          <p:nvPr/>
        </p:nvSpPr>
        <p:spPr>
          <a:xfrm>
            <a:off x="3756417" y="2339666"/>
            <a:ext cx="5074715" cy="1219598"/>
          </a:xfrm>
          <a:prstGeom prst="wedgeRoundRectCallout">
            <a:avLst>
              <a:gd name="adj1" fmla="val -93727"/>
              <a:gd name="adj2" fmla="val 64255"/>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eaLnBrk="0" fontAlgn="base" hangingPunct="0">
              <a:buSzPct val="25000"/>
            </a:pPr>
            <a:r>
              <a:rPr lang="it-IT" altLang="it-IT" sz="1600" b="1" dirty="0">
                <a:solidFill>
                  <a:schemeClr val="dk1"/>
                </a:solidFill>
                <a:latin typeface="Comic Sans MS"/>
                <a:ea typeface="Comic Sans MS"/>
                <a:cs typeface="Comic Sans MS"/>
              </a:rPr>
              <a:t>An attribute of the enclosing class</a:t>
            </a:r>
          </a:p>
          <a:p>
            <a:pPr eaLnBrk="0" fontAlgn="base" hangingPunct="0">
              <a:buSzPct val="25000"/>
            </a:pPr>
            <a:r>
              <a:rPr lang="it-IT" altLang="it-IT" sz="1600" b="1" dirty="0">
                <a:solidFill>
                  <a:schemeClr val="dk1"/>
                </a:solidFill>
                <a:latin typeface="Comic Sans MS"/>
                <a:ea typeface="Comic Sans MS"/>
                <a:cs typeface="Comic Sans MS"/>
              </a:rPr>
              <a:t>A formal argument of a </a:t>
            </a:r>
            <a:r>
              <a:rPr lang="it-IT" altLang="it-IT" sz="1600" b="1" dirty="0" smtClean="0">
                <a:solidFill>
                  <a:schemeClr val="dk1"/>
                </a:solidFill>
                <a:latin typeface="Comic Sans MS"/>
                <a:ea typeface="Comic Sans MS"/>
                <a:cs typeface="Comic Sans MS"/>
              </a:rPr>
              <a:t>routine</a:t>
            </a:r>
            <a:endParaRPr lang="it-IT" altLang="it-IT" sz="1600" b="1" dirty="0">
              <a:solidFill>
                <a:schemeClr val="dk1"/>
              </a:solidFill>
              <a:latin typeface="Comic Sans MS"/>
              <a:ea typeface="Comic Sans MS"/>
              <a:cs typeface="Comic Sans MS"/>
            </a:endParaRPr>
          </a:p>
          <a:p>
            <a:pPr eaLnBrk="0" fontAlgn="base" hangingPunct="0">
              <a:buSzPct val="25000"/>
            </a:pPr>
            <a:r>
              <a:rPr lang="it-IT" altLang="it-IT" sz="1600" b="1" dirty="0">
                <a:solidFill>
                  <a:schemeClr val="dk1"/>
                </a:solidFill>
                <a:latin typeface="Comic Sans MS"/>
                <a:ea typeface="Comic Sans MS"/>
                <a:cs typeface="Comic Sans MS"/>
              </a:rPr>
              <a:t>A local entity declared </a:t>
            </a:r>
            <a:r>
              <a:rPr lang="it-IT" altLang="it-IT" sz="1600" b="1" dirty="0" smtClean="0">
                <a:solidFill>
                  <a:schemeClr val="dk1"/>
                </a:solidFill>
                <a:latin typeface="Comic Sans MS"/>
                <a:ea typeface="Comic Sans MS"/>
                <a:cs typeface="Comic Sans MS"/>
              </a:rPr>
              <a:t>in </a:t>
            </a:r>
            <a:r>
              <a:rPr lang="it-IT" altLang="it-IT" sz="1600" b="1" dirty="0">
                <a:solidFill>
                  <a:schemeClr val="dk1"/>
                </a:solidFill>
                <a:latin typeface="Comic Sans MS"/>
                <a:ea typeface="Comic Sans MS"/>
                <a:cs typeface="Comic Sans MS"/>
              </a:rPr>
              <a:t>a </a:t>
            </a:r>
            <a:r>
              <a:rPr lang="it-IT" altLang="it-IT" sz="1600" b="1" dirty="0" smtClean="0">
                <a:solidFill>
                  <a:schemeClr val="dk1"/>
                </a:solidFill>
                <a:latin typeface="Comic Sans MS"/>
                <a:ea typeface="Comic Sans MS"/>
                <a:cs typeface="Comic Sans MS"/>
              </a:rPr>
              <a:t>routine</a:t>
            </a:r>
            <a:endParaRPr lang="it-IT" altLang="it-IT" sz="1600" b="1" dirty="0">
              <a:solidFill>
                <a:schemeClr val="dk1"/>
              </a:solidFill>
              <a:latin typeface="Comic Sans MS"/>
              <a:ea typeface="Comic Sans MS"/>
              <a:cs typeface="Comic Sans MS"/>
            </a:endParaRPr>
          </a:p>
          <a:p>
            <a:pPr eaLnBrk="0" fontAlgn="base" hangingPunct="0">
              <a:buSzPct val="25000"/>
            </a:pPr>
            <a:r>
              <a:rPr lang="it-IT" altLang="it-IT" sz="1600" b="1" dirty="0">
                <a:solidFill>
                  <a:schemeClr val="dk1"/>
                </a:solidFill>
                <a:latin typeface="Comic Sans MS"/>
                <a:ea typeface="Comic Sans MS"/>
                <a:cs typeface="Comic Sans MS"/>
              </a:rPr>
              <a:t>The special entity Results in a function</a:t>
            </a:r>
            <a:endParaRPr lang="en-US" sz="1600" b="1" dirty="0">
              <a:solidFill>
                <a:schemeClr val="dk1"/>
              </a:solidFill>
              <a:latin typeface="Comic Sans MS"/>
              <a:ea typeface="Comic Sans MS"/>
              <a:cs typeface="Comic Sans MS"/>
              <a:sym typeface="Comic Sans MS"/>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sz="3200" dirty="0">
                <a:solidFill>
                  <a:srgbClr val="006699"/>
                </a:solidFill>
                <a:latin typeface="Nunito"/>
                <a:ea typeface="Nunito"/>
                <a:cs typeface="Nunito"/>
                <a:sym typeface="Nunito"/>
              </a:rPr>
              <a:t>Definitions (Static and dynamic type)</a:t>
            </a:r>
          </a:p>
        </p:txBody>
      </p:sp>
      <p:sp>
        <p:nvSpPr>
          <p:cNvPr id="312" name="Shape 312"/>
          <p:cNvSpPr txBox="1">
            <a:spLocks noGrp="1"/>
          </p:cNvSpPr>
          <p:nvPr>
            <p:ph type="body" idx="1"/>
          </p:nvPr>
        </p:nvSpPr>
        <p:spPr>
          <a:xfrm>
            <a:off x="179400" y="805850"/>
            <a:ext cx="8816699" cy="5575800"/>
          </a:xfrm>
          <a:prstGeom prst="rect">
            <a:avLst/>
          </a:prstGeom>
          <a:noFill/>
          <a:ln>
            <a:noFill/>
          </a:ln>
        </p:spPr>
        <p:txBody>
          <a:bodyPr lIns="91425" tIns="45700" rIns="91425" bIns="45700" anchor="t" anchorCtr="0">
            <a:noAutofit/>
          </a:bodyPr>
          <a:lstStyle/>
          <a:p>
            <a:pPr marL="138112" marR="0" lvl="0" indent="-23812" algn="just"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The </a:t>
            </a:r>
            <a:r>
              <a:rPr lang="en-US" sz="2400" b="1" i="0" u="none" strike="noStrike" cap="none" baseline="0" dirty="0">
                <a:solidFill>
                  <a:srgbClr val="990000"/>
                </a:solidFill>
                <a:latin typeface="Comic Sans MS"/>
                <a:ea typeface="Comic Sans MS"/>
                <a:cs typeface="Comic Sans MS"/>
                <a:sym typeface="Comic Sans MS"/>
              </a:rPr>
              <a:t>static type</a:t>
            </a:r>
            <a:r>
              <a:rPr lang="en-US" sz="2400" b="0" i="0" u="none" strike="noStrike" cap="none" baseline="0" dirty="0">
                <a:solidFill>
                  <a:schemeClr val="dk1"/>
                </a:solidFill>
                <a:latin typeface="Comic Sans MS"/>
                <a:ea typeface="Comic Sans MS"/>
                <a:cs typeface="Comic Sans MS"/>
                <a:sym typeface="Comic Sans MS"/>
              </a:rPr>
              <a:t> of an entity is the type used in its declaration in the corresponding class text</a:t>
            </a:r>
          </a:p>
          <a:p>
            <a:pPr marL="138112" marR="0" lvl="0" indent="-23812"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If the value of the entity, during a particular execution, is attached to an object, the type of that object is the entity’s </a:t>
            </a:r>
            <a:r>
              <a:rPr lang="en-US" sz="2400" b="1" i="0" u="none" strike="noStrike" cap="none" baseline="0" dirty="0">
                <a:solidFill>
                  <a:srgbClr val="990000"/>
                </a:solidFill>
                <a:latin typeface="Comic Sans MS"/>
                <a:ea typeface="Comic Sans MS"/>
                <a:cs typeface="Comic Sans MS"/>
                <a:sym typeface="Comic Sans MS"/>
              </a:rPr>
              <a:t>dynamic type</a:t>
            </a:r>
            <a:r>
              <a:rPr lang="en-US" sz="2400" b="0" i="0" u="none" strike="noStrike" cap="none" baseline="0" dirty="0">
                <a:solidFill>
                  <a:schemeClr val="dk1"/>
                </a:solidFill>
                <a:latin typeface="Comic Sans MS"/>
                <a:ea typeface="Comic Sans MS"/>
                <a:cs typeface="Comic Sans MS"/>
                <a:sym typeface="Comic Sans MS"/>
              </a:rPr>
              <a:t> at that time</a:t>
            </a:r>
          </a:p>
          <a:p>
            <a:pPr marL="138112" marR="0" lvl="0" indent="-23812" algn="just" rtl="0">
              <a:lnSpc>
                <a:spcPct val="90000"/>
              </a:lnSpc>
              <a:spcBef>
                <a:spcPts val="480"/>
              </a:spcBef>
              <a:spcAft>
                <a:spcPts val="0"/>
              </a:spcAft>
              <a:buNone/>
            </a:pPr>
            <a:endParaRPr sz="2400" dirty="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r>
              <a:rPr lang="en-US" sz="2400" u="sng" dirty="0">
                <a:solidFill>
                  <a:schemeClr val="dk1"/>
                </a:solidFill>
                <a:latin typeface="Comic Sans MS"/>
                <a:ea typeface="Comic Sans MS"/>
                <a:cs typeface="Comic Sans MS"/>
                <a:sym typeface="Comic Sans MS"/>
              </a:rPr>
              <a:t>Example</a:t>
            </a:r>
            <a:r>
              <a:rPr lang="en-US" sz="2400" dirty="0">
                <a:solidFill>
                  <a:schemeClr val="dk1"/>
                </a:solidFill>
                <a:latin typeface="Comic Sans MS"/>
                <a:ea typeface="Comic Sans MS"/>
                <a:cs typeface="Comic Sans MS"/>
                <a:sym typeface="Comic Sans MS"/>
              </a:rPr>
              <a:t>:</a:t>
            </a:r>
          </a:p>
          <a:p>
            <a:pPr marL="138112" marR="0" lvl="0" indent="-23812" algn="just" rtl="0">
              <a:lnSpc>
                <a:spcPct val="90000"/>
              </a:lnSpc>
              <a:spcBef>
                <a:spcPts val="480"/>
              </a:spcBef>
              <a:spcAft>
                <a:spcPts val="0"/>
              </a:spcAft>
              <a:buSzPct val="25000"/>
              <a:buNone/>
            </a:pPr>
            <a:r>
              <a:rPr lang="en-US" sz="2400" i="1" dirty="0">
                <a:solidFill>
                  <a:srgbClr val="3333FF"/>
                </a:solidFill>
                <a:latin typeface="Comic Sans MS"/>
                <a:ea typeface="Comic Sans MS"/>
                <a:cs typeface="Comic Sans MS"/>
                <a:sym typeface="Comic Sans MS"/>
              </a:rPr>
              <a:t>x: T</a:t>
            </a:r>
          </a:p>
          <a:p>
            <a:pPr marL="138112" marR="0" lvl="0" indent="-23812" algn="just" rtl="0">
              <a:lnSpc>
                <a:spcPct val="90000"/>
              </a:lnSpc>
              <a:spcBef>
                <a:spcPts val="480"/>
              </a:spcBef>
              <a:spcAft>
                <a:spcPts val="0"/>
              </a:spcAft>
              <a:buSzPct val="25000"/>
              <a:buNone/>
            </a:pPr>
            <a:r>
              <a:rPr lang="en-US" sz="2400" b="1" i="1" dirty="0">
                <a:solidFill>
                  <a:schemeClr val="accent2"/>
                </a:solidFill>
                <a:latin typeface="Comic Sans MS"/>
                <a:ea typeface="Comic Sans MS"/>
                <a:cs typeface="Comic Sans MS"/>
                <a:sym typeface="Comic Sans MS"/>
              </a:rPr>
              <a:t>create</a:t>
            </a:r>
            <a:r>
              <a:rPr lang="en-US" sz="2400" i="1" dirty="0">
                <a:solidFill>
                  <a:srgbClr val="3333FF"/>
                </a:solidFill>
                <a:latin typeface="Comic Sans MS"/>
                <a:ea typeface="Comic Sans MS"/>
                <a:cs typeface="Comic Sans MS"/>
                <a:sym typeface="Comic Sans MS"/>
              </a:rPr>
              <a:t> x</a:t>
            </a:r>
            <a:r>
              <a:rPr lang="en-US" sz="2400" dirty="0">
                <a:solidFill>
                  <a:schemeClr val="dk1"/>
                </a:solidFill>
                <a:latin typeface="Comic Sans MS"/>
                <a:ea typeface="Comic Sans MS"/>
                <a:cs typeface="Comic Sans MS"/>
                <a:sym typeface="Comic Sans MS"/>
              </a:rPr>
              <a:t> </a:t>
            </a:r>
            <a:r>
              <a:rPr lang="en-US" sz="2400" dirty="0">
                <a:solidFill>
                  <a:srgbClr val="8B0000"/>
                </a:solidFill>
                <a:latin typeface="Comic Sans MS"/>
                <a:ea typeface="Comic Sans MS"/>
                <a:cs typeface="Comic Sans MS"/>
                <a:sym typeface="Comic Sans MS"/>
              </a:rPr>
              <a:t>-- (dynamic type same as static type)</a:t>
            </a:r>
          </a:p>
          <a:p>
            <a:pPr marL="114300" marR="0" lvl="0" indent="0" algn="just" rtl="0">
              <a:lnSpc>
                <a:spcPct val="90000"/>
              </a:lnSpc>
              <a:spcBef>
                <a:spcPts val="480"/>
              </a:spcBef>
              <a:spcAft>
                <a:spcPts val="0"/>
              </a:spcAft>
              <a:buNone/>
            </a:pPr>
            <a:endParaRPr sz="2400" dirty="0">
              <a:solidFill>
                <a:schemeClr val="dk1"/>
              </a:solidFill>
              <a:latin typeface="Comic Sans MS"/>
              <a:ea typeface="Comic Sans MS"/>
              <a:cs typeface="Comic Sans MS"/>
              <a:sym typeface="Comic Sans MS"/>
            </a:endParaRPr>
          </a:p>
          <a:p>
            <a:pPr marL="138112" lvl="0" indent="-23812" algn="just">
              <a:lnSpc>
                <a:spcPct val="90000"/>
              </a:lnSpc>
              <a:spcBef>
                <a:spcPts val="480"/>
              </a:spcBef>
              <a:buSzPct val="25000"/>
            </a:pPr>
            <a:r>
              <a:rPr lang="en-US" sz="2400" i="1" dirty="0" smtClean="0">
                <a:solidFill>
                  <a:srgbClr val="3333FF"/>
                </a:solidFill>
                <a:latin typeface="Comic Sans MS"/>
                <a:ea typeface="Comic Sans MS"/>
                <a:cs typeface="Comic Sans MS"/>
                <a:sym typeface="Comic Sans MS"/>
              </a:rPr>
              <a:t>y</a:t>
            </a:r>
            <a:r>
              <a:rPr lang="en-US" sz="2400" i="1" dirty="0">
                <a:solidFill>
                  <a:srgbClr val="3333FF"/>
                </a:solidFill>
                <a:latin typeface="Comic Sans MS"/>
                <a:ea typeface="Comic Sans MS"/>
                <a:cs typeface="Comic Sans MS"/>
                <a:sym typeface="Comic Sans MS"/>
              </a:rPr>
              <a:t>: U; x:= y</a:t>
            </a:r>
          </a:p>
          <a:p>
            <a:pPr marL="457200" lvl="0" indent="-381000" algn="just">
              <a:lnSpc>
                <a:spcPct val="90000"/>
              </a:lnSpc>
              <a:spcBef>
                <a:spcPts val="480"/>
              </a:spcBef>
              <a:buClr>
                <a:srgbClr val="8B0000"/>
              </a:buClr>
              <a:buFont typeface="Comic Sans MS"/>
              <a:buChar char="➢"/>
            </a:pPr>
            <a:r>
              <a:rPr lang="en-US" sz="2400" dirty="0">
                <a:latin typeface="Comic Sans MS"/>
                <a:ea typeface="Comic Sans MS"/>
                <a:cs typeface="Comic Sans MS"/>
                <a:sym typeface="Comic Sans MS"/>
              </a:rPr>
              <a:t>What is the </a:t>
            </a:r>
            <a:r>
              <a:rPr lang="en-US" sz="2400" dirty="0">
                <a:solidFill>
                  <a:srgbClr val="FF0000"/>
                </a:solidFill>
                <a:latin typeface="Comic Sans MS"/>
                <a:ea typeface="Comic Sans MS"/>
                <a:cs typeface="Comic Sans MS"/>
                <a:sym typeface="Comic Sans MS"/>
              </a:rPr>
              <a:t>relationship</a:t>
            </a:r>
            <a:r>
              <a:rPr lang="en-US" sz="2400" dirty="0">
                <a:latin typeface="Comic Sans MS"/>
                <a:ea typeface="Comic Sans MS"/>
                <a:cs typeface="Comic Sans MS"/>
                <a:sym typeface="Comic Sans MS"/>
              </a:rPr>
              <a:t> between T and U?</a:t>
            </a:r>
          </a:p>
          <a:p>
            <a:pPr marL="138112" marR="0" lvl="0" indent="-23812" algn="just" rtl="0">
              <a:lnSpc>
                <a:spcPct val="90000"/>
              </a:lnSpc>
              <a:spcBef>
                <a:spcPts val="480"/>
              </a:spcBef>
              <a:spcAft>
                <a:spcPts val="0"/>
              </a:spcAft>
              <a:buSzPct val="25000"/>
              <a:buNone/>
            </a:pPr>
            <a:endParaRPr sz="2400" dirty="0">
              <a:solidFill>
                <a:schemeClr val="dk1"/>
              </a:solidFill>
              <a:latin typeface="Comic Sans MS"/>
              <a:ea typeface="Comic Sans MS"/>
              <a:cs typeface="Comic Sans MS"/>
              <a:sym typeface="Comic Sans MS"/>
            </a:endParaRPr>
          </a:p>
          <a:p>
            <a:pPr marL="114300" marR="0" lvl="0" indent="0"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313" name="Shape 31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48</a:t>
            </a:fld>
            <a:endParaRPr lang="en-US"/>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z="3200" dirty="0" smtClean="0">
                <a:solidFill>
                  <a:srgbClr val="006699"/>
                </a:solidFill>
                <a:latin typeface="Nunito"/>
                <a:ea typeface="Nunito"/>
                <a:cs typeface="Nunito"/>
              </a:rPr>
              <a:t>Relationship</a:t>
            </a:r>
            <a:endParaRPr lang="it-IT" sz="3200" dirty="0">
              <a:solidFill>
                <a:srgbClr val="006699"/>
              </a:solidFill>
              <a:latin typeface="Nunito"/>
              <a:ea typeface="Nunito"/>
              <a:cs typeface="Nunito"/>
            </a:endParaRPr>
          </a:p>
        </p:txBody>
      </p:sp>
      <p:sp>
        <p:nvSpPr>
          <p:cNvPr id="3" name="Text Placeholder 2"/>
          <p:cNvSpPr>
            <a:spLocks noGrp="1"/>
          </p:cNvSpPr>
          <p:nvPr>
            <p:ph type="body" idx="1"/>
          </p:nvPr>
        </p:nvSpPr>
        <p:spPr/>
        <p:txBody>
          <a:bodyPr/>
          <a:lstStyle/>
          <a:p>
            <a:pPr marL="457200" lvl="0" indent="-381000" algn="just">
              <a:lnSpc>
                <a:spcPct val="90000"/>
              </a:lnSpc>
              <a:spcBef>
                <a:spcPts val="480"/>
              </a:spcBef>
              <a:buClr>
                <a:srgbClr val="8B0000"/>
              </a:buClr>
              <a:buFont typeface="Comic Sans MS"/>
              <a:buChar char="➢"/>
            </a:pPr>
            <a:endParaRPr lang="en-US" sz="3200" dirty="0">
              <a:latin typeface="Comic Sans MS"/>
              <a:ea typeface="Comic Sans MS"/>
              <a:cs typeface="Comic Sans MS"/>
              <a:sym typeface="Comic Sans MS"/>
            </a:endParaRPr>
          </a:p>
          <a:p>
            <a:pPr lvl="0" algn="ctr">
              <a:buSzPct val="25000"/>
            </a:pPr>
            <a:r>
              <a:rPr lang="en-US" sz="3200" dirty="0">
                <a:latin typeface="Comic Sans MS"/>
                <a:ea typeface="Comic Sans MS"/>
                <a:cs typeface="Comic Sans MS"/>
              </a:rPr>
              <a:t>U must be a descendant of </a:t>
            </a:r>
            <a:r>
              <a:rPr lang="en-US" sz="3200" dirty="0" smtClean="0">
                <a:latin typeface="Comic Sans MS"/>
                <a:ea typeface="Comic Sans MS"/>
                <a:cs typeface="Comic Sans MS"/>
              </a:rPr>
              <a:t>T</a:t>
            </a:r>
          </a:p>
          <a:p>
            <a:pPr lvl="0">
              <a:buSzPct val="25000"/>
            </a:pPr>
            <a:endParaRPr lang="en-US" sz="3200" dirty="0">
              <a:latin typeface="Comic Sans MS"/>
              <a:ea typeface="Comic Sans MS"/>
              <a:cs typeface="Comic Sans MS"/>
            </a:endParaRPr>
          </a:p>
          <a:p>
            <a:pPr lvl="0" algn="just">
              <a:buSzPct val="25000"/>
            </a:pPr>
            <a:r>
              <a:rPr lang="en-US" sz="3200" dirty="0">
                <a:latin typeface="Comic Sans MS"/>
                <a:ea typeface="Comic Sans MS"/>
                <a:cs typeface="Comic Sans MS"/>
              </a:rPr>
              <a:t>The static type is unique, but during execution, due to </a:t>
            </a:r>
            <a:r>
              <a:rPr lang="en-US" sz="3200" dirty="0" smtClean="0">
                <a:latin typeface="Comic Sans MS"/>
                <a:ea typeface="Comic Sans MS"/>
                <a:cs typeface="Comic Sans MS"/>
              </a:rPr>
              <a:t>polymorphic </a:t>
            </a:r>
            <a:r>
              <a:rPr lang="en-US" sz="3200" dirty="0">
                <a:latin typeface="Comic Sans MS"/>
                <a:ea typeface="Comic Sans MS"/>
                <a:cs typeface="Comic Sans MS"/>
              </a:rPr>
              <a:t>assignments, several dynamic types can be used </a:t>
            </a:r>
          </a:p>
          <a:p>
            <a:pPr marL="457200" lvl="0" indent="-381000" algn="just">
              <a:lnSpc>
                <a:spcPct val="90000"/>
              </a:lnSpc>
              <a:spcBef>
                <a:spcPts val="480"/>
              </a:spcBef>
              <a:buClr>
                <a:srgbClr val="8B0000"/>
              </a:buClr>
              <a:buFont typeface="Comic Sans MS"/>
              <a:buChar char="➢"/>
            </a:pPr>
            <a:endParaRPr lang="en-US" sz="3200" dirty="0">
              <a:latin typeface="Comic Sans MS"/>
              <a:ea typeface="Comic Sans MS"/>
              <a:cs typeface="Comic Sans MS"/>
              <a:sym typeface="Comic Sans MS"/>
            </a:endParaRPr>
          </a:p>
          <a:p>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49</a:t>
            </a:fld>
            <a:endParaRPr lang="en-US"/>
          </a:p>
        </p:txBody>
      </p:sp>
    </p:spTree>
    <p:extLst>
      <p:ext uri="{BB962C8B-B14F-4D97-AF65-F5344CB8AC3E}">
        <p14:creationId xmlns:p14="http://schemas.microsoft.com/office/powerpoint/2010/main" val="285473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solidFill>
                  <a:srgbClr val="006699"/>
                </a:solidFill>
                <a:latin typeface="Nunito"/>
                <a:ea typeface="Nunito"/>
                <a:cs typeface="Nunito"/>
              </a:rPr>
              <a:t>Mid-term results</a:t>
            </a:r>
          </a:p>
        </p:txBody>
      </p:sp>
      <p:sp>
        <p:nvSpPr>
          <p:cNvPr id="3" name="Text Placeholder 2"/>
          <p:cNvSpPr>
            <a:spLocks noGrp="1"/>
          </p:cNvSpPr>
          <p:nvPr>
            <p:ph type="body" idx="1"/>
          </p:nvPr>
        </p:nvSpPr>
        <p:spPr/>
        <p:txBody>
          <a:bodyPr/>
          <a:lstStyle/>
          <a:p>
            <a:pPr marL="457200" indent="-457200" algn="just">
              <a:buFont typeface="Arial" panose="020B0604020202020204" pitchFamily="34" charset="0"/>
              <a:buChar char="•"/>
            </a:pPr>
            <a:r>
              <a:rPr lang="en-US" sz="3200" dirty="0">
                <a:latin typeface="Comic Sans MS"/>
                <a:ea typeface="Comic Sans MS"/>
                <a:cs typeface="Comic Sans MS"/>
              </a:rPr>
              <a:t>Double checking, will be </a:t>
            </a:r>
            <a:r>
              <a:rPr lang="en-US" sz="3200" dirty="0" smtClean="0">
                <a:latin typeface="Comic Sans MS"/>
                <a:ea typeface="Comic Sans MS"/>
                <a:cs typeface="Comic Sans MS"/>
              </a:rPr>
              <a:t>presented later</a:t>
            </a:r>
          </a:p>
          <a:p>
            <a:pPr algn="just"/>
            <a:endParaRPr lang="en-US" sz="3200" dirty="0">
              <a:latin typeface="Comic Sans MS"/>
              <a:ea typeface="Comic Sans MS"/>
              <a:cs typeface="Comic Sans MS"/>
            </a:endParaRPr>
          </a:p>
          <a:p>
            <a:pPr marL="457200" indent="-457200" algn="just">
              <a:buFont typeface="Arial" panose="020B0604020202020204" pitchFamily="34" charset="0"/>
              <a:buChar char="•"/>
            </a:pPr>
            <a:r>
              <a:rPr lang="en-US" sz="3200" dirty="0">
                <a:latin typeface="Comic Sans MS"/>
                <a:ea typeface="Comic Sans MS"/>
                <a:cs typeface="Comic Sans MS"/>
              </a:rPr>
              <a:t>Overall failing rate is about </a:t>
            </a:r>
            <a:r>
              <a:rPr lang="en-US" sz="3200" dirty="0" smtClean="0">
                <a:latin typeface="Comic Sans MS"/>
                <a:ea typeface="Comic Sans MS"/>
                <a:cs typeface="Comic Sans MS"/>
              </a:rPr>
              <a:t>15%, </a:t>
            </a:r>
            <a:r>
              <a:rPr lang="en-US" sz="3200" dirty="0">
                <a:latin typeface="Comic Sans MS"/>
                <a:ea typeface="Comic Sans MS"/>
                <a:cs typeface="Comic Sans MS"/>
              </a:rPr>
              <a:t>but mostly concentrated in BS1 and MS, while</a:t>
            </a:r>
            <a:r>
              <a:rPr lang="it-IT" sz="3200" dirty="0">
                <a:latin typeface="Comic Sans MS"/>
                <a:ea typeface="Comic Sans MS"/>
                <a:cs typeface="Comic Sans MS"/>
              </a:rPr>
              <a:t> </a:t>
            </a:r>
            <a:r>
              <a:rPr lang="en-US" sz="3200" dirty="0">
                <a:latin typeface="Comic Sans MS"/>
                <a:ea typeface="Comic Sans MS"/>
                <a:cs typeface="Comic Sans MS"/>
              </a:rPr>
              <a:t>BS3 are doing better.</a:t>
            </a:r>
          </a:p>
          <a:p>
            <a:pPr marL="457200" indent="-457200" algn="just">
              <a:buFont typeface="Arial" panose="020B0604020202020204" pitchFamily="34" charset="0"/>
              <a:buChar char="•"/>
            </a:pPr>
            <a:endParaRPr lang="en-US" sz="3200" dirty="0">
              <a:latin typeface="Comic Sans MS"/>
              <a:ea typeface="Comic Sans MS"/>
              <a:cs typeface="Comic Sans MS"/>
            </a:endParaRPr>
          </a:p>
          <a:p>
            <a:pPr marL="457200" indent="-457200" algn="just">
              <a:buFont typeface="Arial" panose="020B0604020202020204" pitchFamily="34" charset="0"/>
              <a:buChar char="•"/>
            </a:pPr>
            <a:r>
              <a:rPr lang="en-US" sz="3200" dirty="0">
                <a:latin typeface="Comic Sans MS"/>
                <a:ea typeface="Comic Sans MS"/>
                <a:cs typeface="Comic Sans MS"/>
              </a:rPr>
              <a:t>These results calls for </a:t>
            </a:r>
            <a:r>
              <a:rPr lang="en-US" sz="3200" u="sng" dirty="0">
                <a:latin typeface="Comic Sans MS"/>
                <a:ea typeface="Comic Sans MS"/>
                <a:cs typeface="Comic Sans MS"/>
              </a:rPr>
              <a:t>further differentiation of labs session and possibly final exam.</a:t>
            </a:r>
            <a:endParaRPr lang="it-IT" sz="3200" u="sng" dirty="0">
              <a:latin typeface="Comic Sans MS"/>
              <a:ea typeface="Comic Sans MS"/>
              <a:cs typeface="Comic Sans MS"/>
            </a:endParaRPr>
          </a:p>
          <a:p>
            <a:endParaRPr lang="it-IT" sz="3200" u="sng"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5</a:t>
            </a:fld>
            <a:endParaRPr lang="en-US"/>
          </a:p>
        </p:txBody>
      </p:sp>
    </p:spTree>
    <p:extLst>
      <p:ext uri="{BB962C8B-B14F-4D97-AF65-F5344CB8AC3E}">
        <p14:creationId xmlns:p14="http://schemas.microsoft.com/office/powerpoint/2010/main" val="36309261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r>
              <a:rPr lang="en-US" sz="3200" dirty="0">
                <a:solidFill>
                  <a:srgbClr val="006699"/>
                </a:solidFill>
                <a:latin typeface="Nunito"/>
                <a:ea typeface="Nunito"/>
                <a:cs typeface="Nunito"/>
                <a:sym typeface="Nunito"/>
              </a:rPr>
              <a:t>Static and dynamic type</a:t>
            </a:r>
          </a:p>
        </p:txBody>
      </p:sp>
      <p:sp>
        <p:nvSpPr>
          <p:cNvPr id="320" name="Shape 320"/>
          <p:cNvSpPr txBox="1">
            <a:spLocks noGrp="1"/>
          </p:cNvSpPr>
          <p:nvPr>
            <p:ph type="body" idx="1"/>
          </p:nvPr>
        </p:nvSpPr>
        <p:spPr>
          <a:xfrm>
            <a:off x="179388" y="912312"/>
            <a:ext cx="8342400" cy="9483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TRANSPORT</a:t>
            </a:r>
          </a:p>
          <a:p>
            <a:pPr marL="0" marR="0" lvl="0" indent="0" algn="l" rtl="0">
              <a:lnSpc>
                <a:spcPct val="90000"/>
              </a:lnSpc>
              <a:spcBef>
                <a:spcPts val="48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tram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PUBLIC_TRANSPORT</a:t>
            </a:r>
          </a:p>
          <a:p>
            <a:pPr marL="0" marR="0" lvl="0" indent="0" algn="l" rtl="0">
              <a:lnSpc>
                <a:spcPct val="90000"/>
              </a:lnSpc>
              <a:spcBef>
                <a:spcPts val="480"/>
              </a:spcBef>
              <a:spcAft>
                <a:spcPts val="0"/>
              </a:spcAft>
              <a:buNone/>
            </a:pPr>
            <a:endParaRPr sz="2400" b="0" i="1" u="none" strike="noStrike" cap="none" baseline="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None/>
            </a:pPr>
            <a:endParaRPr sz="2400" b="0" i="1" u="none" strike="noStrike" cap="none" baseline="0">
              <a:solidFill>
                <a:srgbClr val="006400"/>
              </a:solidFill>
              <a:latin typeface="Comic Sans MS"/>
              <a:ea typeface="Comic Sans MS"/>
              <a:cs typeface="Comic Sans MS"/>
              <a:sym typeface="Comic Sans MS"/>
            </a:endParaRPr>
          </a:p>
        </p:txBody>
      </p:sp>
      <p:sp>
        <p:nvSpPr>
          <p:cNvPr id="321" name="Shape 321"/>
          <p:cNvSpPr/>
          <p:nvPr/>
        </p:nvSpPr>
        <p:spPr>
          <a:xfrm>
            <a:off x="5726649" y="3569837"/>
            <a:ext cx="1328700" cy="572999"/>
          </a:xfrm>
          <a:prstGeom prst="roundRect">
            <a:avLst>
              <a:gd name="adj" fmla="val 16667"/>
            </a:avLst>
          </a:prstGeom>
          <a:solidFill>
            <a:srgbClr val="FF9966"/>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sp>
        <p:nvSpPr>
          <p:cNvPr id="322" name="Shape 322"/>
          <p:cNvSpPr/>
          <p:nvPr/>
        </p:nvSpPr>
        <p:spPr>
          <a:xfrm>
            <a:off x="5754355" y="5289100"/>
            <a:ext cx="1328700" cy="792299"/>
          </a:xfrm>
          <a:prstGeom prst="roundRect">
            <a:avLst>
              <a:gd name="adj" fmla="val 16667"/>
            </a:avLst>
          </a:prstGeom>
          <a:solidFill>
            <a:srgbClr val="FFFF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sp>
        <p:nvSpPr>
          <p:cNvPr id="323" name="Shape 323"/>
          <p:cNvSpPr txBox="1"/>
          <p:nvPr/>
        </p:nvSpPr>
        <p:spPr>
          <a:xfrm>
            <a:off x="5585940" y="4336023"/>
            <a:ext cx="1951499"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(TRANSPORT)</a:t>
            </a:r>
          </a:p>
        </p:txBody>
      </p:sp>
      <p:sp>
        <p:nvSpPr>
          <p:cNvPr id="324" name="Shape 324"/>
          <p:cNvSpPr txBox="1"/>
          <p:nvPr/>
        </p:nvSpPr>
        <p:spPr>
          <a:xfrm>
            <a:off x="5420117" y="6252133"/>
            <a:ext cx="30324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0" u="none" strike="noStrike" cap="none" baseline="0">
                <a:solidFill>
                  <a:srgbClr val="3333FF"/>
                </a:solidFill>
                <a:latin typeface="Comic Sans MS"/>
                <a:ea typeface="Comic Sans MS"/>
                <a:cs typeface="Comic Sans MS"/>
                <a:sym typeface="Comic Sans MS"/>
              </a:rPr>
              <a:t>(PUBLIC_TRANSPORT)</a:t>
            </a:r>
          </a:p>
        </p:txBody>
      </p:sp>
      <p:sp>
        <p:nvSpPr>
          <p:cNvPr id="325" name="Shape 325"/>
          <p:cNvSpPr/>
          <p:nvPr/>
        </p:nvSpPr>
        <p:spPr>
          <a:xfrm>
            <a:off x="3038003" y="3629441"/>
            <a:ext cx="347700" cy="3269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cxnSp>
        <p:nvCxnSpPr>
          <p:cNvPr id="326" name="Shape 326"/>
          <p:cNvCxnSpPr/>
          <p:nvPr/>
        </p:nvCxnSpPr>
        <p:spPr>
          <a:xfrm>
            <a:off x="3295899" y="3777653"/>
            <a:ext cx="2378999" cy="0"/>
          </a:xfrm>
          <a:prstGeom prst="straightConnector1">
            <a:avLst/>
          </a:prstGeom>
          <a:noFill/>
          <a:ln w="25400" cap="flat" cmpd="sng">
            <a:solidFill>
              <a:schemeClr val="dk1"/>
            </a:solidFill>
            <a:prstDash val="solid"/>
            <a:round/>
            <a:headEnd type="none" w="med" len="med"/>
            <a:tailEnd type="stealth" w="lg" len="lg"/>
          </a:ln>
        </p:spPr>
      </p:cxnSp>
      <p:cxnSp>
        <p:nvCxnSpPr>
          <p:cNvPr id="327" name="Shape 327"/>
          <p:cNvCxnSpPr/>
          <p:nvPr/>
        </p:nvCxnSpPr>
        <p:spPr>
          <a:xfrm>
            <a:off x="3284931" y="3808683"/>
            <a:ext cx="2371499" cy="1613099"/>
          </a:xfrm>
          <a:prstGeom prst="straightConnector1">
            <a:avLst/>
          </a:prstGeom>
          <a:noFill/>
          <a:ln w="25400" cap="flat" cmpd="sng">
            <a:solidFill>
              <a:schemeClr val="dk1"/>
            </a:solidFill>
            <a:prstDash val="solid"/>
            <a:round/>
            <a:headEnd type="none" w="med" len="med"/>
            <a:tailEnd type="stealth" w="lg" len="lg"/>
          </a:ln>
        </p:spPr>
      </p:cxnSp>
      <p:sp>
        <p:nvSpPr>
          <p:cNvPr id="328" name="Shape 328"/>
          <p:cNvSpPr/>
          <p:nvPr/>
        </p:nvSpPr>
        <p:spPr>
          <a:xfrm>
            <a:off x="3094719" y="5522030"/>
            <a:ext cx="347700" cy="3254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lt1"/>
              </a:solidFill>
              <a:latin typeface="Comic Sans MS"/>
              <a:ea typeface="Comic Sans MS"/>
              <a:cs typeface="Comic Sans MS"/>
              <a:sym typeface="Comic Sans MS"/>
            </a:endParaRPr>
          </a:p>
        </p:txBody>
      </p:sp>
      <p:cxnSp>
        <p:nvCxnSpPr>
          <p:cNvPr id="329" name="Shape 329"/>
          <p:cNvCxnSpPr/>
          <p:nvPr/>
        </p:nvCxnSpPr>
        <p:spPr>
          <a:xfrm>
            <a:off x="3310474" y="5680344"/>
            <a:ext cx="2355299" cy="0"/>
          </a:xfrm>
          <a:prstGeom prst="straightConnector1">
            <a:avLst/>
          </a:prstGeom>
          <a:noFill/>
          <a:ln w="25400" cap="flat" cmpd="sng">
            <a:solidFill>
              <a:schemeClr val="dk1"/>
            </a:solidFill>
            <a:prstDash val="solid"/>
            <a:round/>
            <a:headEnd type="none" w="med" len="med"/>
            <a:tailEnd type="stealth" w="lg" len="lg"/>
          </a:ln>
        </p:spPr>
      </p:cxnSp>
      <p:sp>
        <p:nvSpPr>
          <p:cNvPr id="330" name="Shape 330"/>
          <p:cNvSpPr txBox="1"/>
          <p:nvPr/>
        </p:nvSpPr>
        <p:spPr>
          <a:xfrm>
            <a:off x="3060226" y="3283942"/>
            <a:ext cx="3734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a:t>
            </a:r>
          </a:p>
        </p:txBody>
      </p:sp>
      <p:sp>
        <p:nvSpPr>
          <p:cNvPr id="331" name="Shape 331"/>
          <p:cNvSpPr txBox="1"/>
          <p:nvPr/>
        </p:nvSpPr>
        <p:spPr>
          <a:xfrm>
            <a:off x="2915476" y="5048087"/>
            <a:ext cx="848999"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tram</a:t>
            </a:r>
          </a:p>
        </p:txBody>
      </p:sp>
      <p:sp>
        <p:nvSpPr>
          <p:cNvPr id="332" name="Shape 332"/>
          <p:cNvSpPr txBox="1"/>
          <p:nvPr/>
        </p:nvSpPr>
        <p:spPr>
          <a:xfrm>
            <a:off x="369455" y="2697017"/>
            <a:ext cx="22815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t </a:t>
            </a:r>
            <a:r>
              <a:rPr lang="en-US" sz="2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 tram</a:t>
            </a:r>
          </a:p>
        </p:txBody>
      </p:sp>
      <p:sp>
        <p:nvSpPr>
          <p:cNvPr id="333" name="Shape 333"/>
          <p:cNvSpPr/>
          <p:nvPr/>
        </p:nvSpPr>
        <p:spPr>
          <a:xfrm>
            <a:off x="3899542" y="1797319"/>
            <a:ext cx="4995299" cy="1150799"/>
          </a:xfrm>
          <a:prstGeom prst="wedgeRoundRectCallout">
            <a:avLst>
              <a:gd name="adj1" fmla="val -88294"/>
              <a:gd name="adj2" fmla="val 4630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Static type of </a:t>
            </a:r>
            <a:r>
              <a:rPr lang="en-US" sz="2400" b="0" i="1" u="none" strike="noStrike" cap="none" baseline="0">
                <a:solidFill>
                  <a:srgbClr val="3333FF"/>
                </a:solidFill>
                <a:latin typeface="Comic Sans MS"/>
                <a:ea typeface="Comic Sans MS"/>
                <a:cs typeface="Comic Sans MS"/>
                <a:sym typeface="Comic Sans MS"/>
              </a:rPr>
              <a:t>t</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TRANSPORT</a:t>
            </a:r>
          </a:p>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Dynamic type after assignment:</a:t>
            </a:r>
            <a:r>
              <a:rPr lang="en-US" sz="2400" b="0" i="0" u="none" strike="noStrike" cap="none" baseline="0">
                <a:solidFill>
                  <a:srgbClr val="990000"/>
                </a:solidFill>
                <a:latin typeface="Comic Sans MS"/>
                <a:ea typeface="Comic Sans MS"/>
                <a:cs typeface="Comic Sans MS"/>
                <a:sym typeface="Comic Sans MS"/>
              </a:rPr>
              <a:t/>
            </a:r>
            <a:br>
              <a:rPr lang="en-US" sz="2400" b="0" i="0" u="none" strike="noStrike" cap="none" baseline="0">
                <a:solidFill>
                  <a:srgbClr val="990000"/>
                </a:solidFill>
                <a:latin typeface="Comic Sans MS"/>
                <a:ea typeface="Comic Sans MS"/>
                <a:cs typeface="Comic Sans MS"/>
                <a:sym typeface="Comic Sans MS"/>
              </a:rPr>
            </a:br>
            <a:r>
              <a:rPr lang="en-US" sz="2400" b="0" i="0" u="none" strike="noStrike" cap="none" baseline="0">
                <a:solidFill>
                  <a:srgbClr val="990000"/>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PUBLIC_TRANSPOR</a:t>
            </a:r>
            <a:r>
              <a:rPr lang="en-US" sz="2000" b="0" i="0" u="none" strike="noStrike" cap="none" baseline="0">
                <a:solidFill>
                  <a:srgbClr val="3333FF"/>
                </a:solidFill>
                <a:latin typeface="Comic Sans MS"/>
                <a:ea typeface="Comic Sans MS"/>
                <a:cs typeface="Comic Sans MS"/>
                <a:sym typeface="Comic Sans MS"/>
              </a:rPr>
              <a:t>T</a:t>
            </a:r>
          </a:p>
        </p:txBody>
      </p:sp>
      <p:sp>
        <p:nvSpPr>
          <p:cNvPr id="334" name="Shape 334"/>
          <p:cNvSpPr/>
          <p:nvPr/>
        </p:nvSpPr>
        <p:spPr>
          <a:xfrm>
            <a:off x="4529860" y="3553057"/>
            <a:ext cx="5373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rgbClr val="C00000"/>
                </a:solidFill>
                <a:latin typeface="Comic Sans MS"/>
                <a:ea typeface="Comic Sans MS"/>
                <a:cs typeface="Comic Sans MS"/>
                <a:sym typeface="Comic Sans MS"/>
              </a:rPr>
              <a:t>✂</a:t>
            </a:r>
          </a:p>
        </p:txBody>
      </p:sp>
      <p:sp>
        <p:nvSpPr>
          <p:cNvPr id="335" name="Shape 33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50</a:t>
            </a:fld>
            <a:endParaRPr lang="en-US"/>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r>
              <a:rPr lang="en-US" sz="3200" dirty="0">
                <a:solidFill>
                  <a:srgbClr val="006699"/>
                </a:solidFill>
                <a:latin typeface="Nunito"/>
                <a:ea typeface="Nunito"/>
                <a:cs typeface="Nunito"/>
                <a:sym typeface="Nunito"/>
              </a:rPr>
              <a:t>Basic type property</a:t>
            </a:r>
          </a:p>
        </p:txBody>
      </p:sp>
      <p:sp>
        <p:nvSpPr>
          <p:cNvPr id="342" name="Shape 342"/>
          <p:cNvSpPr>
            <a:spLocks noGrp="1"/>
          </p:cNvSpPr>
          <p:nvPr>
            <p:ph type="body" idx="1"/>
          </p:nvPr>
        </p:nvSpPr>
        <p:spPr>
          <a:xfrm>
            <a:off x="249237" y="878113"/>
            <a:ext cx="8594700" cy="2898000"/>
          </a:xfrm>
          <a:prstGeom prst="roundRect">
            <a:avLst>
              <a:gd name="adj" fmla="val 16667"/>
            </a:avLst>
          </a:prstGeom>
          <a:solidFill>
            <a:srgbClr val="99FF99"/>
          </a:solidFill>
          <a:ln w="12700"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800" b="0" i="0" u="none" strike="noStrike" cap="none" baseline="0" dirty="0">
                <a:solidFill>
                  <a:srgbClr val="990000"/>
                </a:solidFill>
                <a:latin typeface="Comic Sans MS"/>
                <a:ea typeface="Comic Sans MS"/>
                <a:cs typeface="Comic Sans MS"/>
                <a:sym typeface="Comic Sans MS"/>
              </a:rPr>
              <a:t>Static and dynamic type</a:t>
            </a:r>
          </a:p>
          <a:p>
            <a:pPr marL="0" marR="0" lvl="0" indent="0" algn="ctr" rtl="0">
              <a:spcBef>
                <a:spcPts val="0"/>
              </a:spcBef>
              <a:spcAft>
                <a:spcPts val="0"/>
              </a:spcAft>
              <a:buNone/>
            </a:pPr>
            <a:endParaRPr sz="3200" b="0" i="0" u="none" strike="noStrike" cap="none" baseline="0" dirty="0">
              <a:solidFill>
                <a:srgbClr val="333399"/>
              </a:solidFill>
              <a:latin typeface="Comic Sans MS"/>
              <a:ea typeface="Comic Sans MS"/>
              <a:cs typeface="Comic Sans MS"/>
              <a:sym typeface="Comic Sans MS"/>
            </a:endParaRPr>
          </a:p>
          <a:p>
            <a:pPr marL="0" marR="0" lvl="0" indent="0" algn="ctr" rtl="0">
              <a:spcBef>
                <a:spcPts val="560"/>
              </a:spcBef>
              <a:spcAft>
                <a:spcPts val="0"/>
              </a:spcAft>
              <a:buSzPct val="25000"/>
              <a:buNone/>
            </a:pPr>
            <a:r>
              <a:rPr lang="en-US" sz="2800" b="0" i="0" u="none" strike="noStrike" cap="none" baseline="0" dirty="0">
                <a:solidFill>
                  <a:srgbClr val="000000"/>
                </a:solidFill>
                <a:latin typeface="Comic Sans MS"/>
                <a:ea typeface="Comic Sans MS"/>
                <a:cs typeface="Comic Sans MS"/>
                <a:sym typeface="Comic Sans MS"/>
              </a:rPr>
              <a:t>The dynamic type of an entity will always</a:t>
            </a:r>
            <a:br>
              <a:rPr lang="en-US" sz="2800" b="0" i="0" u="none" strike="noStrike" cap="none" baseline="0" dirty="0">
                <a:solidFill>
                  <a:srgbClr val="000000"/>
                </a:solidFill>
                <a:latin typeface="Comic Sans MS"/>
                <a:ea typeface="Comic Sans MS"/>
                <a:cs typeface="Comic Sans MS"/>
                <a:sym typeface="Comic Sans MS"/>
              </a:rPr>
            </a:br>
            <a:r>
              <a:rPr lang="en-US" sz="2800" b="1" i="0" strike="noStrike" cap="none" baseline="0" dirty="0">
                <a:solidFill>
                  <a:srgbClr val="000000"/>
                </a:solidFill>
                <a:latin typeface="Comic Sans MS"/>
                <a:ea typeface="Comic Sans MS"/>
                <a:cs typeface="Comic Sans MS"/>
                <a:sym typeface="Comic Sans MS"/>
              </a:rPr>
              <a:t>conform</a:t>
            </a:r>
            <a:r>
              <a:rPr lang="en-US" sz="2800" b="0" i="0" u="none" strike="noStrike" cap="none" baseline="0" dirty="0">
                <a:solidFill>
                  <a:srgbClr val="000000"/>
                </a:solidFill>
                <a:latin typeface="Comic Sans MS"/>
                <a:ea typeface="Comic Sans MS"/>
                <a:cs typeface="Comic Sans MS"/>
                <a:sym typeface="Comic Sans MS"/>
              </a:rPr>
              <a:t> to its static type</a:t>
            </a:r>
          </a:p>
        </p:txBody>
      </p:sp>
      <p:sp>
        <p:nvSpPr>
          <p:cNvPr id="343" name="Shape 343"/>
          <p:cNvSpPr txBox="1"/>
          <p:nvPr/>
        </p:nvSpPr>
        <p:spPr>
          <a:xfrm>
            <a:off x="2116666" y="4555067"/>
            <a:ext cx="4521299"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(Ensured by the type system)</a:t>
            </a:r>
          </a:p>
        </p:txBody>
      </p:sp>
      <p:sp>
        <p:nvSpPr>
          <p:cNvPr id="344" name="Shape 34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51</a:t>
            </a:fld>
            <a:endParaRPr lang="en-US"/>
          </a:p>
        </p:txBody>
      </p:sp>
      <p:sp>
        <p:nvSpPr>
          <p:cNvPr id="2" name="Rectangle 1"/>
          <p:cNvSpPr/>
          <p:nvPr/>
        </p:nvSpPr>
        <p:spPr>
          <a:xfrm>
            <a:off x="407903" y="5536412"/>
            <a:ext cx="8277367" cy="954107"/>
          </a:xfrm>
          <a:prstGeom prst="rect">
            <a:avLst/>
          </a:prstGeom>
        </p:spPr>
        <p:txBody>
          <a:bodyPr wrap="square">
            <a:spAutoFit/>
          </a:bodyPr>
          <a:lstStyle/>
          <a:p>
            <a:pPr lvl="0" algn="ctr">
              <a:buSzPct val="25000"/>
            </a:pPr>
            <a:r>
              <a:rPr lang="en-US" sz="2800" dirty="0">
                <a:latin typeface="Comic Sans MS"/>
                <a:ea typeface="Comic Sans MS"/>
                <a:cs typeface="Comic Sans MS"/>
              </a:rPr>
              <a:t>Conform for the time being means </a:t>
            </a:r>
            <a:r>
              <a:rPr lang="en-US" sz="2800" dirty="0">
                <a:solidFill>
                  <a:srgbClr val="FF0000"/>
                </a:solidFill>
                <a:latin typeface="Comic Sans MS"/>
                <a:ea typeface="Comic Sans MS"/>
                <a:cs typeface="Comic Sans MS"/>
              </a:rPr>
              <a:t>descendant</a:t>
            </a:r>
            <a:r>
              <a:rPr lang="en-US" sz="2800" dirty="0">
                <a:latin typeface="Comic Sans MS"/>
                <a:ea typeface="Comic Sans MS"/>
                <a:cs typeface="Comic Sans MS"/>
              </a:rPr>
              <a:t> </a:t>
            </a:r>
            <a:r>
              <a:rPr lang="en-US" sz="2800" dirty="0" smtClean="0">
                <a:latin typeface="Comic Sans MS"/>
                <a:ea typeface="Comic Sans MS"/>
                <a:cs typeface="Comic Sans MS"/>
              </a:rPr>
              <a:t>(until </a:t>
            </a:r>
            <a:r>
              <a:rPr lang="en-US" sz="2800" dirty="0">
                <a:latin typeface="Comic Sans MS"/>
                <a:ea typeface="Comic Sans MS"/>
                <a:cs typeface="Comic Sans MS"/>
              </a:rPr>
              <a:t>“conform” gets properly </a:t>
            </a:r>
            <a:r>
              <a:rPr lang="en-US" sz="2800" dirty="0" smtClean="0">
                <a:latin typeface="Comic Sans MS"/>
                <a:ea typeface="Comic Sans MS"/>
                <a:cs typeface="Comic Sans MS"/>
              </a:rPr>
              <a:t>defined later)</a:t>
            </a:r>
            <a:endParaRPr lang="en-US" sz="2800" dirty="0">
              <a:latin typeface="Comic Sans MS"/>
              <a:ea typeface="Comic Sans MS"/>
              <a:cs typeface="Comic Sans MS"/>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Static typing</a:t>
            </a:r>
          </a:p>
        </p:txBody>
      </p:sp>
      <p:sp>
        <p:nvSpPr>
          <p:cNvPr id="351" name="Shape 351"/>
          <p:cNvSpPr txBox="1">
            <a:spLocks noGrp="1"/>
          </p:cNvSpPr>
          <p:nvPr>
            <p:ph type="body" idx="1"/>
          </p:nvPr>
        </p:nvSpPr>
        <p:spPr>
          <a:xfrm>
            <a:off x="468312" y="994611"/>
            <a:ext cx="8221800" cy="549030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US" sz="2400" b="1" i="0" u="none" strike="noStrike" cap="none" baseline="0" dirty="0">
                <a:solidFill>
                  <a:srgbClr val="990000"/>
                </a:solidFill>
                <a:latin typeface="Comic Sans MS"/>
                <a:ea typeface="Comic Sans MS"/>
                <a:cs typeface="Comic Sans MS"/>
                <a:sym typeface="Comic Sans MS"/>
              </a:rPr>
              <a:t>Type-safe call</a:t>
            </a:r>
            <a:r>
              <a:rPr lang="en-US" sz="2400" b="0" i="0" u="none" strike="noStrike" cap="none" baseline="0" dirty="0">
                <a:solidFill>
                  <a:schemeClr val="dk1"/>
                </a:solidFill>
                <a:latin typeface="Comic Sans MS"/>
                <a:ea typeface="Comic Sans MS"/>
                <a:cs typeface="Comic Sans MS"/>
                <a:sym typeface="Comic Sans MS"/>
              </a:rPr>
              <a:t> (during execution):</a:t>
            </a:r>
          </a:p>
          <a:p>
            <a:pPr marL="896937" marR="0" lvl="1" indent="-363537" algn="just" rtl="0">
              <a:lnSpc>
                <a:spcPct val="90000"/>
              </a:lnSpc>
              <a:spcBef>
                <a:spcPts val="64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	A feature call </a:t>
            </a:r>
            <a:r>
              <a:rPr lang="en-US" sz="2400" b="0" i="1" u="none" strike="noStrike" cap="none" baseline="0" dirty="0" err="1">
                <a:solidFill>
                  <a:srgbClr val="3333FF"/>
                </a:solidFill>
                <a:latin typeface="Comic Sans MS"/>
                <a:ea typeface="Comic Sans MS"/>
                <a:cs typeface="Comic Sans MS"/>
                <a:sym typeface="Comic Sans MS"/>
              </a:rPr>
              <a:t>x</a:t>
            </a:r>
            <a:r>
              <a:rPr lang="en-US" sz="32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f</a:t>
            </a:r>
            <a:r>
              <a:rPr lang="en-US" sz="2400" b="0" i="0" u="none" strike="noStrike" cap="none" baseline="0" dirty="0">
                <a:solidFill>
                  <a:schemeClr val="dk1"/>
                </a:solidFill>
                <a:latin typeface="Comic Sans MS"/>
                <a:ea typeface="Comic Sans MS"/>
                <a:cs typeface="Comic Sans MS"/>
                <a:sym typeface="Comic Sans MS"/>
              </a:rPr>
              <a:t> such that the object attached to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chemeClr val="dk1"/>
                </a:solidFill>
                <a:latin typeface="Comic Sans MS"/>
                <a:ea typeface="Comic Sans MS"/>
                <a:cs typeface="Comic Sans MS"/>
                <a:sym typeface="Comic Sans MS"/>
              </a:rPr>
              <a:t> has a feature corresponding to </a:t>
            </a:r>
            <a:r>
              <a:rPr lang="en-US" sz="2400" b="0" i="1" u="none" strike="noStrike" cap="none" baseline="0" dirty="0">
                <a:solidFill>
                  <a:srgbClr val="3333FF"/>
                </a:solidFill>
                <a:latin typeface="Comic Sans MS"/>
                <a:ea typeface="Comic Sans MS"/>
                <a:cs typeface="Comic Sans MS"/>
                <a:sym typeface="Comic Sans MS"/>
              </a:rPr>
              <a:t>f</a:t>
            </a:r>
          </a:p>
          <a:p>
            <a:pPr marL="896937" marR="0" lvl="1" indent="-363537" algn="just"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				</a:t>
            </a:r>
            <a:r>
              <a:rPr lang="en-US" sz="1800" b="0" i="0" u="none" strike="noStrike" cap="none" baseline="0" dirty="0">
                <a:solidFill>
                  <a:schemeClr val="dk1"/>
                </a:solidFill>
                <a:latin typeface="Comic Sans MS"/>
                <a:ea typeface="Comic Sans MS"/>
                <a:cs typeface="Comic Sans MS"/>
                <a:sym typeface="Comic Sans MS"/>
              </a:rPr>
              <a:t>[Generalizes to calls with	 arguments, </a:t>
            </a:r>
            <a:r>
              <a:rPr lang="en-US" sz="1800" b="0" i="1" u="none" strike="noStrike" cap="none" baseline="0" dirty="0" err="1">
                <a:solidFill>
                  <a:srgbClr val="3333FF"/>
                </a:solidFill>
                <a:latin typeface="Comic Sans MS"/>
                <a:ea typeface="Comic Sans MS"/>
                <a:cs typeface="Comic Sans MS"/>
                <a:sym typeface="Comic Sans MS"/>
              </a:rPr>
              <a:t>x</a:t>
            </a:r>
            <a:r>
              <a:rPr lang="en-US" sz="2400" b="0" i="0" u="none" strike="noStrike" cap="none" baseline="0" dirty="0" err="1">
                <a:solidFill>
                  <a:srgbClr val="3333FF"/>
                </a:solidFill>
                <a:latin typeface="Comic Sans MS"/>
                <a:ea typeface="Comic Sans MS"/>
                <a:cs typeface="Comic Sans MS"/>
                <a:sym typeface="Comic Sans MS"/>
              </a:rPr>
              <a:t>.</a:t>
            </a:r>
            <a:r>
              <a:rPr lang="en-US" sz="1800" b="0" i="1" u="none" strike="noStrike" cap="none" baseline="0" dirty="0" err="1">
                <a:solidFill>
                  <a:srgbClr val="3333FF"/>
                </a:solidFill>
                <a:latin typeface="Comic Sans MS"/>
                <a:ea typeface="Comic Sans MS"/>
                <a:cs typeface="Comic Sans MS"/>
                <a:sym typeface="Comic Sans MS"/>
              </a:rPr>
              <a:t>f</a:t>
            </a:r>
            <a:r>
              <a:rPr lang="en-US" sz="18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rgbClr val="3333FF"/>
                </a:solidFill>
                <a:latin typeface="Comic Sans MS"/>
                <a:ea typeface="Comic Sans MS"/>
                <a:cs typeface="Comic Sans MS"/>
                <a:sym typeface="Comic Sans MS"/>
              </a:rPr>
              <a:t>a, b</a:t>
            </a:r>
            <a:r>
              <a:rPr lang="en-US" sz="1800" b="0" i="0"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chemeClr val="dk1"/>
                </a:solidFill>
                <a:latin typeface="Comic Sans MS"/>
                <a:ea typeface="Comic Sans MS"/>
                <a:cs typeface="Comic Sans MS"/>
                <a:sym typeface="Comic Sans MS"/>
              </a:rPr>
              <a:t>]</a:t>
            </a:r>
          </a:p>
          <a:p>
            <a:pPr marL="0" marR="0" lvl="0" indent="0" algn="just" rtl="0">
              <a:spcBef>
                <a:spcPts val="360"/>
              </a:spcBef>
              <a:spcAft>
                <a:spcPts val="0"/>
              </a:spcAft>
              <a:buNone/>
            </a:pPr>
            <a:endParaRPr sz="1800" b="0" i="0" u="none" strike="noStrike" cap="none" baseline="0" dirty="0">
              <a:solidFill>
                <a:schemeClr val="dk1"/>
              </a:solidFill>
              <a:latin typeface="Comic Sans MS"/>
              <a:ea typeface="Comic Sans MS"/>
              <a:cs typeface="Comic Sans MS"/>
              <a:sym typeface="Comic Sans MS"/>
            </a:endParaRPr>
          </a:p>
          <a:p>
            <a:pPr marL="0" marR="0" lvl="0" indent="0" algn="just" rtl="0">
              <a:spcBef>
                <a:spcPts val="480"/>
              </a:spcBef>
              <a:spcAft>
                <a:spcPts val="0"/>
              </a:spcAft>
              <a:buSzPct val="25000"/>
              <a:buNone/>
            </a:pPr>
            <a:r>
              <a:rPr lang="en-US" sz="2400" b="1" i="0" u="none" strike="noStrike" cap="none" baseline="0" dirty="0">
                <a:solidFill>
                  <a:srgbClr val="990000"/>
                </a:solidFill>
                <a:latin typeface="Comic Sans MS"/>
                <a:ea typeface="Comic Sans MS"/>
                <a:cs typeface="Comic Sans MS"/>
                <a:sym typeface="Comic Sans MS"/>
              </a:rPr>
              <a:t>Static type checker</a:t>
            </a:r>
            <a:r>
              <a:rPr lang="en-US" sz="2400" b="0" i="0" u="none" strike="noStrike" cap="none" baseline="0" dirty="0">
                <a:solidFill>
                  <a:schemeClr val="dk1"/>
                </a:solidFill>
                <a:latin typeface="Comic Sans MS"/>
                <a:ea typeface="Comic Sans MS"/>
                <a:cs typeface="Comic Sans MS"/>
                <a:sym typeface="Comic Sans MS"/>
              </a:rPr>
              <a:t>:</a:t>
            </a:r>
          </a:p>
          <a:p>
            <a:pPr marL="896937" marR="0" lvl="1" indent="-363537" algn="just"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	A program-processing tool (such as a compiler) that guarantees, for any program it accepts, that any call in any execution will be </a:t>
            </a:r>
            <a:r>
              <a:rPr lang="en-US" sz="2400" b="0" i="1" u="none" strike="noStrike" cap="none" baseline="0" dirty="0">
                <a:solidFill>
                  <a:srgbClr val="990000"/>
                </a:solidFill>
                <a:latin typeface="Comic Sans MS"/>
                <a:ea typeface="Comic Sans MS"/>
                <a:cs typeface="Comic Sans MS"/>
                <a:sym typeface="Comic Sans MS"/>
              </a:rPr>
              <a:t>type-safe</a:t>
            </a:r>
          </a:p>
          <a:p>
            <a:pPr marL="0" marR="0" lvl="0" indent="0" algn="just"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just" rtl="0">
              <a:spcBef>
                <a:spcPts val="480"/>
              </a:spcBef>
              <a:spcAft>
                <a:spcPts val="0"/>
              </a:spcAft>
              <a:buSzPct val="25000"/>
              <a:buNone/>
            </a:pPr>
            <a:r>
              <a:rPr lang="en-US" sz="2400" b="1" i="0" u="none" strike="noStrike" cap="none" baseline="0" dirty="0">
                <a:solidFill>
                  <a:srgbClr val="990000"/>
                </a:solidFill>
                <a:latin typeface="Comic Sans MS"/>
                <a:ea typeface="Comic Sans MS"/>
                <a:cs typeface="Comic Sans MS"/>
                <a:sym typeface="Comic Sans MS"/>
              </a:rPr>
              <a:t>Statically typed language</a:t>
            </a:r>
            <a:r>
              <a:rPr lang="en-US" sz="2400" b="0" i="0" u="none" strike="noStrike" cap="none" baseline="0" dirty="0">
                <a:solidFill>
                  <a:schemeClr val="dk1"/>
                </a:solidFill>
                <a:latin typeface="Comic Sans MS"/>
                <a:ea typeface="Comic Sans MS"/>
                <a:cs typeface="Comic Sans MS"/>
                <a:sym typeface="Comic Sans MS"/>
              </a:rPr>
              <a:t>:</a:t>
            </a:r>
          </a:p>
          <a:p>
            <a:pPr marL="896937" marR="0" lvl="1" indent="-363537" algn="just" rtl="0">
              <a:spcBef>
                <a:spcPts val="480"/>
              </a:spcBef>
              <a:spcAft>
                <a:spcPts val="0"/>
              </a:spcAft>
              <a:buClr>
                <a:srgbClr val="8B0000"/>
              </a:buClr>
              <a:buSzPct val="25000"/>
              <a:buFont typeface="Noto Symbol"/>
              <a:buNone/>
            </a:pPr>
            <a:r>
              <a:rPr lang="en-US" sz="2400" b="0" i="0" u="none" strike="noStrike" cap="none" baseline="0" dirty="0">
                <a:solidFill>
                  <a:schemeClr val="dk1"/>
                </a:solidFill>
                <a:latin typeface="Comic Sans MS"/>
                <a:ea typeface="Comic Sans MS"/>
                <a:cs typeface="Comic Sans MS"/>
                <a:sym typeface="Comic Sans MS"/>
              </a:rPr>
              <a:t>	A programming language for which it is possible to write a </a:t>
            </a:r>
            <a:r>
              <a:rPr lang="en-US" sz="2400" b="0" i="1" u="none" strike="noStrike" cap="none" baseline="0" dirty="0">
                <a:solidFill>
                  <a:srgbClr val="990000"/>
                </a:solidFill>
                <a:latin typeface="Comic Sans MS"/>
                <a:ea typeface="Comic Sans MS"/>
                <a:cs typeface="Comic Sans MS"/>
                <a:sym typeface="Comic Sans MS"/>
              </a:rPr>
              <a:t>static type checker</a:t>
            </a:r>
          </a:p>
        </p:txBody>
      </p:sp>
      <p:sp>
        <p:nvSpPr>
          <p:cNvPr id="352" name="Shape 35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52</a:t>
            </a:fld>
            <a:endParaRPr lang="en-US"/>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sz="3200" dirty="0">
                <a:solidFill>
                  <a:srgbClr val="006699"/>
                </a:solidFill>
                <a:latin typeface="Nunito"/>
                <a:ea typeface="Nunito"/>
                <a:cs typeface="Nunito"/>
                <a:sym typeface="Nunito"/>
              </a:rPr>
              <a:t>Inheritance and static typing</a:t>
            </a:r>
          </a:p>
        </p:txBody>
      </p:sp>
      <p:sp>
        <p:nvSpPr>
          <p:cNvPr id="359" name="Shape 359"/>
          <p:cNvSpPr>
            <a:spLocks noGrp="1"/>
          </p:cNvSpPr>
          <p:nvPr>
            <p:ph type="body" idx="1"/>
          </p:nvPr>
        </p:nvSpPr>
        <p:spPr>
          <a:xfrm>
            <a:off x="314056" y="664325"/>
            <a:ext cx="8003399" cy="2632499"/>
          </a:xfrm>
          <a:prstGeom prst="roundRect">
            <a:avLst>
              <a:gd name="adj" fmla="val 16667"/>
            </a:avLst>
          </a:prstGeom>
          <a:solidFill>
            <a:srgbClr val="99FF99"/>
          </a:solidFill>
          <a:ln w="12700" cap="flat" cmpd="sng">
            <a:solidFill>
              <a:srgbClr val="99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dirty="0">
                <a:solidFill>
                  <a:srgbClr val="990000"/>
                </a:solidFill>
                <a:latin typeface="Comic Sans MS"/>
                <a:ea typeface="Comic Sans MS"/>
                <a:cs typeface="Comic Sans MS"/>
                <a:sym typeface="Comic Sans MS"/>
              </a:rPr>
              <a:t>Basic inheritance type rule</a:t>
            </a:r>
          </a:p>
          <a:p>
            <a:pPr marL="0" marR="0" lvl="0" indent="0" algn="ctr" rtl="0">
              <a:spcBef>
                <a:spcPts val="0"/>
              </a:spcBef>
              <a:spcAft>
                <a:spcPts val="0"/>
              </a:spcAft>
              <a:buNone/>
            </a:pPr>
            <a:endParaRPr sz="3200" b="0" i="0" u="none" strike="noStrike" cap="none" baseline="0" dirty="0">
              <a:solidFill>
                <a:srgbClr val="333399"/>
              </a:solidFill>
              <a:latin typeface="Comic Sans MS"/>
              <a:ea typeface="Comic Sans MS"/>
              <a:cs typeface="Comic Sans MS"/>
              <a:sym typeface="Comic Sans MS"/>
            </a:endParaRPr>
          </a:p>
          <a:p>
            <a:pPr marL="0" marR="0" lvl="0" indent="0" algn="ctr" rtl="0">
              <a:spcBef>
                <a:spcPts val="560"/>
              </a:spcBef>
              <a:spcAft>
                <a:spcPts val="0"/>
              </a:spcAft>
              <a:buSzPct val="25000"/>
              <a:buNone/>
            </a:pPr>
            <a:r>
              <a:rPr lang="en-US" sz="2800" b="0" i="0" u="none" strike="noStrike" cap="none" baseline="0" dirty="0">
                <a:solidFill>
                  <a:srgbClr val="000000"/>
                </a:solidFill>
                <a:latin typeface="Comic Sans MS"/>
                <a:ea typeface="Comic Sans MS"/>
                <a:cs typeface="Comic Sans MS"/>
                <a:sym typeface="Comic Sans MS"/>
              </a:rPr>
              <a:t>For a polymorphic attachment to be valid,</a:t>
            </a:r>
            <a:br>
              <a:rPr lang="en-US" sz="2800" b="0" i="0" u="none" strike="noStrike" cap="none" baseline="0" dirty="0">
                <a:solidFill>
                  <a:srgbClr val="000000"/>
                </a:solidFill>
                <a:latin typeface="Comic Sans MS"/>
                <a:ea typeface="Comic Sans MS"/>
                <a:cs typeface="Comic Sans MS"/>
                <a:sym typeface="Comic Sans MS"/>
              </a:rPr>
            </a:br>
            <a:r>
              <a:rPr lang="en-US" sz="2800" b="0" i="0" u="none" strike="noStrike" cap="none" baseline="0" dirty="0">
                <a:solidFill>
                  <a:srgbClr val="000000"/>
                </a:solidFill>
                <a:latin typeface="Comic Sans MS"/>
                <a:ea typeface="Comic Sans MS"/>
                <a:cs typeface="Comic Sans MS"/>
                <a:sym typeface="Comic Sans MS"/>
              </a:rPr>
              <a:t>the type of the source must </a:t>
            </a:r>
            <a:r>
              <a:rPr lang="en-US" sz="2800" b="0" i="0" u="none" strike="noStrike" cap="none" baseline="0" dirty="0">
                <a:solidFill>
                  <a:srgbClr val="990000"/>
                </a:solidFill>
                <a:latin typeface="Comic Sans MS"/>
                <a:ea typeface="Comic Sans MS"/>
                <a:cs typeface="Comic Sans MS"/>
                <a:sym typeface="Comic Sans MS"/>
              </a:rPr>
              <a:t>conform</a:t>
            </a:r>
            <a:r>
              <a:rPr lang="en-US" sz="2800" b="0" i="0" u="none" strike="noStrike" cap="none" baseline="0" dirty="0">
                <a:solidFill>
                  <a:srgbClr val="000000"/>
                </a:solidFill>
                <a:latin typeface="Comic Sans MS"/>
                <a:ea typeface="Comic Sans MS"/>
                <a:cs typeface="Comic Sans MS"/>
                <a:sym typeface="Comic Sans MS"/>
              </a:rPr>
              <a:t/>
            </a:r>
            <a:br>
              <a:rPr lang="en-US" sz="2800" b="0" i="0" u="none" strike="noStrike" cap="none" baseline="0" dirty="0">
                <a:solidFill>
                  <a:srgbClr val="000000"/>
                </a:solidFill>
                <a:latin typeface="Comic Sans MS"/>
                <a:ea typeface="Comic Sans MS"/>
                <a:cs typeface="Comic Sans MS"/>
                <a:sym typeface="Comic Sans MS"/>
              </a:rPr>
            </a:br>
            <a:r>
              <a:rPr lang="en-US" sz="2800" b="0" i="0" u="none" strike="noStrike" cap="none" baseline="0" dirty="0">
                <a:solidFill>
                  <a:srgbClr val="000000"/>
                </a:solidFill>
                <a:latin typeface="Comic Sans MS"/>
                <a:ea typeface="Comic Sans MS"/>
                <a:cs typeface="Comic Sans MS"/>
                <a:sym typeface="Comic Sans MS"/>
              </a:rPr>
              <a:t>to the type of the target</a:t>
            </a:r>
          </a:p>
        </p:txBody>
      </p:sp>
      <p:sp>
        <p:nvSpPr>
          <p:cNvPr id="360" name="Shape 360"/>
          <p:cNvSpPr txBox="1"/>
          <p:nvPr/>
        </p:nvSpPr>
        <p:spPr>
          <a:xfrm>
            <a:off x="447243" y="3447504"/>
            <a:ext cx="8342400" cy="3198955"/>
          </a:xfrm>
          <a:prstGeom prst="rect">
            <a:avLst/>
          </a:prstGeom>
          <a:noFill/>
          <a:ln>
            <a:noFill/>
          </a:ln>
        </p:spPr>
        <p:txBody>
          <a:bodyPr lIns="91425" tIns="45700" rIns="91425" bIns="45700" anchor="t" anchorCtr="0">
            <a:noAutofit/>
          </a:bodyPr>
          <a:lstStyle/>
          <a:p>
            <a:pPr marL="138112" marR="0" lvl="0" indent="-23812" algn="l" rtl="0">
              <a:lnSpc>
                <a:spcPct val="90000"/>
              </a:lnSpc>
              <a:spcBef>
                <a:spcPts val="0"/>
              </a:spcBef>
              <a:spcAft>
                <a:spcPts val="0"/>
              </a:spcAft>
              <a:buClr>
                <a:srgbClr val="8B0000"/>
              </a:buClr>
              <a:buSzPct val="25000"/>
              <a:buFont typeface="Noto Symbol"/>
              <a:buNone/>
            </a:pPr>
            <a:r>
              <a:rPr lang="en-US" sz="2400" b="1" i="0" u="none" strike="noStrike" cap="none" baseline="0" dirty="0">
                <a:solidFill>
                  <a:schemeClr val="dk1"/>
                </a:solidFill>
                <a:latin typeface="Comic Sans MS"/>
                <a:ea typeface="Comic Sans MS"/>
                <a:cs typeface="Comic Sans MS"/>
                <a:sym typeface="Comic Sans MS"/>
              </a:rPr>
              <a:t>Conformance: basic definition</a:t>
            </a:r>
          </a:p>
          <a:p>
            <a:pPr marL="138112" indent="-23812" algn="just">
              <a:spcBef>
                <a:spcPts val="480"/>
              </a:spcBef>
              <a:buClr>
                <a:srgbClr val="8B0000"/>
              </a:buClr>
              <a:buSzPct val="25000"/>
            </a:pPr>
            <a:r>
              <a:rPr lang="en-US" sz="2400" b="0" i="1" u="none" strike="noStrike" cap="none" baseline="0" dirty="0" smtClean="0">
                <a:solidFill>
                  <a:schemeClr val="dk1"/>
                </a:solidFill>
                <a:latin typeface="Comic Sans MS"/>
                <a:ea typeface="Comic Sans MS"/>
                <a:cs typeface="Comic Sans MS"/>
                <a:sym typeface="Comic Sans MS"/>
              </a:rPr>
              <a:t>Reference</a:t>
            </a:r>
            <a:r>
              <a:rPr lang="en-US" sz="2400" b="0" i="0" u="none" strike="noStrike" cap="none" baseline="0" dirty="0" smtClean="0">
                <a:solidFill>
                  <a:schemeClr val="dk1"/>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types </a:t>
            </a:r>
            <a:r>
              <a:rPr lang="en-US" sz="2400" b="0" i="0" u="none" strike="noStrike" cap="none" baseline="0" dirty="0" smtClean="0">
                <a:solidFill>
                  <a:schemeClr val="dk1"/>
                </a:solidFill>
                <a:latin typeface="Comic Sans MS"/>
                <a:ea typeface="Comic Sans MS"/>
                <a:cs typeface="Comic Sans MS"/>
                <a:sym typeface="Comic Sans MS"/>
              </a:rPr>
              <a:t>(</a:t>
            </a:r>
            <a:r>
              <a:rPr lang="en-US" sz="2400" dirty="0">
                <a:solidFill>
                  <a:schemeClr val="dk1"/>
                </a:solidFill>
              </a:rPr>
              <a:t>values that are references</a:t>
            </a:r>
            <a:r>
              <a:rPr lang="en-US" sz="2400" b="0" i="0" u="none" strike="noStrike" cap="none" baseline="0" dirty="0" smtClean="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U</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rgbClr val="990000"/>
                </a:solidFill>
                <a:latin typeface="Comic Sans MS"/>
                <a:ea typeface="Comic Sans MS"/>
                <a:cs typeface="Comic Sans MS"/>
                <a:sym typeface="Comic Sans MS"/>
              </a:rPr>
              <a:t>conforms</a:t>
            </a:r>
            <a:r>
              <a:rPr lang="en-US" sz="2400" b="0" i="0" u="none" strike="noStrike" cap="none" baseline="0" dirty="0">
                <a:solidFill>
                  <a:schemeClr val="dk1"/>
                </a:solidFill>
                <a:latin typeface="Comic Sans MS"/>
                <a:ea typeface="Comic Sans MS"/>
                <a:cs typeface="Comic Sans MS"/>
                <a:sym typeface="Comic Sans MS"/>
              </a:rPr>
              <a:t> to </a:t>
            </a:r>
            <a:r>
              <a:rPr lang="en-US" sz="2400" b="0" i="1" u="none" strike="noStrike" cap="none" baseline="0" dirty="0">
                <a:solidFill>
                  <a:srgbClr val="3333FF"/>
                </a:solidFill>
                <a:latin typeface="Comic Sans MS"/>
                <a:ea typeface="Comic Sans MS"/>
                <a:cs typeface="Comic Sans MS"/>
                <a:sym typeface="Comic Sans MS"/>
              </a:rPr>
              <a:t>T</a:t>
            </a:r>
            <a:r>
              <a:rPr lang="en-US" sz="2400" b="0" i="0" u="none" strike="noStrike" cap="none" baseline="0" dirty="0">
                <a:solidFill>
                  <a:schemeClr val="dk1"/>
                </a:solidFill>
                <a:latin typeface="Comic Sans MS"/>
                <a:ea typeface="Comic Sans MS"/>
                <a:cs typeface="Comic Sans MS"/>
                <a:sym typeface="Comic Sans MS"/>
              </a:rPr>
              <a:t>  if </a:t>
            </a:r>
            <a:r>
              <a:rPr lang="en-US" sz="2400" b="0" i="1" u="none" strike="noStrike" cap="none" baseline="0" dirty="0">
                <a:solidFill>
                  <a:srgbClr val="3333FF"/>
                </a:solidFill>
                <a:latin typeface="Comic Sans MS"/>
                <a:ea typeface="Comic Sans MS"/>
                <a:cs typeface="Comic Sans MS"/>
                <a:sym typeface="Comic Sans MS"/>
              </a:rPr>
              <a:t>U</a:t>
            </a:r>
            <a:r>
              <a:rPr lang="en-US" sz="2400" b="0" i="0" u="none" strike="noStrike" cap="none" baseline="0" dirty="0">
                <a:solidFill>
                  <a:schemeClr val="dk1"/>
                </a:solidFill>
                <a:latin typeface="Comic Sans MS"/>
                <a:ea typeface="Comic Sans MS"/>
                <a:cs typeface="Comic Sans MS"/>
                <a:sym typeface="Comic Sans MS"/>
              </a:rPr>
              <a:t>  is a descendant of </a:t>
            </a:r>
            <a:r>
              <a:rPr lang="en-US" sz="2400" b="0" i="1" u="none" strike="noStrike" cap="none" baseline="0" dirty="0">
                <a:solidFill>
                  <a:srgbClr val="3333FF"/>
                </a:solidFill>
                <a:latin typeface="Comic Sans MS"/>
                <a:ea typeface="Comic Sans MS"/>
                <a:cs typeface="Comic Sans MS"/>
                <a:sym typeface="Comic Sans MS"/>
              </a:rPr>
              <a:t>T </a:t>
            </a:r>
            <a:r>
              <a:rPr lang="en-US" sz="2400" dirty="0" smtClean="0">
                <a:solidFill>
                  <a:schemeClr val="dk1"/>
                </a:solidFill>
                <a:sym typeface="Comic Sans MS"/>
              </a:rPr>
              <a:t>(</a:t>
            </a:r>
            <a:r>
              <a:rPr lang="en-US" sz="2400" dirty="0">
                <a:solidFill>
                  <a:schemeClr val="dk1"/>
                </a:solidFill>
              </a:rPr>
              <a:t>r</a:t>
            </a:r>
            <a:r>
              <a:rPr lang="en-US" sz="2400" dirty="0" smtClean="0">
                <a:solidFill>
                  <a:schemeClr val="dk1"/>
                </a:solidFill>
              </a:rPr>
              <a:t>eference </a:t>
            </a:r>
            <a:r>
              <a:rPr lang="en-US" sz="2400" dirty="0">
                <a:solidFill>
                  <a:schemeClr val="dk1"/>
                </a:solidFill>
              </a:rPr>
              <a:t>types enable </a:t>
            </a:r>
            <a:r>
              <a:rPr lang="en-US" sz="2400" dirty="0" smtClean="0">
                <a:solidFill>
                  <a:schemeClr val="dk1"/>
                </a:solidFill>
              </a:rPr>
              <a:t>sharing)</a:t>
            </a:r>
            <a:endParaRPr lang="en-US" sz="2400" b="0" i="1" u="none" strike="noStrike" cap="none" baseline="0" dirty="0">
              <a:solidFill>
                <a:srgbClr val="3333FF"/>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138112" indent="-23812" algn="just">
              <a:lnSpc>
                <a:spcPct val="90000"/>
              </a:lnSpc>
              <a:spcBef>
                <a:spcPts val="480"/>
              </a:spcBef>
              <a:buClr>
                <a:srgbClr val="8B0000"/>
              </a:buClr>
              <a:buSzPct val="25000"/>
            </a:pPr>
            <a:r>
              <a:rPr lang="en-US" sz="2400" b="0" i="0" u="none" strike="noStrike" cap="none" baseline="0" dirty="0">
                <a:solidFill>
                  <a:schemeClr val="dk1"/>
                </a:solidFill>
                <a:latin typeface="Comic Sans MS"/>
                <a:ea typeface="Comic Sans MS"/>
                <a:cs typeface="Comic Sans MS"/>
                <a:sym typeface="Comic Sans MS"/>
              </a:rPr>
              <a:t>An </a:t>
            </a:r>
            <a:r>
              <a:rPr lang="en-US" sz="2400" b="0" i="1" u="none" strike="noStrike" cap="none" baseline="0" dirty="0">
                <a:solidFill>
                  <a:schemeClr val="dk1"/>
                </a:solidFill>
                <a:latin typeface="Comic Sans MS"/>
                <a:ea typeface="Comic Sans MS"/>
                <a:cs typeface="Comic Sans MS"/>
                <a:sym typeface="Comic Sans MS"/>
              </a:rPr>
              <a:t>expanded</a:t>
            </a:r>
            <a:r>
              <a:rPr lang="en-US" sz="2400" b="0" i="0" u="none" strike="noStrike" cap="none" baseline="0" dirty="0">
                <a:solidFill>
                  <a:schemeClr val="dk1"/>
                </a:solidFill>
                <a:latin typeface="Comic Sans MS"/>
                <a:ea typeface="Comic Sans MS"/>
                <a:cs typeface="Comic Sans MS"/>
                <a:sym typeface="Comic Sans MS"/>
              </a:rPr>
              <a:t> type </a:t>
            </a:r>
            <a:r>
              <a:rPr lang="en-US" sz="2400" b="0" i="0" u="none" strike="noStrike" cap="none" baseline="0" dirty="0" smtClean="0">
                <a:solidFill>
                  <a:schemeClr val="dk1"/>
                </a:solidFill>
                <a:latin typeface="Comic Sans MS"/>
                <a:ea typeface="Comic Sans MS"/>
                <a:cs typeface="Comic Sans MS"/>
                <a:sym typeface="Comic Sans MS"/>
              </a:rPr>
              <a:t>(</a:t>
            </a:r>
            <a:r>
              <a:rPr lang="en-US" sz="2400" dirty="0">
                <a:solidFill>
                  <a:schemeClr val="dk1"/>
                </a:solidFill>
              </a:rPr>
              <a:t>values that are objects</a:t>
            </a:r>
            <a:r>
              <a:rPr lang="en-US" sz="2400" b="0" i="0" u="none" strike="noStrike" cap="none" baseline="0" dirty="0" smtClean="0">
                <a:solidFill>
                  <a:schemeClr val="dk1"/>
                </a:solidFill>
                <a:latin typeface="Comic Sans MS"/>
                <a:ea typeface="Comic Sans MS"/>
                <a:cs typeface="Comic Sans MS"/>
                <a:sym typeface="Comic Sans MS"/>
              </a:rPr>
              <a:t>) conforms </a:t>
            </a:r>
            <a:r>
              <a:rPr lang="en-US" sz="2400" b="0" i="0" u="none" strike="noStrike" cap="none" baseline="0" dirty="0">
                <a:solidFill>
                  <a:srgbClr val="FF0000"/>
                </a:solidFill>
                <a:latin typeface="Comic Sans MS"/>
                <a:ea typeface="Comic Sans MS"/>
                <a:cs typeface="Comic Sans MS"/>
                <a:sym typeface="Comic Sans MS"/>
              </a:rPr>
              <a:t>only to </a:t>
            </a:r>
            <a:r>
              <a:rPr lang="en-US" sz="2400" b="0" i="0" u="none" strike="noStrike" cap="none" baseline="0" dirty="0" smtClean="0">
                <a:solidFill>
                  <a:srgbClr val="FF0000"/>
                </a:solidFill>
                <a:latin typeface="Comic Sans MS"/>
                <a:ea typeface="Comic Sans MS"/>
                <a:cs typeface="Comic Sans MS"/>
                <a:sym typeface="Comic Sans MS"/>
              </a:rPr>
              <a:t>itself </a:t>
            </a:r>
            <a:r>
              <a:rPr lang="en-US" sz="2400" b="0" i="0" u="none" strike="noStrike" cap="none" baseline="0" dirty="0" smtClean="0">
                <a:solidFill>
                  <a:schemeClr val="dk1"/>
                </a:solidFill>
                <a:latin typeface="Comic Sans MS"/>
                <a:ea typeface="Comic Sans MS"/>
                <a:cs typeface="Comic Sans MS"/>
                <a:sym typeface="Comic Sans MS"/>
              </a:rPr>
              <a:t>(a</a:t>
            </a:r>
            <a:r>
              <a:rPr lang="en-US" sz="2400" dirty="0" smtClean="0">
                <a:solidFill>
                  <a:schemeClr val="dk1"/>
                </a:solidFill>
              </a:rPr>
              <a:t>ssigning </a:t>
            </a:r>
            <a:r>
              <a:rPr lang="en-US" sz="2400" dirty="0">
                <a:solidFill>
                  <a:schemeClr val="dk1"/>
                </a:solidFill>
              </a:rPr>
              <a:t>an expanded type to another means making a copy of the </a:t>
            </a:r>
            <a:r>
              <a:rPr lang="en-US" sz="2400" dirty="0" smtClean="0">
                <a:solidFill>
                  <a:schemeClr val="dk1"/>
                </a:solidFill>
              </a:rPr>
              <a:t>object)</a:t>
            </a:r>
            <a:endParaRPr lang="en-US" sz="2400" b="0" i="0" u="none" strike="noStrike" cap="none" baseline="0" dirty="0">
              <a:solidFill>
                <a:schemeClr val="dk1"/>
              </a:solidFill>
              <a:latin typeface="Comic Sans MS"/>
              <a:ea typeface="Comic Sans MS"/>
              <a:cs typeface="Comic Sans MS"/>
              <a:sym typeface="Comic Sans MS"/>
            </a:endParaRPr>
          </a:p>
          <a:p>
            <a:pPr marL="138112" marR="0" lvl="0" indent="-23812" algn="l" rtl="0">
              <a:lnSpc>
                <a:spcPct val="90000"/>
              </a:lnSpc>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l" rtl="0">
              <a:lnSpc>
                <a:spcPct val="90000"/>
              </a:lnSpc>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l" rtl="0">
              <a:lnSpc>
                <a:spcPct val="90000"/>
              </a:lnSpc>
              <a:spcBef>
                <a:spcPts val="480"/>
              </a:spcBef>
              <a:spcAft>
                <a:spcPts val="0"/>
              </a:spcAft>
              <a:buClr>
                <a:srgbClr val="8B0000"/>
              </a:buClr>
              <a:buFont typeface="Noto Symbol"/>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361" name="Shape 36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53</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1"/>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249237" y="115888"/>
            <a:ext cx="8567217" cy="435599"/>
          </a:xfrm>
          <a:prstGeom prst="rect">
            <a:avLst/>
          </a:prstGeom>
          <a:noFill/>
          <a:ln>
            <a:noFill/>
          </a:ln>
        </p:spPr>
        <p:txBody>
          <a:bodyPr lIns="0" tIns="0" rIns="0" bIns="0" anchor="ctr" anchorCtr="0">
            <a:noAutofit/>
          </a:bodyPr>
          <a:lstStyle/>
          <a:p>
            <a:pPr marL="0" lvl="0" indent="0">
              <a:buSzPct val="25000"/>
            </a:pPr>
            <a:r>
              <a:rPr lang="en-US" sz="3200" dirty="0">
                <a:solidFill>
                  <a:srgbClr val="006699"/>
                </a:solidFill>
                <a:latin typeface="Nunito"/>
                <a:ea typeface="Nunito"/>
                <a:cs typeface="Nunito"/>
                <a:sym typeface="Nunito"/>
              </a:rPr>
              <a:t>What we have seen about </a:t>
            </a:r>
            <a:r>
              <a:rPr lang="en-US" sz="3200" dirty="0" smtClean="0">
                <a:solidFill>
                  <a:srgbClr val="006699"/>
                </a:solidFill>
                <a:latin typeface="Nunito"/>
                <a:ea typeface="Nunito"/>
                <a:cs typeface="Nunito"/>
                <a:sym typeface="Nunito"/>
              </a:rPr>
              <a:t>polymorphism</a:t>
            </a:r>
            <a:endParaRPr lang="en-US" sz="3200" dirty="0">
              <a:solidFill>
                <a:srgbClr val="006699"/>
              </a:solidFill>
              <a:latin typeface="Nunito"/>
              <a:ea typeface="Nunito"/>
              <a:cs typeface="Nunito"/>
              <a:sym typeface="Nunito"/>
            </a:endParaRPr>
          </a:p>
        </p:txBody>
      </p:sp>
      <p:sp>
        <p:nvSpPr>
          <p:cNvPr id="376" name="Shape 376"/>
          <p:cNvSpPr txBox="1">
            <a:spLocks noGrp="1"/>
          </p:cNvSpPr>
          <p:nvPr>
            <p:ph type="body" idx="1"/>
          </p:nvPr>
        </p:nvSpPr>
        <p:spPr>
          <a:xfrm>
            <a:off x="468312" y="994611"/>
            <a:ext cx="8221800" cy="5490300"/>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More properties of inheritance on the </a:t>
            </a:r>
            <a:r>
              <a:rPr lang="en-US" sz="2400" b="1" i="0" u="none" strike="noStrike" cap="none" baseline="0" dirty="0">
                <a:solidFill>
                  <a:srgbClr val="800000"/>
                </a:solidFill>
                <a:latin typeface="Comic Sans MS"/>
                <a:ea typeface="Comic Sans MS"/>
                <a:cs typeface="Comic Sans MS"/>
                <a:sym typeface="Comic Sans MS"/>
              </a:rPr>
              <a:t>type</a:t>
            </a:r>
            <a:r>
              <a:rPr lang="en-US" sz="2400" b="0" i="0" u="none" strike="noStrike" cap="none" baseline="0" dirty="0">
                <a:solidFill>
                  <a:srgbClr val="800000"/>
                </a:solidFill>
                <a:latin typeface="Comic Sans MS"/>
                <a:ea typeface="Comic Sans MS"/>
                <a:cs typeface="Comic Sans MS"/>
                <a:sym typeface="Comic Sans MS"/>
              </a:rPr>
              <a:t> </a:t>
            </a:r>
            <a:r>
              <a:rPr lang="en-US" sz="2400" b="0" i="0" u="none" strike="noStrike" cap="none" baseline="0" dirty="0">
                <a:solidFill>
                  <a:schemeClr val="dk1"/>
                </a:solidFill>
                <a:latin typeface="Comic Sans MS"/>
                <a:ea typeface="Comic Sans MS"/>
                <a:cs typeface="Comic Sans MS"/>
                <a:sym typeface="Comic Sans MS"/>
              </a:rPr>
              <a:t>side</a:t>
            </a:r>
          </a:p>
          <a:p>
            <a:pPr marL="0" marR="0" lvl="0" indent="0"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just" rtl="0">
              <a:lnSpc>
                <a:spcPct val="90000"/>
              </a:lnSpc>
              <a:spcBef>
                <a:spcPts val="480"/>
              </a:spcBef>
              <a:spcAft>
                <a:spcPts val="0"/>
              </a:spcAft>
              <a:buSzPct val="25000"/>
              <a:buNone/>
            </a:pPr>
            <a:r>
              <a:rPr lang="en-US" sz="2400" b="1" i="0" u="none" strike="noStrike" cap="none" baseline="0" dirty="0">
                <a:solidFill>
                  <a:srgbClr val="800000"/>
                </a:solidFill>
                <a:latin typeface="Comic Sans MS"/>
                <a:ea typeface="Comic Sans MS"/>
                <a:cs typeface="Comic Sans MS"/>
                <a:sym typeface="Comic Sans MS"/>
              </a:rPr>
              <a:t>Conformance</a:t>
            </a:r>
            <a:r>
              <a:rPr lang="en-US" sz="2400" b="0" i="0" u="none" strike="noStrike" cap="none" baseline="0" dirty="0">
                <a:solidFill>
                  <a:schemeClr val="dk1"/>
                </a:solidFill>
                <a:latin typeface="Comic Sans MS"/>
                <a:ea typeface="Comic Sans MS"/>
                <a:cs typeface="Comic Sans MS"/>
                <a:sym typeface="Comic Sans MS"/>
              </a:rPr>
              <a:t>: so far this means “descendant”</a:t>
            </a:r>
          </a:p>
          <a:p>
            <a:pPr marL="0" marR="0" lvl="0" indent="0"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just" rtl="0">
              <a:lnSpc>
                <a:spcPct val="90000"/>
              </a:lnSpc>
              <a:spcBef>
                <a:spcPts val="480"/>
              </a:spcBef>
              <a:spcAft>
                <a:spcPts val="0"/>
              </a:spcAft>
              <a:buSzPct val="25000"/>
              <a:buNone/>
            </a:pPr>
            <a:r>
              <a:rPr lang="en-US" sz="2400" b="1" i="0" u="none" strike="noStrike" cap="none" baseline="0" dirty="0">
                <a:solidFill>
                  <a:srgbClr val="800000"/>
                </a:solidFill>
                <a:latin typeface="Comic Sans MS"/>
                <a:ea typeface="Comic Sans MS"/>
                <a:cs typeface="Comic Sans MS"/>
                <a:sym typeface="Comic Sans MS"/>
              </a:rPr>
              <a:t>Polymorphic</a:t>
            </a:r>
            <a:r>
              <a:rPr lang="en-US" sz="2400" b="0" i="0" u="none" strike="noStrike" cap="none" baseline="0" dirty="0">
                <a:solidFill>
                  <a:schemeClr val="dk1"/>
                </a:solidFill>
                <a:latin typeface="Comic Sans MS"/>
                <a:ea typeface="Comic Sans MS"/>
                <a:cs typeface="Comic Sans MS"/>
                <a:sym typeface="Comic Sans MS"/>
              </a:rPr>
              <a:t> assignments, polymorphic entities: an entity declared of type T can be attached to objects of other types….</a:t>
            </a:r>
          </a:p>
          <a:p>
            <a:pPr marL="0" marR="0" lvl="0" indent="0"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just"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but not arbitrary types!</a:t>
            </a:r>
          </a:p>
          <a:p>
            <a:pPr marL="0" marR="0" lvl="0" indent="0" algn="just"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just" rtl="0">
              <a:lnSpc>
                <a:spcPct val="90000"/>
              </a:lnSpc>
              <a:spcBef>
                <a:spcPts val="480"/>
              </a:spcBef>
              <a:spcAft>
                <a:spcPts val="0"/>
              </a:spcAft>
              <a:buSzPct val="25000"/>
              <a:buNone/>
            </a:pPr>
            <a:r>
              <a:rPr lang="en-US" sz="2400" b="1" i="0" u="none" strike="noStrike" cap="none" baseline="0" dirty="0">
                <a:solidFill>
                  <a:srgbClr val="800000"/>
                </a:solidFill>
                <a:latin typeface="Comic Sans MS"/>
                <a:ea typeface="Comic Sans MS"/>
                <a:cs typeface="Comic Sans MS"/>
                <a:sym typeface="Comic Sans MS"/>
              </a:rPr>
              <a:t>Static typing</a:t>
            </a:r>
            <a:r>
              <a:rPr lang="en-US" sz="2400" b="0" i="0" u="none" strike="noStrike" cap="none" baseline="0" dirty="0">
                <a:solidFill>
                  <a:schemeClr val="dk1"/>
                </a:solidFill>
                <a:latin typeface="Comic Sans MS"/>
                <a:ea typeface="Comic Sans MS"/>
                <a:cs typeface="Comic Sans MS"/>
                <a:sym typeface="Comic Sans MS"/>
              </a:rPr>
              <a:t> means the types must conform</a:t>
            </a:r>
          </a:p>
        </p:txBody>
      </p:sp>
      <p:sp>
        <p:nvSpPr>
          <p:cNvPr id="377" name="Shape 37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54</a:t>
            </a:fld>
            <a:endParaRPr lang="en-US"/>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Another example hierarchy</a:t>
            </a:r>
          </a:p>
        </p:txBody>
      </p:sp>
      <p:sp>
        <p:nvSpPr>
          <p:cNvPr id="384" name="Shape 384"/>
          <p:cNvSpPr/>
          <p:nvPr/>
        </p:nvSpPr>
        <p:spPr>
          <a:xfrm>
            <a:off x="3203575" y="783806"/>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85" name="Shape 385"/>
          <p:cNvSpPr txBox="1"/>
          <p:nvPr/>
        </p:nvSpPr>
        <p:spPr>
          <a:xfrm>
            <a:off x="3492500" y="926680"/>
            <a:ext cx="12239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FIGURE</a:t>
            </a:r>
          </a:p>
        </p:txBody>
      </p:sp>
      <p:sp>
        <p:nvSpPr>
          <p:cNvPr id="386" name="Shape 386"/>
          <p:cNvSpPr txBox="1"/>
          <p:nvPr/>
        </p:nvSpPr>
        <p:spPr>
          <a:xfrm>
            <a:off x="3851275" y="783806"/>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387" name="Shape 387"/>
          <p:cNvSpPr/>
          <p:nvPr/>
        </p:nvSpPr>
        <p:spPr>
          <a:xfrm>
            <a:off x="1258887" y="1846263"/>
            <a:ext cx="1657500" cy="7191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88" name="Shape 388"/>
          <p:cNvSpPr txBox="1"/>
          <p:nvPr/>
        </p:nvSpPr>
        <p:spPr>
          <a:xfrm>
            <a:off x="1476375" y="1916113"/>
            <a:ext cx="1223999" cy="6413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OPEN_ FIGURE</a:t>
            </a:r>
          </a:p>
        </p:txBody>
      </p:sp>
      <p:sp>
        <p:nvSpPr>
          <p:cNvPr id="389" name="Shape 389"/>
          <p:cNvSpPr txBox="1"/>
          <p:nvPr/>
        </p:nvSpPr>
        <p:spPr>
          <a:xfrm>
            <a:off x="1908175" y="1773238"/>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390" name="Shape 390"/>
          <p:cNvSpPr/>
          <p:nvPr/>
        </p:nvSpPr>
        <p:spPr>
          <a:xfrm>
            <a:off x="5218112" y="1919288"/>
            <a:ext cx="1657500" cy="7191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91" name="Shape 391"/>
          <p:cNvSpPr txBox="1"/>
          <p:nvPr/>
        </p:nvSpPr>
        <p:spPr>
          <a:xfrm>
            <a:off x="5435600" y="1989138"/>
            <a:ext cx="1296900" cy="6413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CLOSED_ FIGURE</a:t>
            </a:r>
          </a:p>
        </p:txBody>
      </p:sp>
      <p:sp>
        <p:nvSpPr>
          <p:cNvPr id="392" name="Shape 392"/>
          <p:cNvSpPr txBox="1"/>
          <p:nvPr/>
        </p:nvSpPr>
        <p:spPr>
          <a:xfrm>
            <a:off x="5867400" y="1846263"/>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393" name="Shape 393"/>
          <p:cNvSpPr/>
          <p:nvPr/>
        </p:nvSpPr>
        <p:spPr>
          <a:xfrm>
            <a:off x="179388" y="3075989"/>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94" name="Shape 394"/>
          <p:cNvSpPr txBox="1"/>
          <p:nvPr/>
        </p:nvSpPr>
        <p:spPr>
          <a:xfrm>
            <a:off x="323850" y="3218864"/>
            <a:ext cx="1368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SEGMENT</a:t>
            </a:r>
          </a:p>
        </p:txBody>
      </p:sp>
      <p:sp>
        <p:nvSpPr>
          <p:cNvPr id="395" name="Shape 395"/>
          <p:cNvSpPr/>
          <p:nvPr/>
        </p:nvSpPr>
        <p:spPr>
          <a:xfrm>
            <a:off x="2051050" y="3075989"/>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96" name="Shape 396"/>
          <p:cNvSpPr txBox="1"/>
          <p:nvPr/>
        </p:nvSpPr>
        <p:spPr>
          <a:xfrm>
            <a:off x="2195513" y="3218864"/>
            <a:ext cx="1368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POLYLINE</a:t>
            </a:r>
          </a:p>
        </p:txBody>
      </p:sp>
      <p:sp>
        <p:nvSpPr>
          <p:cNvPr id="397" name="Shape 397"/>
          <p:cNvSpPr/>
          <p:nvPr/>
        </p:nvSpPr>
        <p:spPr>
          <a:xfrm>
            <a:off x="4427537" y="3137408"/>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398" name="Shape 398"/>
          <p:cNvSpPr txBox="1"/>
          <p:nvPr/>
        </p:nvSpPr>
        <p:spPr>
          <a:xfrm>
            <a:off x="4572000" y="3280283"/>
            <a:ext cx="1368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POLYGON</a:t>
            </a:r>
          </a:p>
        </p:txBody>
      </p:sp>
      <p:sp>
        <p:nvSpPr>
          <p:cNvPr id="399" name="Shape 399"/>
          <p:cNvSpPr/>
          <p:nvPr/>
        </p:nvSpPr>
        <p:spPr>
          <a:xfrm>
            <a:off x="6584875" y="3302921"/>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00" name="Shape 400"/>
          <p:cNvSpPr txBox="1"/>
          <p:nvPr/>
        </p:nvSpPr>
        <p:spPr>
          <a:xfrm>
            <a:off x="6729339" y="3445796"/>
            <a:ext cx="1368299" cy="3665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ELLIPSE</a:t>
            </a:r>
          </a:p>
        </p:txBody>
      </p:sp>
      <p:sp>
        <p:nvSpPr>
          <p:cNvPr id="401" name="Shape 401"/>
          <p:cNvSpPr/>
          <p:nvPr/>
        </p:nvSpPr>
        <p:spPr>
          <a:xfrm>
            <a:off x="6674563" y="5668923"/>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02" name="Shape 402"/>
          <p:cNvSpPr txBox="1"/>
          <p:nvPr/>
        </p:nvSpPr>
        <p:spPr>
          <a:xfrm>
            <a:off x="6819025" y="5811798"/>
            <a:ext cx="1368299" cy="3665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CIRCLE</a:t>
            </a:r>
          </a:p>
        </p:txBody>
      </p:sp>
      <p:sp>
        <p:nvSpPr>
          <p:cNvPr id="403" name="Shape 403"/>
          <p:cNvSpPr/>
          <p:nvPr/>
        </p:nvSpPr>
        <p:spPr>
          <a:xfrm>
            <a:off x="4360726" y="4353730"/>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04" name="Shape 404"/>
          <p:cNvSpPr txBox="1"/>
          <p:nvPr/>
        </p:nvSpPr>
        <p:spPr>
          <a:xfrm>
            <a:off x="4360726" y="4496605"/>
            <a:ext cx="1584300"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RECTANGLE</a:t>
            </a:r>
          </a:p>
        </p:txBody>
      </p:sp>
      <p:sp>
        <p:nvSpPr>
          <p:cNvPr id="405" name="Shape 405"/>
          <p:cNvSpPr/>
          <p:nvPr/>
        </p:nvSpPr>
        <p:spPr>
          <a:xfrm>
            <a:off x="1724377" y="4617298"/>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06" name="Shape 406"/>
          <p:cNvSpPr txBox="1"/>
          <p:nvPr/>
        </p:nvSpPr>
        <p:spPr>
          <a:xfrm>
            <a:off x="1805042" y="4760173"/>
            <a:ext cx="14505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TRIANGLE</a:t>
            </a:r>
          </a:p>
        </p:txBody>
      </p:sp>
      <p:sp>
        <p:nvSpPr>
          <p:cNvPr id="407" name="Shape 407"/>
          <p:cNvSpPr/>
          <p:nvPr/>
        </p:nvSpPr>
        <p:spPr>
          <a:xfrm>
            <a:off x="4365892" y="5699042"/>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08" name="Shape 408"/>
          <p:cNvSpPr txBox="1"/>
          <p:nvPr/>
        </p:nvSpPr>
        <p:spPr>
          <a:xfrm>
            <a:off x="4510355" y="5841917"/>
            <a:ext cx="1368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SQUARE</a:t>
            </a:r>
          </a:p>
        </p:txBody>
      </p:sp>
      <p:cxnSp>
        <p:nvCxnSpPr>
          <p:cNvPr id="409" name="Shape 409"/>
          <p:cNvCxnSpPr/>
          <p:nvPr/>
        </p:nvCxnSpPr>
        <p:spPr>
          <a:xfrm rot="10800000" flipH="1">
            <a:off x="2624667" y="3696798"/>
            <a:ext cx="2523599" cy="824400"/>
          </a:xfrm>
          <a:prstGeom prst="straightConnector1">
            <a:avLst/>
          </a:prstGeom>
          <a:noFill/>
          <a:ln w="25400" cap="flat" cmpd="sng">
            <a:solidFill>
              <a:srgbClr val="990000"/>
            </a:solidFill>
            <a:prstDash val="solid"/>
            <a:round/>
            <a:headEnd type="none" w="med" len="med"/>
            <a:tailEnd type="stealth" w="lg" len="lg"/>
          </a:ln>
        </p:spPr>
      </p:cxnSp>
      <p:cxnSp>
        <p:nvCxnSpPr>
          <p:cNvPr id="410" name="Shape 410"/>
          <p:cNvCxnSpPr/>
          <p:nvPr/>
        </p:nvCxnSpPr>
        <p:spPr>
          <a:xfrm rot="10619233" flipH="1">
            <a:off x="5139536" y="3712028"/>
            <a:ext cx="45663" cy="598114"/>
          </a:xfrm>
          <a:prstGeom prst="straightConnector1">
            <a:avLst/>
          </a:prstGeom>
          <a:noFill/>
          <a:ln w="25400" cap="flat" cmpd="sng">
            <a:solidFill>
              <a:srgbClr val="990000"/>
            </a:solidFill>
            <a:prstDash val="solid"/>
            <a:round/>
            <a:headEnd type="none" w="med" len="med"/>
            <a:tailEnd type="stealth" w="lg" len="lg"/>
          </a:ln>
        </p:spPr>
      </p:cxnSp>
      <p:sp>
        <p:nvSpPr>
          <p:cNvPr id="411" name="Shape 411"/>
          <p:cNvSpPr txBox="1"/>
          <p:nvPr/>
        </p:nvSpPr>
        <p:spPr>
          <a:xfrm>
            <a:off x="2371060" y="659981"/>
            <a:ext cx="12992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center </a:t>
            </a:r>
            <a:r>
              <a:rPr lang="en-US" sz="1800" b="0" i="0" u="none" strike="noStrike" cap="none" baseline="0">
                <a:solidFill>
                  <a:srgbClr val="3333FF"/>
                </a:solidFill>
                <a:latin typeface="Comic Sans MS"/>
                <a:ea typeface="Comic Sans MS"/>
                <a:cs typeface="Comic Sans MS"/>
                <a:sym typeface="Comic Sans MS"/>
              </a:rPr>
              <a:t>*</a:t>
            </a:r>
          </a:p>
        </p:txBody>
      </p:sp>
      <p:sp>
        <p:nvSpPr>
          <p:cNvPr id="412" name="Shape 412"/>
          <p:cNvSpPr txBox="1"/>
          <p:nvPr/>
        </p:nvSpPr>
        <p:spPr>
          <a:xfrm>
            <a:off x="4851400" y="677443"/>
            <a:ext cx="12942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display </a:t>
            </a:r>
            <a:r>
              <a:rPr lang="en-US" sz="1800" b="0" i="0" u="none" strike="noStrike" cap="none" baseline="0">
                <a:solidFill>
                  <a:srgbClr val="3333FF"/>
                </a:solidFill>
                <a:latin typeface="Comic Sans MS"/>
                <a:ea typeface="Comic Sans MS"/>
                <a:cs typeface="Comic Sans MS"/>
                <a:sym typeface="Comic Sans MS"/>
              </a:rPr>
              <a:t>*</a:t>
            </a:r>
          </a:p>
        </p:txBody>
      </p:sp>
      <p:sp>
        <p:nvSpPr>
          <p:cNvPr id="413" name="Shape 413"/>
          <p:cNvSpPr txBox="1"/>
          <p:nvPr/>
        </p:nvSpPr>
        <p:spPr>
          <a:xfrm>
            <a:off x="4914900" y="923505"/>
            <a:ext cx="11526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rotate*</a:t>
            </a:r>
          </a:p>
        </p:txBody>
      </p:sp>
      <p:sp>
        <p:nvSpPr>
          <p:cNvPr id="414" name="Shape 414"/>
          <p:cNvSpPr txBox="1"/>
          <p:nvPr/>
        </p:nvSpPr>
        <p:spPr>
          <a:xfrm>
            <a:off x="3827721" y="1971675"/>
            <a:ext cx="15909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p>
        </p:txBody>
      </p:sp>
      <p:sp>
        <p:nvSpPr>
          <p:cNvPr id="415" name="Shape 415"/>
          <p:cNvSpPr txBox="1"/>
          <p:nvPr/>
        </p:nvSpPr>
        <p:spPr>
          <a:xfrm>
            <a:off x="7489860" y="2989741"/>
            <a:ext cx="15264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perimeter </a:t>
            </a:r>
            <a:r>
              <a:rPr lang="en-US" sz="2400" b="0" i="1" u="none" strike="noStrike" cap="none" baseline="30000">
                <a:solidFill>
                  <a:srgbClr val="3333FF"/>
                </a:solidFill>
                <a:latin typeface="Comic Sans MS"/>
                <a:ea typeface="Comic Sans MS"/>
                <a:cs typeface="Comic Sans MS"/>
                <a:sym typeface="Comic Sans MS"/>
              </a:rPr>
              <a:t>+</a:t>
            </a:r>
          </a:p>
        </p:txBody>
      </p:sp>
      <p:sp>
        <p:nvSpPr>
          <p:cNvPr id="416" name="Shape 416"/>
          <p:cNvSpPr txBox="1"/>
          <p:nvPr/>
        </p:nvSpPr>
        <p:spPr>
          <a:xfrm>
            <a:off x="3604437" y="2881822"/>
            <a:ext cx="14777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417" name="Shape 417"/>
          <p:cNvSpPr txBox="1"/>
          <p:nvPr/>
        </p:nvSpPr>
        <p:spPr>
          <a:xfrm>
            <a:off x="3693435" y="4083891"/>
            <a:ext cx="15477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418" name="Shape 418"/>
          <p:cNvSpPr txBox="1"/>
          <p:nvPr/>
        </p:nvSpPr>
        <p:spPr>
          <a:xfrm>
            <a:off x="5630976" y="4791287"/>
            <a:ext cx="11526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diagonal</a:t>
            </a:r>
          </a:p>
        </p:txBody>
      </p:sp>
      <p:sp>
        <p:nvSpPr>
          <p:cNvPr id="419" name="Shape 419"/>
          <p:cNvSpPr txBox="1"/>
          <p:nvPr/>
        </p:nvSpPr>
        <p:spPr>
          <a:xfrm>
            <a:off x="1403350" y="4155489"/>
            <a:ext cx="576300"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400" b="1" i="0" u="none" strike="noStrike" cap="none" baseline="0">
                <a:solidFill>
                  <a:schemeClr val="dk1"/>
                </a:solidFill>
                <a:latin typeface="Comic Sans MS"/>
                <a:ea typeface="Comic Sans MS"/>
                <a:cs typeface="Comic Sans MS"/>
                <a:sym typeface="Comic Sans MS"/>
              </a:rPr>
              <a:t>...</a:t>
            </a:r>
          </a:p>
        </p:txBody>
      </p:sp>
      <p:sp>
        <p:nvSpPr>
          <p:cNvPr id="420" name="Shape 420"/>
          <p:cNvSpPr txBox="1"/>
          <p:nvPr/>
        </p:nvSpPr>
        <p:spPr>
          <a:xfrm>
            <a:off x="6499225" y="3984182"/>
            <a:ext cx="576300"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400" b="1" i="0" u="none" strike="noStrike" cap="none" baseline="0">
                <a:solidFill>
                  <a:schemeClr val="dk1"/>
                </a:solidFill>
                <a:latin typeface="Comic Sans MS"/>
                <a:ea typeface="Comic Sans MS"/>
                <a:cs typeface="Comic Sans MS"/>
                <a:sym typeface="Comic Sans MS"/>
              </a:rPr>
              <a:t>...</a:t>
            </a:r>
          </a:p>
        </p:txBody>
      </p:sp>
      <p:cxnSp>
        <p:nvCxnSpPr>
          <p:cNvPr id="421" name="Shape 421"/>
          <p:cNvCxnSpPr/>
          <p:nvPr/>
        </p:nvCxnSpPr>
        <p:spPr>
          <a:xfrm rot="10800000">
            <a:off x="5175871" y="3739655"/>
            <a:ext cx="1397100" cy="335099"/>
          </a:xfrm>
          <a:prstGeom prst="straightConnector1">
            <a:avLst/>
          </a:prstGeom>
          <a:noFill/>
          <a:ln w="25400" cap="flat" cmpd="sng">
            <a:solidFill>
              <a:srgbClr val="990000"/>
            </a:solidFill>
            <a:prstDash val="solid"/>
            <a:round/>
            <a:headEnd type="none" w="med" len="med"/>
            <a:tailEnd type="stealth" w="lg" len="lg"/>
          </a:ln>
        </p:spPr>
      </p:cxnSp>
      <p:sp>
        <p:nvSpPr>
          <p:cNvPr id="422" name="Shape 422"/>
          <p:cNvSpPr txBox="1"/>
          <p:nvPr/>
        </p:nvSpPr>
        <p:spPr>
          <a:xfrm>
            <a:off x="7577999" y="6207048"/>
            <a:ext cx="16127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423" name="Shape 423"/>
          <p:cNvSpPr txBox="1"/>
          <p:nvPr/>
        </p:nvSpPr>
        <p:spPr>
          <a:xfrm>
            <a:off x="5076825" y="3064383"/>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424" name="Shape 424"/>
          <p:cNvSpPr txBox="1"/>
          <p:nvPr/>
        </p:nvSpPr>
        <p:spPr>
          <a:xfrm>
            <a:off x="7232575" y="3229897"/>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425" name="Shape 425"/>
          <p:cNvSpPr txBox="1"/>
          <p:nvPr/>
        </p:nvSpPr>
        <p:spPr>
          <a:xfrm>
            <a:off x="6037412" y="4552803"/>
            <a:ext cx="8651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side2</a:t>
            </a:r>
          </a:p>
        </p:txBody>
      </p:sp>
      <p:sp>
        <p:nvSpPr>
          <p:cNvPr id="426" name="Shape 426"/>
          <p:cNvSpPr/>
          <p:nvPr/>
        </p:nvSpPr>
        <p:spPr>
          <a:xfrm>
            <a:off x="364312" y="5541260"/>
            <a:ext cx="1602600" cy="1129199"/>
          </a:xfrm>
          <a:prstGeom prst="roundRect">
            <a:avLst>
              <a:gd name="adj" fmla="val 8638"/>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600" b="0" i="0" u="none" strike="noStrike" cap="none" baseline="0">
                <a:solidFill>
                  <a:srgbClr val="3333FF"/>
                </a:solidFill>
                <a:latin typeface="Comic Sans MS"/>
                <a:ea typeface="Comic Sans MS"/>
                <a:cs typeface="Comic Sans MS"/>
                <a:sym typeface="Comic Sans MS"/>
              </a:rPr>
              <a:t>*    </a:t>
            </a:r>
            <a:r>
              <a:rPr lang="en-US" sz="1600" b="0" i="0" u="none" strike="noStrike" cap="none" baseline="0">
                <a:solidFill>
                  <a:schemeClr val="dk1"/>
                </a:solidFill>
                <a:latin typeface="Comic Sans MS"/>
                <a:ea typeface="Comic Sans MS"/>
                <a:cs typeface="Comic Sans MS"/>
                <a:sym typeface="Comic Sans MS"/>
              </a:rPr>
              <a:t>deferred</a:t>
            </a:r>
          </a:p>
          <a:p>
            <a:pPr marL="0" marR="0" lvl="0" indent="0" algn="l" rtl="0">
              <a:spcBef>
                <a:spcPts val="800"/>
              </a:spcBef>
              <a:spcAft>
                <a:spcPts val="0"/>
              </a:spcAft>
              <a:buSzPct val="25000"/>
              <a:buNone/>
            </a:pPr>
            <a:r>
              <a:rPr lang="en-US" sz="1600" b="0" i="0" u="none" strike="noStrike" cap="none" baseline="0">
                <a:solidFill>
                  <a:srgbClr val="3333FF"/>
                </a:solidFill>
                <a:latin typeface="Comic Sans MS"/>
                <a:ea typeface="Comic Sans MS"/>
                <a:cs typeface="Comic Sans MS"/>
                <a:sym typeface="Comic Sans MS"/>
              </a:rPr>
              <a:t>+   </a:t>
            </a:r>
            <a:r>
              <a:rPr lang="en-US" sz="1600" b="0" i="0" u="none" strike="noStrike" cap="none" baseline="0">
                <a:solidFill>
                  <a:schemeClr val="dk1"/>
                </a:solidFill>
                <a:latin typeface="Comic Sans MS"/>
                <a:ea typeface="Comic Sans MS"/>
                <a:cs typeface="Comic Sans MS"/>
                <a:sym typeface="Comic Sans MS"/>
              </a:rPr>
              <a:t>effective</a:t>
            </a:r>
          </a:p>
          <a:p>
            <a:pPr marL="0" marR="0" lvl="0" indent="0" algn="l" rtl="0">
              <a:spcBef>
                <a:spcPts val="800"/>
              </a:spcBef>
              <a:spcAft>
                <a:spcPts val="0"/>
              </a:spcAft>
              <a:buSzPct val="25000"/>
              <a:buNone/>
            </a:pPr>
            <a:r>
              <a:rPr lang="en-US" sz="1600" b="0" i="0" u="none" strike="noStrike" cap="none" baseline="0">
                <a:solidFill>
                  <a:srgbClr val="3333FF"/>
                </a:solidFill>
                <a:latin typeface="Comic Sans MS"/>
                <a:ea typeface="Comic Sans MS"/>
                <a:cs typeface="Comic Sans MS"/>
                <a:sym typeface="Comic Sans MS"/>
              </a:rPr>
              <a:t>++ </a:t>
            </a:r>
            <a:r>
              <a:rPr lang="en-US" sz="1600" b="0" i="0" u="none" strike="noStrike" cap="none" baseline="0">
                <a:solidFill>
                  <a:schemeClr val="dk1"/>
                </a:solidFill>
                <a:latin typeface="Comic Sans MS"/>
                <a:ea typeface="Comic Sans MS"/>
                <a:cs typeface="Comic Sans MS"/>
                <a:sym typeface="Comic Sans MS"/>
              </a:rPr>
              <a:t>redefined</a:t>
            </a:r>
          </a:p>
        </p:txBody>
      </p:sp>
      <p:sp>
        <p:nvSpPr>
          <p:cNvPr id="427" name="Shape 427"/>
          <p:cNvSpPr txBox="1"/>
          <p:nvPr/>
        </p:nvSpPr>
        <p:spPr>
          <a:xfrm>
            <a:off x="2937696" y="5751430"/>
            <a:ext cx="15425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428" name="Shape 428"/>
          <p:cNvSpPr txBox="1"/>
          <p:nvPr/>
        </p:nvSpPr>
        <p:spPr>
          <a:xfrm>
            <a:off x="6050112" y="4362303"/>
            <a:ext cx="8651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side1</a:t>
            </a:r>
          </a:p>
        </p:txBody>
      </p:sp>
      <p:cxnSp>
        <p:nvCxnSpPr>
          <p:cNvPr id="429" name="Shape 429"/>
          <p:cNvCxnSpPr/>
          <p:nvPr/>
        </p:nvCxnSpPr>
        <p:spPr>
          <a:xfrm rot="10800000" flipH="1">
            <a:off x="2041235" y="1440916"/>
            <a:ext cx="1828800" cy="341699"/>
          </a:xfrm>
          <a:prstGeom prst="straightConnector1">
            <a:avLst/>
          </a:prstGeom>
          <a:noFill/>
          <a:ln w="25400" cap="flat" cmpd="sng">
            <a:solidFill>
              <a:srgbClr val="990000"/>
            </a:solidFill>
            <a:prstDash val="solid"/>
            <a:round/>
            <a:headEnd type="none" w="med" len="med"/>
            <a:tailEnd type="stealth" w="lg" len="lg"/>
          </a:ln>
        </p:spPr>
      </p:cxnSp>
      <p:cxnSp>
        <p:nvCxnSpPr>
          <p:cNvPr id="430" name="Shape 430"/>
          <p:cNvCxnSpPr/>
          <p:nvPr/>
        </p:nvCxnSpPr>
        <p:spPr>
          <a:xfrm rot="10800000">
            <a:off x="4248589" y="1376303"/>
            <a:ext cx="1744800" cy="512099"/>
          </a:xfrm>
          <a:prstGeom prst="straightConnector1">
            <a:avLst/>
          </a:prstGeom>
          <a:noFill/>
          <a:ln w="25400" cap="flat" cmpd="sng">
            <a:solidFill>
              <a:srgbClr val="990000"/>
            </a:solidFill>
            <a:prstDash val="solid"/>
            <a:round/>
            <a:headEnd type="none" w="med" len="med"/>
            <a:tailEnd type="stealth" w="lg" len="lg"/>
          </a:ln>
        </p:spPr>
      </p:cxnSp>
      <p:cxnSp>
        <p:nvCxnSpPr>
          <p:cNvPr id="431" name="Shape 431"/>
          <p:cNvCxnSpPr/>
          <p:nvPr/>
        </p:nvCxnSpPr>
        <p:spPr>
          <a:xfrm rot="10800000">
            <a:off x="2133658" y="2678658"/>
            <a:ext cx="848100" cy="358799"/>
          </a:xfrm>
          <a:prstGeom prst="straightConnector1">
            <a:avLst/>
          </a:prstGeom>
          <a:noFill/>
          <a:ln w="25400" cap="flat" cmpd="sng">
            <a:solidFill>
              <a:srgbClr val="990000"/>
            </a:solidFill>
            <a:prstDash val="solid"/>
            <a:round/>
            <a:headEnd type="none" w="med" len="med"/>
            <a:tailEnd type="stealth" w="lg" len="lg"/>
          </a:ln>
        </p:spPr>
      </p:cxnSp>
      <p:cxnSp>
        <p:nvCxnSpPr>
          <p:cNvPr id="432" name="Shape 432"/>
          <p:cNvCxnSpPr/>
          <p:nvPr/>
        </p:nvCxnSpPr>
        <p:spPr>
          <a:xfrm rot="10800000" flipH="1">
            <a:off x="988291" y="2687655"/>
            <a:ext cx="1034399" cy="323399"/>
          </a:xfrm>
          <a:prstGeom prst="straightConnector1">
            <a:avLst/>
          </a:prstGeom>
          <a:noFill/>
          <a:ln w="25400" cap="flat" cmpd="sng">
            <a:solidFill>
              <a:srgbClr val="990000"/>
            </a:solidFill>
            <a:prstDash val="solid"/>
            <a:round/>
            <a:headEnd type="none" w="med" len="med"/>
            <a:tailEnd type="stealth" w="lg" len="lg"/>
          </a:ln>
        </p:spPr>
      </p:cxnSp>
      <p:cxnSp>
        <p:nvCxnSpPr>
          <p:cNvPr id="433" name="Shape 433"/>
          <p:cNvCxnSpPr/>
          <p:nvPr/>
        </p:nvCxnSpPr>
        <p:spPr>
          <a:xfrm rot="10800000">
            <a:off x="6188492" y="2697149"/>
            <a:ext cx="1129500" cy="552000"/>
          </a:xfrm>
          <a:prstGeom prst="straightConnector1">
            <a:avLst/>
          </a:prstGeom>
          <a:noFill/>
          <a:ln w="25400" cap="flat" cmpd="sng">
            <a:solidFill>
              <a:srgbClr val="990000"/>
            </a:solidFill>
            <a:prstDash val="solid"/>
            <a:round/>
            <a:headEnd type="none" w="med" len="med"/>
            <a:tailEnd type="stealth" w="lg" len="lg"/>
          </a:ln>
        </p:spPr>
      </p:cxnSp>
      <p:cxnSp>
        <p:nvCxnSpPr>
          <p:cNvPr id="434" name="Shape 434"/>
          <p:cNvCxnSpPr/>
          <p:nvPr/>
        </p:nvCxnSpPr>
        <p:spPr>
          <a:xfrm rot="10800000" flipH="1">
            <a:off x="5201228" y="2715473"/>
            <a:ext cx="913199" cy="377399"/>
          </a:xfrm>
          <a:prstGeom prst="straightConnector1">
            <a:avLst/>
          </a:prstGeom>
          <a:noFill/>
          <a:ln w="25400" cap="flat" cmpd="sng">
            <a:solidFill>
              <a:srgbClr val="990000"/>
            </a:solidFill>
            <a:prstDash val="solid"/>
            <a:round/>
            <a:headEnd type="none" w="med" len="med"/>
            <a:tailEnd type="stealth" w="lg" len="lg"/>
          </a:ln>
        </p:spPr>
      </p:cxnSp>
      <p:cxnSp>
        <p:nvCxnSpPr>
          <p:cNvPr id="435" name="Shape 435"/>
          <p:cNvCxnSpPr/>
          <p:nvPr/>
        </p:nvCxnSpPr>
        <p:spPr>
          <a:xfrm rot="10800000" flipH="1">
            <a:off x="7282906" y="3833817"/>
            <a:ext cx="45600" cy="1809600"/>
          </a:xfrm>
          <a:prstGeom prst="straightConnector1">
            <a:avLst/>
          </a:prstGeom>
          <a:noFill/>
          <a:ln w="25400" cap="flat" cmpd="sng">
            <a:solidFill>
              <a:srgbClr val="990000"/>
            </a:solidFill>
            <a:prstDash val="solid"/>
            <a:round/>
            <a:headEnd type="none" w="med" len="med"/>
            <a:tailEnd type="stealth" w="lg" len="lg"/>
          </a:ln>
        </p:spPr>
      </p:cxnSp>
      <p:cxnSp>
        <p:nvCxnSpPr>
          <p:cNvPr id="436" name="Shape 436"/>
          <p:cNvCxnSpPr/>
          <p:nvPr/>
        </p:nvCxnSpPr>
        <p:spPr>
          <a:xfrm rot="10800000" flipH="1">
            <a:off x="1775402" y="3752226"/>
            <a:ext cx="1223999" cy="576300"/>
          </a:xfrm>
          <a:prstGeom prst="straightConnector1">
            <a:avLst/>
          </a:prstGeom>
          <a:noFill/>
          <a:ln w="25400" cap="flat" cmpd="sng">
            <a:solidFill>
              <a:srgbClr val="990000"/>
            </a:solidFill>
            <a:prstDash val="solid"/>
            <a:round/>
            <a:headEnd type="none" w="med" len="med"/>
            <a:tailEnd type="stealth" w="lg" len="lg"/>
          </a:ln>
        </p:spPr>
      </p:cxnSp>
      <p:cxnSp>
        <p:nvCxnSpPr>
          <p:cNvPr id="437" name="Shape 437"/>
          <p:cNvCxnSpPr/>
          <p:nvPr/>
        </p:nvCxnSpPr>
        <p:spPr>
          <a:xfrm rot="10619233" flipH="1">
            <a:off x="5126163" y="4962066"/>
            <a:ext cx="45663" cy="720092"/>
          </a:xfrm>
          <a:prstGeom prst="straightConnector1">
            <a:avLst/>
          </a:prstGeom>
          <a:noFill/>
          <a:ln w="25400" cap="flat" cmpd="sng">
            <a:solidFill>
              <a:srgbClr val="990000"/>
            </a:solidFill>
            <a:prstDash val="solid"/>
            <a:round/>
            <a:headEnd type="none" w="med" len="med"/>
            <a:tailEnd type="stealth" w="lg" len="lg"/>
          </a:ln>
        </p:spPr>
      </p:cxnSp>
      <p:sp>
        <p:nvSpPr>
          <p:cNvPr id="438" name="Shape 43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55</a:t>
            </a:fld>
            <a:endParaRPr lang="en-US"/>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sz="3200" dirty="0">
                <a:solidFill>
                  <a:srgbClr val="006699"/>
                </a:solidFill>
                <a:latin typeface="Nunito"/>
                <a:ea typeface="Nunito"/>
                <a:cs typeface="Nunito"/>
                <a:sym typeface="Nunito"/>
              </a:rPr>
              <a:t>Redefinition 1: polygons</a:t>
            </a:r>
          </a:p>
        </p:txBody>
      </p:sp>
      <p:sp>
        <p:nvSpPr>
          <p:cNvPr id="444" name="Shape 444"/>
          <p:cNvSpPr txBox="1">
            <a:spLocks noGrp="1"/>
          </p:cNvSpPr>
          <p:nvPr>
            <p:ph type="body" idx="1"/>
          </p:nvPr>
        </p:nvSpPr>
        <p:spPr>
          <a:xfrm>
            <a:off x="249238" y="931862"/>
            <a:ext cx="8744638" cy="55434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class</a:t>
            </a:r>
            <a:r>
              <a:rPr lang="en-US" sz="1800" b="0" i="1"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POLYGON</a:t>
            </a: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inherit</a:t>
            </a:r>
          </a:p>
          <a:p>
            <a:pPr marL="0" marR="0" lvl="0" indent="0" algn="l" rtl="0">
              <a:lnSpc>
                <a:spcPct val="80000"/>
              </a:lnSpc>
              <a:spcBef>
                <a:spcPts val="360"/>
              </a:spcBef>
              <a:spcAft>
                <a:spcPts val="0"/>
              </a:spcAft>
              <a:buSzPct val="25000"/>
              <a:buNone/>
            </a:pPr>
            <a:r>
              <a:rPr lang="en-US" sz="1800" b="0" i="1"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CLOSED_FIGURE</a:t>
            </a:r>
          </a:p>
          <a:p>
            <a:pPr marL="0" marR="0" lvl="0" indent="0" algn="l" rtl="0">
              <a:lnSpc>
                <a:spcPct val="8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create</a:t>
            </a:r>
          </a:p>
          <a:p>
            <a:pPr marL="0" marR="0" lvl="0" indent="0" algn="l" rtl="0">
              <a:lnSpc>
                <a:spcPct val="80000"/>
              </a:lnSpc>
              <a:spcBef>
                <a:spcPts val="360"/>
              </a:spcBef>
              <a:spcAft>
                <a:spcPts val="0"/>
              </a:spcAft>
              <a:buSzPct val="25000"/>
              <a:buNone/>
            </a:pPr>
            <a:r>
              <a:rPr lang="en-US" sz="1800" b="0" i="1"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make</a:t>
            </a:r>
          </a:p>
          <a:p>
            <a:pPr marL="0" marR="0" lvl="0" indent="0" algn="l" rtl="0">
              <a:lnSpc>
                <a:spcPct val="8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feature</a:t>
            </a:r>
          </a:p>
          <a:p>
            <a:pPr marL="0" marR="0" lvl="0" indent="0" algn="l" rtl="0">
              <a:lnSpc>
                <a:spcPct val="8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vertex</a:t>
            </a:r>
            <a:r>
              <a:rPr lang="en-US" sz="14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ARRA</a:t>
            </a:r>
            <a:r>
              <a:rPr lang="en-US" sz="1800" b="0" i="0" u="none" strike="noStrike" cap="none" baseline="0" dirty="0">
                <a:solidFill>
                  <a:srgbClr val="3333FF"/>
                </a:solidFill>
                <a:latin typeface="Comic Sans MS"/>
                <a:ea typeface="Comic Sans MS"/>
                <a:cs typeface="Comic Sans MS"/>
                <a:sym typeface="Comic Sans MS"/>
              </a:rPr>
              <a:t>Y [</a:t>
            </a:r>
            <a:r>
              <a:rPr lang="en-US" sz="1800" b="0" i="1" u="none" strike="noStrike" cap="none" baseline="0" dirty="0">
                <a:solidFill>
                  <a:srgbClr val="3333FF"/>
                </a:solidFill>
                <a:latin typeface="Comic Sans MS"/>
                <a:ea typeface="Comic Sans MS"/>
                <a:cs typeface="Comic Sans MS"/>
                <a:sym typeface="Comic Sans MS"/>
              </a:rPr>
              <a:t>POINT</a:t>
            </a:r>
            <a:r>
              <a:rPr lang="en-US" sz="1800" b="0" i="0" u="none" strike="noStrike" cap="none" baseline="0" dirty="0">
                <a:solidFill>
                  <a:srgbClr val="3333FF"/>
                </a:solidFill>
                <a:latin typeface="Comic Sans MS"/>
                <a:ea typeface="Comic Sans MS"/>
                <a:cs typeface="Comic Sans MS"/>
                <a:sym typeface="Comic Sans MS"/>
              </a:rPr>
              <a:t>]</a:t>
            </a:r>
          </a:p>
          <a:p>
            <a:pPr marL="0" marR="0" lvl="0" indent="0" algn="l" rtl="0">
              <a:lnSpc>
                <a:spcPct val="80000"/>
              </a:lnSpc>
              <a:spcBef>
                <a:spcPts val="810"/>
              </a:spcBef>
              <a:spcAft>
                <a:spcPts val="0"/>
              </a:spcAft>
              <a:buSzPct val="25000"/>
              <a:buNone/>
            </a:pP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vertex_count</a:t>
            </a:r>
            <a:r>
              <a:rPr lang="en-US" sz="14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INTEGER</a:t>
            </a:r>
            <a:r>
              <a:rPr lang="en-US" sz="1800" b="0" i="0" u="none" strike="noStrike" cap="none" baseline="0" dirty="0">
                <a:solidFill>
                  <a:srgbClr val="3333FF"/>
                </a:solidFill>
                <a:latin typeface="Comic Sans MS"/>
                <a:ea typeface="Comic Sans MS"/>
                <a:cs typeface="Comic Sans MS"/>
                <a:sym typeface="Comic Sans MS"/>
              </a:rPr>
              <a:t> </a:t>
            </a:r>
          </a:p>
          <a:p>
            <a:pPr marL="0" marR="0" lvl="0" indent="0" algn="l" rtl="0">
              <a:lnSpc>
                <a:spcPct val="80000"/>
              </a:lnSpc>
              <a:spcBef>
                <a:spcPts val="810"/>
              </a:spcBef>
              <a:spcAft>
                <a:spcPts val="0"/>
              </a:spcAft>
              <a:buSzPct val="25000"/>
              <a:buNone/>
            </a:pP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perimeter</a:t>
            </a:r>
            <a:r>
              <a:rPr lang="en-US" sz="14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REAL</a:t>
            </a:r>
          </a:p>
          <a:p>
            <a:pPr marL="0" marR="0" lvl="0" indent="0" algn="l" rtl="0">
              <a:lnSpc>
                <a:spcPct val="80000"/>
              </a:lnSpc>
              <a:spcBef>
                <a:spcPts val="360"/>
              </a:spcBef>
              <a:spcAft>
                <a:spcPts val="0"/>
              </a:spcAft>
              <a:buSzPct val="25000"/>
              <a:buNone/>
            </a:pPr>
            <a:r>
              <a:rPr lang="en-US" sz="1800" b="0" i="1" u="none" strike="noStrike" cap="none" baseline="0" dirty="0">
                <a:solidFill>
                  <a:schemeClr val="dk1"/>
                </a:solidFill>
                <a:latin typeface="Comic Sans MS"/>
                <a:ea typeface="Comic Sans MS"/>
                <a:cs typeface="Comic Sans MS"/>
                <a:sym typeface="Comic Sans MS"/>
              </a:rPr>
              <a:t>		</a:t>
            </a:r>
            <a:r>
              <a:rPr lang="en-US" sz="1800" b="0" i="0" u="none" strike="noStrike" cap="none" baseline="0" dirty="0" smtClean="0">
                <a:solidFill>
                  <a:srgbClr val="990000"/>
                </a:solidFill>
                <a:latin typeface="Comic Sans MS"/>
                <a:ea typeface="Comic Sans MS"/>
                <a:cs typeface="Comic Sans MS"/>
                <a:sym typeface="Comic Sans MS"/>
              </a:rPr>
              <a:t>-- </a:t>
            </a:r>
            <a:r>
              <a:rPr lang="en-US" sz="1800" b="0" i="0" u="none" strike="noStrike" cap="none" baseline="0" dirty="0">
                <a:solidFill>
                  <a:srgbClr val="990000"/>
                </a:solidFill>
                <a:latin typeface="Comic Sans MS"/>
                <a:ea typeface="Comic Sans MS"/>
                <a:cs typeface="Comic Sans MS"/>
                <a:sym typeface="Comic Sans MS"/>
              </a:rPr>
              <a:t>Perimeter </a:t>
            </a:r>
            <a:r>
              <a:rPr lang="en-US" sz="1800" b="0" i="0" u="none" strike="noStrike" cap="none" baseline="0" dirty="0" smtClean="0">
                <a:solidFill>
                  <a:srgbClr val="990000"/>
                </a:solidFill>
                <a:latin typeface="Comic Sans MS"/>
                <a:ea typeface="Comic Sans MS"/>
                <a:cs typeface="Comic Sans MS"/>
                <a:sym typeface="Comic Sans MS"/>
              </a:rPr>
              <a:t>length</a:t>
            </a:r>
            <a:r>
              <a:rPr lang="en-US" sz="1800" b="0" i="0" u="none" strike="noStrike" cap="none" dirty="0" smtClean="0">
                <a:solidFill>
                  <a:srgbClr val="990000"/>
                </a:solidFill>
                <a:latin typeface="Comic Sans MS"/>
                <a:ea typeface="Comic Sans MS"/>
                <a:cs typeface="Comic Sans MS"/>
                <a:sym typeface="Comic Sans MS"/>
              </a:rPr>
              <a:t> (function)</a:t>
            </a:r>
            <a:endParaRPr lang="en-US" sz="1800" b="0" i="0" u="none" strike="noStrike" cap="none" baseline="0" dirty="0">
              <a:solidFill>
                <a:srgbClr val="990000"/>
              </a:solidFill>
              <a:latin typeface="Comic Sans MS"/>
              <a:ea typeface="Comic Sans MS"/>
              <a:cs typeface="Comic Sans MS"/>
              <a:sym typeface="Comic Sans MS"/>
            </a:endParaRPr>
          </a:p>
          <a:p>
            <a:pPr marL="0" marR="0" lvl="0" indent="0" algn="l" rtl="0">
              <a:lnSpc>
                <a:spcPct val="8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do</a:t>
            </a:r>
          </a:p>
          <a:p>
            <a:pPr marL="0" marR="0" lvl="0" indent="0" algn="l" rtl="0">
              <a:lnSpc>
                <a:spcPct val="8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		    from</a:t>
            </a:r>
            <a:r>
              <a:rPr lang="en-US" sz="1800" b="0" i="1" u="none" strike="noStrike" cap="none" baseline="0" dirty="0">
                <a:solidFill>
                  <a:schemeClr val="dk1"/>
                </a:solidFill>
                <a:latin typeface="Comic Sans MS"/>
                <a:ea typeface="Comic Sans MS"/>
                <a:cs typeface="Comic Sans MS"/>
                <a:sym typeface="Comic Sans MS"/>
              </a:rPr>
              <a:t> </a:t>
            </a:r>
            <a:r>
              <a:rPr lang="en-US" sz="1800" b="0" i="0" u="none" strike="noStrike" cap="none" baseline="0" dirty="0">
                <a:solidFill>
                  <a:schemeClr val="dk1"/>
                </a:solidFill>
                <a:latin typeface="Comic Sans MS"/>
                <a:ea typeface="Comic Sans MS"/>
                <a:cs typeface="Comic Sans MS"/>
                <a:sym typeface="Comic Sans MS"/>
              </a:rPr>
              <a:t>...</a:t>
            </a: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until</a:t>
            </a:r>
            <a:r>
              <a:rPr lang="en-US" sz="1800" b="0" i="1" u="none" strike="noStrike" cap="none" baseline="0" dirty="0">
                <a:solidFill>
                  <a:schemeClr val="dk1"/>
                </a:solidFill>
                <a:latin typeface="Comic Sans MS"/>
                <a:ea typeface="Comic Sans MS"/>
                <a:cs typeface="Comic Sans MS"/>
                <a:sym typeface="Comic Sans MS"/>
              </a:rPr>
              <a:t> </a:t>
            </a:r>
            <a:r>
              <a:rPr lang="en-US" sz="1800" b="0" i="0" u="none" strike="noStrike" cap="none" baseline="0" dirty="0">
                <a:solidFill>
                  <a:schemeClr val="dk1"/>
                </a:solidFill>
                <a:latin typeface="Comic Sans MS"/>
                <a:ea typeface="Comic Sans MS"/>
                <a:cs typeface="Comic Sans MS"/>
                <a:sym typeface="Comic Sans MS"/>
              </a:rPr>
              <a:t>...</a:t>
            </a: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loop</a:t>
            </a:r>
          </a:p>
          <a:p>
            <a:pPr marL="0" marR="0" lvl="0" indent="0" algn="l" rtl="0">
              <a:lnSpc>
                <a:spcPct val="80000"/>
              </a:lnSpc>
              <a:spcBef>
                <a:spcPts val="640"/>
              </a:spcBef>
              <a:spcAft>
                <a:spcPts val="0"/>
              </a:spcAft>
              <a:buSzPct val="25000"/>
              <a:buNone/>
            </a:pP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Result</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Result</a:t>
            </a:r>
            <a:r>
              <a:rPr lang="en-US" sz="1800" b="0" i="0" u="none" strike="noStrike" cap="none" baseline="0" dirty="0">
                <a:solidFill>
                  <a:srgbClr val="3333FF"/>
                </a:solidFill>
                <a:latin typeface="Comic Sans MS"/>
                <a:ea typeface="Comic Sans MS"/>
                <a:cs typeface="Comic Sans MS"/>
                <a:sym typeface="Comic Sans MS"/>
              </a:rPr>
              <a:t> +  </a:t>
            </a:r>
            <a:r>
              <a:rPr lang="en-US" sz="1800" b="0" i="1" u="none" strike="noStrike" cap="none" baseline="0" dirty="0">
                <a:solidFill>
                  <a:srgbClr val="3333FF"/>
                </a:solidFill>
                <a:latin typeface="Comic Sans MS"/>
                <a:ea typeface="Comic Sans MS"/>
                <a:cs typeface="Comic Sans MS"/>
                <a:sym typeface="Comic Sans MS"/>
              </a:rPr>
              <a:t>vertex</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i</a:t>
            </a:r>
            <a:r>
              <a:rPr lang="en-US" sz="14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rgbClr val="3333FF"/>
                </a:solidFill>
                <a:latin typeface="Comic Sans MS"/>
                <a:ea typeface="Comic Sans MS"/>
                <a:cs typeface="Comic Sans MS"/>
                <a:sym typeface="Comic Sans MS"/>
              </a:rPr>
              <a:t> </a:t>
            </a:r>
            <a:r>
              <a:rPr lang="en-US" sz="32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rgbClr val="3333FF"/>
                </a:solidFill>
                <a:latin typeface="Comic Sans MS"/>
                <a:ea typeface="Comic Sans MS"/>
                <a:cs typeface="Comic Sans MS"/>
                <a:sym typeface="Comic Sans MS"/>
              </a:rPr>
              <a:t> distance</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vertex</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i</a:t>
            </a:r>
            <a:r>
              <a:rPr lang="en-US" sz="1800" b="0" i="0" u="none" strike="noStrike" cap="none" baseline="0" dirty="0">
                <a:solidFill>
                  <a:srgbClr val="3333FF"/>
                </a:solidFill>
                <a:latin typeface="Comic Sans MS"/>
                <a:ea typeface="Comic Sans MS"/>
                <a:cs typeface="Comic Sans MS"/>
                <a:sym typeface="Comic Sans MS"/>
              </a:rPr>
              <a:t> + 1])</a:t>
            </a:r>
          </a:p>
          <a:p>
            <a:pPr marL="0" marR="0" lvl="0" indent="0" algn="l" rtl="0">
              <a:lnSpc>
                <a:spcPct val="8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p>
          <a:p>
            <a:pPr marL="0" marR="0" lvl="0" indent="0" algn="l" rtl="0">
              <a:lnSpc>
                <a:spcPct val="8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end</a:t>
            </a:r>
            <a:r>
              <a:rPr lang="en-US" sz="1800" b="0" i="0" u="none" strike="noStrike" cap="none" baseline="0" dirty="0">
                <a:solidFill>
                  <a:schemeClr val="dk1"/>
                </a:solidFill>
                <a:latin typeface="Comic Sans MS"/>
                <a:ea typeface="Comic Sans MS"/>
                <a:cs typeface="Comic Sans MS"/>
                <a:sym typeface="Comic Sans MS"/>
              </a:rPr>
              <a:t/>
            </a:r>
            <a:br>
              <a:rPr lang="en-US" sz="1800" b="0" i="0" u="none" strike="noStrike" cap="none" baseline="0" dirty="0">
                <a:solidFill>
                  <a:schemeClr val="dk1"/>
                </a:solidFill>
                <a:latin typeface="Comic Sans MS"/>
                <a:ea typeface="Comic Sans MS"/>
                <a:cs typeface="Comic Sans MS"/>
                <a:sym typeface="Comic Sans MS"/>
              </a:rPr>
            </a:b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end</a:t>
            </a:r>
          </a:p>
          <a:p>
            <a:pPr marL="0" marR="0" lvl="0" indent="0" algn="l" rtl="0">
              <a:lnSpc>
                <a:spcPct val="8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invariant</a:t>
            </a:r>
          </a:p>
          <a:p>
            <a:pPr marL="0" marR="0" lvl="0" indent="0" algn="l" rtl="0">
              <a:lnSpc>
                <a:spcPct val="8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vertex_count</a:t>
            </a:r>
            <a:r>
              <a:rPr lang="en-US" sz="1800" b="0" i="0" u="none" strike="noStrike" cap="none" baseline="0" dirty="0">
                <a:solidFill>
                  <a:srgbClr val="3333FF"/>
                </a:solidFill>
                <a:latin typeface="Comic Sans MS"/>
                <a:ea typeface="Comic Sans MS"/>
                <a:cs typeface="Comic Sans MS"/>
                <a:sym typeface="Comic Sans MS"/>
              </a:rPr>
              <a:t> &gt;= 3</a:t>
            </a:r>
          </a:p>
          <a:p>
            <a:pPr marL="0" marR="0" lvl="0" indent="0" algn="l" rtl="0">
              <a:lnSpc>
                <a:spcPct val="75000"/>
              </a:lnSpc>
              <a:spcBef>
                <a:spcPts val="360"/>
              </a:spcBef>
              <a:spcAft>
                <a:spcPts val="0"/>
              </a:spcAft>
              <a:buSzPct val="25000"/>
              <a:buNone/>
            </a:pP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vertex_count</a:t>
            </a:r>
            <a:r>
              <a:rPr lang="en-US" sz="1800" b="0" i="0" u="none" strike="noStrike" cap="none" baseline="0" dirty="0">
                <a:solidFill>
                  <a:srgbClr val="3333FF"/>
                </a:solidFill>
                <a:latin typeface="Comic Sans MS"/>
                <a:ea typeface="Comic Sans MS"/>
                <a:cs typeface="Comic Sans MS"/>
                <a:sym typeface="Comic Sans MS"/>
              </a:rPr>
              <a:t> = </a:t>
            </a:r>
            <a:r>
              <a:rPr lang="en-US" sz="1800" b="0" i="1" u="none" strike="noStrike" cap="none" baseline="0" dirty="0" err="1">
                <a:solidFill>
                  <a:srgbClr val="3333FF"/>
                </a:solidFill>
                <a:latin typeface="Comic Sans MS"/>
                <a:ea typeface="Comic Sans MS"/>
                <a:cs typeface="Comic Sans MS"/>
                <a:sym typeface="Comic Sans MS"/>
              </a:rPr>
              <a:t>vertex</a:t>
            </a:r>
            <a:r>
              <a:rPr lang="en-US" sz="1800" b="0" i="0" u="none" strike="noStrike" cap="none" baseline="0" dirty="0" err="1">
                <a:solidFill>
                  <a:srgbClr val="3333FF"/>
                </a:solidFill>
                <a:latin typeface="Comic Sans MS"/>
                <a:ea typeface="Comic Sans MS"/>
                <a:cs typeface="Comic Sans MS"/>
                <a:sym typeface="Comic Sans MS"/>
              </a:rPr>
              <a:t>.</a:t>
            </a:r>
            <a:r>
              <a:rPr lang="en-US" sz="1800" b="0" i="1" u="none" strike="noStrike" cap="none" baseline="0" dirty="0" err="1">
                <a:solidFill>
                  <a:srgbClr val="3333FF"/>
                </a:solidFill>
                <a:latin typeface="Comic Sans MS"/>
                <a:ea typeface="Comic Sans MS"/>
                <a:cs typeface="Comic Sans MS"/>
                <a:sym typeface="Comic Sans MS"/>
              </a:rPr>
              <a:t>count</a:t>
            </a:r>
            <a:endParaRPr lang="en-US" sz="18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75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end</a:t>
            </a:r>
          </a:p>
        </p:txBody>
      </p:sp>
      <p:sp>
        <p:nvSpPr>
          <p:cNvPr id="445" name="Shape 445"/>
          <p:cNvSpPr/>
          <p:nvPr/>
        </p:nvSpPr>
        <p:spPr>
          <a:xfrm>
            <a:off x="6461125" y="2460625"/>
            <a:ext cx="2012950" cy="1077913"/>
          </a:xfrm>
          <a:custGeom>
            <a:avLst/>
            <a:gdLst/>
            <a:ahLst/>
            <a:cxnLst/>
            <a:rect l="0" t="0" r="0" b="0"/>
            <a:pathLst>
              <a:path w="997" h="499" extrusionOk="0">
                <a:moveTo>
                  <a:pt x="0" y="136"/>
                </a:moveTo>
                <a:lnTo>
                  <a:pt x="408" y="272"/>
                </a:lnTo>
                <a:lnTo>
                  <a:pt x="680" y="0"/>
                </a:lnTo>
                <a:lnTo>
                  <a:pt x="997" y="363"/>
                </a:lnTo>
                <a:lnTo>
                  <a:pt x="635" y="454"/>
                </a:lnTo>
                <a:lnTo>
                  <a:pt x="136" y="499"/>
                </a:lnTo>
                <a:lnTo>
                  <a:pt x="0" y="136"/>
                </a:lnTo>
                <a:close/>
              </a:path>
            </a:pathLst>
          </a:custGeom>
          <a:solidFill>
            <a:schemeClr val="lt1"/>
          </a:solidFill>
          <a:ln w="38100" cap="flat" cmpd="sng">
            <a:solidFill>
              <a:srgbClr val="9933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46" name="Shape 446"/>
          <p:cNvSpPr txBox="1"/>
          <p:nvPr/>
        </p:nvSpPr>
        <p:spPr>
          <a:xfrm>
            <a:off x="5884862" y="2357438"/>
            <a:ext cx="1833599" cy="33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vertex</a:t>
            </a:r>
            <a:r>
              <a:rPr lang="en-US" sz="1600" b="0" i="0" u="none" strike="noStrike" cap="none" baseline="0">
                <a:solidFill>
                  <a:srgbClr val="3333FF"/>
                </a:solidFill>
                <a:latin typeface="Comic Sans MS"/>
                <a:ea typeface="Comic Sans MS"/>
                <a:cs typeface="Comic Sans MS"/>
                <a:sym typeface="Comic Sans MS"/>
              </a:rPr>
              <a:t> [</a:t>
            </a:r>
            <a:r>
              <a:rPr lang="en-US" sz="1600" b="0" i="1" u="none" strike="noStrike" cap="none" baseline="0">
                <a:solidFill>
                  <a:srgbClr val="3333FF"/>
                </a:solidFill>
                <a:latin typeface="Comic Sans MS"/>
                <a:ea typeface="Comic Sans MS"/>
                <a:cs typeface="Comic Sans MS"/>
                <a:sym typeface="Comic Sans MS"/>
              </a:rPr>
              <a:t>i </a:t>
            </a:r>
            <a:r>
              <a:rPr lang="en-US" sz="1600" b="0" i="0" u="none" strike="noStrike" cap="none" baseline="0">
                <a:solidFill>
                  <a:srgbClr val="3333FF"/>
                </a:solidFill>
                <a:latin typeface="Comic Sans MS"/>
                <a:ea typeface="Comic Sans MS"/>
                <a:cs typeface="Comic Sans MS"/>
                <a:sym typeface="Comic Sans MS"/>
              </a:rPr>
              <a:t>]</a:t>
            </a:r>
          </a:p>
        </p:txBody>
      </p:sp>
      <p:sp>
        <p:nvSpPr>
          <p:cNvPr id="447" name="Shape 447"/>
          <p:cNvSpPr txBox="1"/>
          <p:nvPr/>
        </p:nvSpPr>
        <p:spPr>
          <a:xfrm>
            <a:off x="6062662" y="3563937"/>
            <a:ext cx="1833599" cy="33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0" i="1" u="none" strike="noStrike" cap="none" baseline="0">
                <a:solidFill>
                  <a:srgbClr val="3333FF"/>
                </a:solidFill>
                <a:latin typeface="Comic Sans MS"/>
                <a:ea typeface="Comic Sans MS"/>
                <a:cs typeface="Comic Sans MS"/>
                <a:sym typeface="Comic Sans MS"/>
              </a:rPr>
              <a:t>vertex</a:t>
            </a:r>
            <a:r>
              <a:rPr lang="en-US" sz="1600" b="0" i="0" u="none" strike="noStrike" cap="none" baseline="0">
                <a:solidFill>
                  <a:srgbClr val="3333FF"/>
                </a:solidFill>
                <a:latin typeface="Comic Sans MS"/>
                <a:ea typeface="Comic Sans MS"/>
                <a:cs typeface="Comic Sans MS"/>
                <a:sym typeface="Comic Sans MS"/>
              </a:rPr>
              <a:t> [</a:t>
            </a:r>
            <a:r>
              <a:rPr lang="en-US" sz="1600" b="0" i="1" u="none" strike="noStrike" cap="none" baseline="0">
                <a:solidFill>
                  <a:srgbClr val="3333FF"/>
                </a:solidFill>
                <a:latin typeface="Comic Sans MS"/>
                <a:ea typeface="Comic Sans MS"/>
                <a:cs typeface="Comic Sans MS"/>
                <a:sym typeface="Comic Sans MS"/>
              </a:rPr>
              <a:t>i</a:t>
            </a:r>
            <a:r>
              <a:rPr lang="en-US" sz="1600" b="0" i="0" u="none" strike="noStrike" cap="none" baseline="0">
                <a:solidFill>
                  <a:srgbClr val="3333FF"/>
                </a:solidFill>
                <a:latin typeface="Comic Sans MS"/>
                <a:ea typeface="Comic Sans MS"/>
                <a:cs typeface="Comic Sans MS"/>
                <a:sym typeface="Comic Sans MS"/>
              </a:rPr>
              <a:t> + 1]</a:t>
            </a:r>
          </a:p>
        </p:txBody>
      </p:sp>
      <p:cxnSp>
        <p:nvCxnSpPr>
          <p:cNvPr id="448" name="Shape 448"/>
          <p:cNvCxnSpPr/>
          <p:nvPr/>
        </p:nvCxnSpPr>
        <p:spPr>
          <a:xfrm>
            <a:off x="6276975" y="2854325"/>
            <a:ext cx="276300" cy="780900"/>
          </a:xfrm>
          <a:prstGeom prst="straightConnector1">
            <a:avLst/>
          </a:prstGeom>
          <a:noFill/>
          <a:ln w="9525" cap="flat" cmpd="sng">
            <a:solidFill>
              <a:schemeClr val="dk1"/>
            </a:solidFill>
            <a:prstDash val="solid"/>
            <a:round/>
            <a:headEnd type="none" w="med" len="med"/>
            <a:tailEnd type="stealth" w="lg" len="lg"/>
          </a:ln>
        </p:spPr>
      </p:cxnSp>
      <p:cxnSp>
        <p:nvCxnSpPr>
          <p:cNvPr id="449" name="Shape 449"/>
          <p:cNvCxnSpPr/>
          <p:nvPr/>
        </p:nvCxnSpPr>
        <p:spPr>
          <a:xfrm flipH="1">
            <a:off x="7281788" y="2455863"/>
            <a:ext cx="542999" cy="592200"/>
          </a:xfrm>
          <a:prstGeom prst="straightConnector1">
            <a:avLst/>
          </a:prstGeom>
          <a:noFill/>
          <a:ln w="38100" cap="flat" cmpd="sng">
            <a:solidFill>
              <a:srgbClr val="006400"/>
            </a:solidFill>
            <a:prstDash val="solid"/>
            <a:round/>
            <a:headEnd type="none" w="med" len="med"/>
            <a:tailEnd type="none" w="med" len="med"/>
          </a:ln>
        </p:spPr>
      </p:cxnSp>
      <p:cxnSp>
        <p:nvCxnSpPr>
          <p:cNvPr id="450" name="Shape 450"/>
          <p:cNvCxnSpPr/>
          <p:nvPr/>
        </p:nvCxnSpPr>
        <p:spPr>
          <a:xfrm rot="10800000">
            <a:off x="6461238" y="2754299"/>
            <a:ext cx="823799" cy="293700"/>
          </a:xfrm>
          <a:prstGeom prst="straightConnector1">
            <a:avLst/>
          </a:prstGeom>
          <a:noFill/>
          <a:ln w="38100" cap="flat" cmpd="sng">
            <a:solidFill>
              <a:srgbClr val="006400"/>
            </a:solidFill>
            <a:prstDash val="solid"/>
            <a:round/>
            <a:headEnd type="none" w="med" len="med"/>
            <a:tailEnd type="none" w="med" len="med"/>
          </a:ln>
        </p:spPr>
      </p:cxnSp>
      <p:cxnSp>
        <p:nvCxnSpPr>
          <p:cNvPr id="451" name="Shape 451"/>
          <p:cNvCxnSpPr/>
          <p:nvPr/>
        </p:nvCxnSpPr>
        <p:spPr>
          <a:xfrm rot="10800000">
            <a:off x="6456325" y="2752749"/>
            <a:ext cx="271499" cy="784200"/>
          </a:xfrm>
          <a:prstGeom prst="straightConnector1">
            <a:avLst/>
          </a:prstGeom>
          <a:noFill/>
          <a:ln w="38100" cap="flat" cmpd="sng">
            <a:solidFill>
              <a:srgbClr val="006400"/>
            </a:solidFill>
            <a:prstDash val="solid"/>
            <a:round/>
            <a:headEnd type="none" w="med" len="med"/>
            <a:tailEnd type="none" w="med" len="med"/>
          </a:ln>
        </p:spPr>
      </p:cxnSp>
      <p:cxnSp>
        <p:nvCxnSpPr>
          <p:cNvPr id="452" name="Shape 452"/>
          <p:cNvCxnSpPr/>
          <p:nvPr/>
        </p:nvCxnSpPr>
        <p:spPr>
          <a:xfrm flipH="1">
            <a:off x="6734188" y="3438525"/>
            <a:ext cx="1001700" cy="99900"/>
          </a:xfrm>
          <a:prstGeom prst="straightConnector1">
            <a:avLst/>
          </a:prstGeom>
          <a:noFill/>
          <a:ln w="38100" cap="flat" cmpd="sng">
            <a:solidFill>
              <a:srgbClr val="006400"/>
            </a:solidFill>
            <a:prstDash val="solid"/>
            <a:round/>
            <a:headEnd type="none" w="med" len="med"/>
            <a:tailEnd type="none" w="med" len="med"/>
          </a:ln>
        </p:spPr>
      </p:cxnSp>
      <p:cxnSp>
        <p:nvCxnSpPr>
          <p:cNvPr id="453" name="Shape 453"/>
          <p:cNvCxnSpPr/>
          <p:nvPr/>
        </p:nvCxnSpPr>
        <p:spPr>
          <a:xfrm flipH="1">
            <a:off x="7724838" y="3243263"/>
            <a:ext cx="741299" cy="196800"/>
          </a:xfrm>
          <a:prstGeom prst="straightConnector1">
            <a:avLst/>
          </a:prstGeom>
          <a:noFill/>
          <a:ln w="38100" cap="flat" cmpd="sng">
            <a:solidFill>
              <a:srgbClr val="006400"/>
            </a:solidFill>
            <a:prstDash val="solid"/>
            <a:round/>
            <a:headEnd type="none" w="med" len="med"/>
            <a:tailEnd type="none" w="med" len="med"/>
          </a:ln>
        </p:spPr>
      </p:cxnSp>
      <p:cxnSp>
        <p:nvCxnSpPr>
          <p:cNvPr id="454" name="Shape 454"/>
          <p:cNvCxnSpPr/>
          <p:nvPr/>
        </p:nvCxnSpPr>
        <p:spPr>
          <a:xfrm>
            <a:off x="7832725" y="2465388"/>
            <a:ext cx="627000" cy="784200"/>
          </a:xfrm>
          <a:prstGeom prst="straightConnector1">
            <a:avLst/>
          </a:prstGeom>
          <a:noFill/>
          <a:ln w="38100" cap="flat" cmpd="sng">
            <a:solidFill>
              <a:srgbClr val="006400"/>
            </a:solidFill>
            <a:prstDash val="solid"/>
            <a:round/>
            <a:headEnd type="none" w="med" len="med"/>
            <a:tailEnd type="none" w="med" len="med"/>
          </a:ln>
        </p:spPr>
      </p:cxnSp>
      <p:sp>
        <p:nvSpPr>
          <p:cNvPr id="455" name="Shape 455"/>
          <p:cNvSpPr/>
          <p:nvPr/>
        </p:nvSpPr>
        <p:spPr>
          <a:xfrm>
            <a:off x="7191375" y="2951163"/>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56" name="Shape 456"/>
          <p:cNvSpPr/>
          <p:nvPr/>
        </p:nvSpPr>
        <p:spPr>
          <a:xfrm>
            <a:off x="6643688" y="3440112"/>
            <a:ext cx="182699" cy="1952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57" name="Shape 457"/>
          <p:cNvSpPr/>
          <p:nvPr/>
        </p:nvSpPr>
        <p:spPr>
          <a:xfrm>
            <a:off x="7650163" y="3341687"/>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58" name="Shape 458"/>
          <p:cNvSpPr/>
          <p:nvPr/>
        </p:nvSpPr>
        <p:spPr>
          <a:xfrm>
            <a:off x="7743825" y="2363788"/>
            <a:ext cx="180900"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59" name="Shape 459"/>
          <p:cNvSpPr/>
          <p:nvPr/>
        </p:nvSpPr>
        <p:spPr>
          <a:xfrm>
            <a:off x="6367462" y="2657475"/>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60" name="Shape 460"/>
          <p:cNvSpPr/>
          <p:nvPr/>
        </p:nvSpPr>
        <p:spPr>
          <a:xfrm>
            <a:off x="8370888" y="3132138"/>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61" name="Shape 46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56</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445"/>
                                        </p:tgtEl>
                                      </p:cBhvr>
                                    </p:animEffect>
                                    <p:set>
                                      <p:cBhvr>
                                        <p:cTn id="7" dur="1" fill="hold">
                                          <p:stCondLst>
                                            <p:cond delay="1"/>
                                          </p:stCondLst>
                                        </p:cTn>
                                        <p:tgtEl>
                                          <p:spTgt spid="44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49"/>
                                        </p:tgtEl>
                                        <p:attrNameLst>
                                          <p:attrName>style.visibility</p:attrName>
                                        </p:attrNameLst>
                                      </p:cBhvr>
                                      <p:to>
                                        <p:strVal val="visible"/>
                                      </p:to>
                                    </p:set>
                                    <p:animEffect transition="in" filter="fade">
                                      <p:cBhvr>
                                        <p:cTn id="10" dur="1000"/>
                                        <p:tgtEl>
                                          <p:spTgt spid="44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50"/>
                                        </p:tgtEl>
                                        <p:attrNameLst>
                                          <p:attrName>style.visibility</p:attrName>
                                        </p:attrNameLst>
                                      </p:cBhvr>
                                      <p:to>
                                        <p:strVal val="visible"/>
                                      </p:to>
                                    </p:set>
                                    <p:animEffect transition="in" filter="fade">
                                      <p:cBhvr>
                                        <p:cTn id="14" dur="1000"/>
                                        <p:tgtEl>
                                          <p:spTgt spid="450"/>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451"/>
                                        </p:tgtEl>
                                        <p:attrNameLst>
                                          <p:attrName>style.visibility</p:attrName>
                                        </p:attrNameLst>
                                      </p:cBhvr>
                                      <p:to>
                                        <p:strVal val="visible"/>
                                      </p:to>
                                    </p:set>
                                    <p:animEffect transition="in" filter="fade">
                                      <p:cBhvr>
                                        <p:cTn id="18" dur="1000"/>
                                        <p:tgtEl>
                                          <p:spTgt spid="451"/>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452"/>
                                        </p:tgtEl>
                                        <p:attrNameLst>
                                          <p:attrName>style.visibility</p:attrName>
                                        </p:attrNameLst>
                                      </p:cBhvr>
                                      <p:to>
                                        <p:strVal val="visible"/>
                                      </p:to>
                                    </p:set>
                                    <p:animEffect transition="in" filter="fade">
                                      <p:cBhvr>
                                        <p:cTn id="22" dur="1000"/>
                                        <p:tgtEl>
                                          <p:spTgt spid="452"/>
                                        </p:tgtEl>
                                      </p:cBhvr>
                                    </p:animEffect>
                                  </p:childTnLst>
                                </p:cTn>
                              </p:par>
                            </p:childTnLst>
                          </p:cTn>
                        </p:par>
                        <p:par>
                          <p:cTn id="23" fill="hold">
                            <p:stCondLst>
                              <p:cond delay="4000"/>
                            </p:stCondLst>
                            <p:childTnLst>
                              <p:par>
                                <p:cTn id="24" presetID="10" presetClass="entr" presetSubtype="0" fill="hold" nodeType="afterEffect">
                                  <p:stCondLst>
                                    <p:cond delay="0"/>
                                  </p:stCondLst>
                                  <p:childTnLst>
                                    <p:set>
                                      <p:cBhvr>
                                        <p:cTn id="25" dur="1" fill="hold">
                                          <p:stCondLst>
                                            <p:cond delay="0"/>
                                          </p:stCondLst>
                                        </p:cTn>
                                        <p:tgtEl>
                                          <p:spTgt spid="453"/>
                                        </p:tgtEl>
                                        <p:attrNameLst>
                                          <p:attrName>style.visibility</p:attrName>
                                        </p:attrNameLst>
                                      </p:cBhvr>
                                      <p:to>
                                        <p:strVal val="visible"/>
                                      </p:to>
                                    </p:set>
                                    <p:animEffect transition="in" filter="fade">
                                      <p:cBhvr>
                                        <p:cTn id="26" dur="1000"/>
                                        <p:tgtEl>
                                          <p:spTgt spid="453"/>
                                        </p:tgtEl>
                                      </p:cBhvr>
                                    </p:animEffect>
                                  </p:childTnLst>
                                </p:cTn>
                              </p:par>
                            </p:childTnLst>
                          </p:cTn>
                        </p:par>
                        <p:par>
                          <p:cTn id="27" fill="hold">
                            <p:stCondLst>
                              <p:cond delay="5000"/>
                            </p:stCondLst>
                            <p:childTnLst>
                              <p:par>
                                <p:cTn id="28" presetID="10" presetClass="entr" presetSubtype="0" fill="hold" nodeType="afterEffect">
                                  <p:stCondLst>
                                    <p:cond delay="0"/>
                                  </p:stCondLst>
                                  <p:childTnLst>
                                    <p:set>
                                      <p:cBhvr>
                                        <p:cTn id="29" dur="1" fill="hold">
                                          <p:stCondLst>
                                            <p:cond delay="0"/>
                                          </p:stCondLst>
                                        </p:cTn>
                                        <p:tgtEl>
                                          <p:spTgt spid="454"/>
                                        </p:tgtEl>
                                        <p:attrNameLst>
                                          <p:attrName>style.visibility</p:attrName>
                                        </p:attrNameLst>
                                      </p:cBhvr>
                                      <p:to>
                                        <p:strVal val="visible"/>
                                      </p:to>
                                    </p:set>
                                    <p:animEffect transition="in" filter="fade">
                                      <p:cBhvr>
                                        <p:cTn id="30"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p:nvPr/>
        </p:nvSpPr>
        <p:spPr>
          <a:xfrm>
            <a:off x="1078577" y="5081482"/>
            <a:ext cx="2114999" cy="332399"/>
          </a:xfrm>
          <a:prstGeom prst="roundRect">
            <a:avLst>
              <a:gd name="adj" fmla="val 16667"/>
            </a:avLst>
          </a:prstGeom>
          <a:solidFill>
            <a:srgbClr val="99FF99"/>
          </a:solidFill>
          <a:ln w="12700" cap="flat" cmpd="sng">
            <a:solidFill>
              <a:srgbClr val="990000"/>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67" name="Shape 467"/>
          <p:cNvSpPr txBox="1">
            <a:spLocks noGrp="1"/>
          </p:cNvSpPr>
          <p:nvPr>
            <p:ph type="body" idx="1"/>
          </p:nvPr>
        </p:nvSpPr>
        <p:spPr>
          <a:xfrm>
            <a:off x="268854" y="878175"/>
            <a:ext cx="8594700" cy="5644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class</a:t>
            </a:r>
            <a:r>
              <a:rPr lang="en-US" sz="1800" b="0" i="1"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RECTANGLE</a:t>
            </a: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inherit</a:t>
            </a:r>
          </a:p>
          <a:p>
            <a:pPr marL="0" marR="0" lvl="0" indent="0" algn="l" rtl="0">
              <a:lnSpc>
                <a:spcPct val="90000"/>
              </a:lnSpc>
              <a:spcBef>
                <a:spcPts val="360"/>
              </a:spcBef>
              <a:spcAft>
                <a:spcPts val="0"/>
              </a:spcAft>
              <a:buSzPct val="25000"/>
              <a:buNone/>
            </a:pPr>
            <a:r>
              <a:rPr lang="en-US" sz="1800" b="0" i="1"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POLYGON</a:t>
            </a:r>
          </a:p>
          <a:p>
            <a:pPr marL="0" marR="0" lvl="0" indent="0" algn="l" rtl="0">
              <a:lnSpc>
                <a:spcPct val="9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redefine</a:t>
            </a:r>
            <a:r>
              <a:rPr lang="en-US" sz="1800" b="0" i="1" u="none" strike="noStrike" cap="none" baseline="0" dirty="0">
                <a:solidFill>
                  <a:schemeClr val="dk1"/>
                </a:solidFill>
                <a:latin typeface="Comic Sans MS"/>
                <a:ea typeface="Comic Sans MS"/>
                <a:cs typeface="Comic Sans MS"/>
                <a:sym typeface="Comic Sans MS"/>
              </a:rPr>
              <a:t> </a:t>
            </a:r>
          </a:p>
          <a:p>
            <a:pPr marL="0" marR="0" lvl="0" indent="0" algn="l" rtl="0">
              <a:lnSpc>
                <a:spcPct val="75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perimeter </a:t>
            </a:r>
          </a:p>
          <a:p>
            <a:pPr marL="0" marR="0" lvl="0" indent="0" algn="l" rtl="0">
              <a:lnSpc>
                <a:spcPct val="75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end</a:t>
            </a:r>
          </a:p>
          <a:p>
            <a:pPr marL="0" marR="0" lvl="0" indent="0" algn="l" rtl="0">
              <a:lnSpc>
                <a:spcPct val="9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create</a:t>
            </a:r>
          </a:p>
          <a:p>
            <a:pPr marL="0" marR="0" lvl="0" indent="0" algn="l" rtl="0">
              <a:lnSpc>
                <a:spcPct val="9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make</a:t>
            </a:r>
          </a:p>
          <a:p>
            <a:pPr marL="0" marR="0" lvl="0" indent="0" algn="l" rtl="0">
              <a:lnSpc>
                <a:spcPct val="90000"/>
              </a:lnSpc>
              <a:spcBef>
                <a:spcPts val="108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feature</a:t>
            </a:r>
          </a:p>
          <a:p>
            <a:pPr marL="0" marR="0" lvl="0" indent="0" algn="l" rtl="0">
              <a:lnSpc>
                <a:spcPct val="75000"/>
              </a:lnSpc>
              <a:spcBef>
                <a:spcPts val="108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diagonal, side1, side2</a:t>
            </a:r>
            <a:r>
              <a:rPr lang="en-US" sz="14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rgbClr val="3333FF"/>
                </a:solidFill>
                <a:latin typeface="Comic Sans MS"/>
                <a:ea typeface="Comic Sans MS"/>
                <a:cs typeface="Comic Sans MS"/>
                <a:sym typeface="Comic Sans MS"/>
              </a:rPr>
              <a:t> REAL</a:t>
            </a:r>
          </a:p>
          <a:p>
            <a:pPr marL="0" marR="0" lvl="0" indent="0" algn="l" rtl="0">
              <a:lnSpc>
                <a:spcPct val="90000"/>
              </a:lnSpc>
              <a:spcBef>
                <a:spcPts val="1080"/>
              </a:spcBef>
              <a:spcAft>
                <a:spcPts val="0"/>
              </a:spcAft>
              <a:buSzPct val="25000"/>
              <a:buNone/>
            </a:pP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perimeter </a:t>
            </a:r>
            <a:r>
              <a:rPr lang="en-US" sz="1800" b="0" i="0" u="none" strike="noStrike" cap="none" baseline="0" dirty="0">
                <a:solidFill>
                  <a:srgbClr val="3333FF"/>
                </a:solidFill>
                <a:latin typeface="Comic Sans MS"/>
                <a:ea typeface="Comic Sans MS"/>
                <a:cs typeface="Comic Sans MS"/>
                <a:sym typeface="Comic Sans MS"/>
              </a:rPr>
              <a:t>: </a:t>
            </a:r>
            <a:r>
              <a:rPr lang="en-US" sz="1800" b="0" i="1" u="none" strike="noStrike" cap="none" baseline="0" dirty="0">
                <a:solidFill>
                  <a:srgbClr val="3333FF"/>
                </a:solidFill>
                <a:latin typeface="Comic Sans MS"/>
                <a:ea typeface="Comic Sans MS"/>
                <a:cs typeface="Comic Sans MS"/>
                <a:sym typeface="Comic Sans MS"/>
              </a:rPr>
              <a:t>REAL</a:t>
            </a:r>
          </a:p>
          <a:p>
            <a:pPr marL="0" marR="0" lvl="0" indent="0" algn="l" rtl="0">
              <a:lnSpc>
                <a:spcPct val="9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0" i="0" u="none" strike="noStrike" cap="none" baseline="0" dirty="0">
                <a:solidFill>
                  <a:srgbClr val="990000"/>
                </a:solidFill>
                <a:latin typeface="Comic Sans MS"/>
                <a:ea typeface="Comic Sans MS"/>
                <a:cs typeface="Comic Sans MS"/>
                <a:sym typeface="Comic Sans MS"/>
              </a:rPr>
              <a:t>-- Perimeter length.</a:t>
            </a:r>
          </a:p>
          <a:p>
            <a:pPr marL="0" marR="0" lvl="0" indent="0" algn="l" rtl="0">
              <a:lnSpc>
                <a:spcPct val="90000"/>
              </a:lnSpc>
              <a:spcBef>
                <a:spcPts val="360"/>
              </a:spcBef>
              <a:spcAft>
                <a:spcPts val="0"/>
              </a:spcAft>
              <a:buSzPct val="25000"/>
              <a:buNone/>
            </a:pP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do</a:t>
            </a:r>
            <a:r>
              <a:rPr lang="en-US" sz="1800" b="0" i="0"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Result</a:t>
            </a:r>
            <a:r>
              <a:rPr lang="en-US" sz="1800" b="0" i="0" u="none" strike="noStrike" cap="none" baseline="0" dirty="0">
                <a:solidFill>
                  <a:srgbClr val="3333FF"/>
                </a:solidFill>
                <a:latin typeface="Comic Sans MS"/>
                <a:ea typeface="Comic Sans MS"/>
                <a:cs typeface="Comic Sans MS"/>
                <a:sym typeface="Comic Sans MS"/>
              </a:rPr>
              <a:t>  := 2 </a:t>
            </a:r>
            <a:r>
              <a:rPr lang="en-US" sz="1800" b="0" i="0" u="none" strike="noStrike" cap="none" baseline="0" dirty="0">
                <a:solidFill>
                  <a:srgbClr val="3333FF"/>
                </a:solidFill>
                <a:latin typeface="Noto Symbol"/>
                <a:ea typeface="Noto Symbol"/>
                <a:cs typeface="Noto Symbol"/>
                <a:sym typeface="Noto Symbol"/>
              </a:rPr>
              <a:t>∗</a:t>
            </a:r>
            <a:r>
              <a:rPr lang="en-US" sz="18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rgbClr val="3333FF"/>
                </a:solidFill>
                <a:latin typeface="Comic Sans MS"/>
                <a:ea typeface="Comic Sans MS"/>
                <a:cs typeface="Comic Sans MS"/>
                <a:sym typeface="Comic Sans MS"/>
              </a:rPr>
              <a:t>side1 + side2</a:t>
            </a:r>
            <a:r>
              <a:rPr lang="en-US" sz="1100" b="0" i="1" u="none" strike="noStrike" cap="none" baseline="0" dirty="0">
                <a:solidFill>
                  <a:srgbClr val="3333FF"/>
                </a:solidFill>
                <a:latin typeface="Comic Sans MS"/>
                <a:ea typeface="Comic Sans MS"/>
                <a:cs typeface="Comic Sans MS"/>
                <a:sym typeface="Comic Sans MS"/>
              </a:rPr>
              <a:t> </a:t>
            </a:r>
            <a:r>
              <a:rPr lang="en-US" sz="1800" b="0" i="0" u="none" strike="noStrike" cap="none" baseline="0" dirty="0">
                <a:solidFill>
                  <a:srgbClr val="3333FF"/>
                </a:solidFill>
                <a:latin typeface="Comic Sans MS"/>
                <a:ea typeface="Comic Sans MS"/>
                <a:cs typeface="Comic Sans MS"/>
                <a:sym typeface="Comic Sans MS"/>
              </a:rPr>
              <a:t>)</a:t>
            </a:r>
            <a:r>
              <a:rPr lang="en-US" sz="1800" b="0" i="1" u="none" strike="noStrike" cap="none" baseline="0" dirty="0">
                <a:solidFill>
                  <a:schemeClr val="dk1"/>
                </a:solidFill>
                <a:latin typeface="Comic Sans MS"/>
                <a:ea typeface="Comic Sans MS"/>
                <a:cs typeface="Comic Sans MS"/>
                <a:sym typeface="Comic Sans MS"/>
              </a:rPr>
              <a:t>  </a:t>
            </a:r>
            <a:r>
              <a:rPr lang="en-US" sz="1800" b="1" i="0" u="none" strike="noStrike" cap="none" baseline="0" dirty="0">
                <a:solidFill>
                  <a:schemeClr val="accent2"/>
                </a:solidFill>
                <a:latin typeface="Comic Sans MS"/>
                <a:ea typeface="Comic Sans MS"/>
                <a:cs typeface="Comic Sans MS"/>
                <a:sym typeface="Comic Sans MS"/>
              </a:rPr>
              <a:t>end</a:t>
            </a:r>
            <a:r>
              <a:rPr lang="en-US" sz="1800" b="0" i="0" u="none" strike="noStrike" cap="none" baseline="0" dirty="0">
                <a:solidFill>
                  <a:schemeClr val="dk1"/>
                </a:solidFill>
                <a:latin typeface="Comic Sans MS"/>
                <a:ea typeface="Comic Sans MS"/>
                <a:cs typeface="Comic Sans MS"/>
                <a:sym typeface="Comic Sans MS"/>
              </a:rPr>
              <a:t>	</a:t>
            </a:r>
          </a:p>
          <a:p>
            <a:pPr marL="0" marR="0" lvl="0" indent="0" algn="l" rtl="0">
              <a:lnSpc>
                <a:spcPct val="9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invariant</a:t>
            </a:r>
            <a:r>
              <a:rPr lang="en-US" sz="1800" b="0" i="0" u="none" strike="noStrike" cap="none" baseline="0" dirty="0">
                <a:solidFill>
                  <a:schemeClr val="dk1"/>
                </a:solidFill>
                <a:latin typeface="Comic Sans MS"/>
                <a:ea typeface="Comic Sans MS"/>
                <a:cs typeface="Comic Sans MS"/>
                <a:sym typeface="Comic Sans MS"/>
              </a:rPr>
              <a:t/>
            </a:r>
            <a:br>
              <a:rPr lang="en-US" sz="1800" b="0" i="0" u="none" strike="noStrike" cap="none" baseline="0" dirty="0">
                <a:solidFill>
                  <a:schemeClr val="dk1"/>
                </a:solidFill>
                <a:latin typeface="Comic Sans MS"/>
                <a:ea typeface="Comic Sans MS"/>
                <a:cs typeface="Comic Sans MS"/>
                <a:sym typeface="Comic Sans MS"/>
              </a:rPr>
            </a:br>
            <a:r>
              <a:rPr lang="en-US" sz="1800" b="0" i="0" u="none" strike="noStrike" cap="none" baseline="0" dirty="0">
                <a:solidFill>
                  <a:schemeClr val="dk1"/>
                </a:solidFill>
                <a:latin typeface="Comic Sans MS"/>
                <a:ea typeface="Comic Sans MS"/>
                <a:cs typeface="Comic Sans MS"/>
                <a:sym typeface="Comic Sans MS"/>
              </a:rPr>
              <a:t/>
            </a:r>
            <a:br>
              <a:rPr lang="en-US" sz="1800" b="0" i="0" u="none" strike="noStrike" cap="none" baseline="0" dirty="0">
                <a:solidFill>
                  <a:schemeClr val="dk1"/>
                </a:solidFill>
                <a:latin typeface="Comic Sans MS"/>
                <a:ea typeface="Comic Sans MS"/>
                <a:cs typeface="Comic Sans MS"/>
                <a:sym typeface="Comic Sans MS"/>
              </a:rPr>
            </a:br>
            <a:r>
              <a:rPr lang="en-US" sz="1800" b="0" i="0" u="none" strike="noStrike" cap="none" baseline="0" dirty="0">
                <a:solidFill>
                  <a:schemeClr val="dk1"/>
                </a:solidFill>
                <a:latin typeface="Comic Sans MS"/>
                <a:ea typeface="Comic Sans MS"/>
                <a:cs typeface="Comic Sans MS"/>
                <a:sym typeface="Comic Sans MS"/>
              </a:rPr>
              <a:t>	</a:t>
            </a:r>
            <a:r>
              <a:rPr lang="en-US" sz="1800" b="0" i="1" u="none" strike="noStrike" cap="none" baseline="0" dirty="0" err="1">
                <a:solidFill>
                  <a:srgbClr val="3333FF"/>
                </a:solidFill>
                <a:latin typeface="Comic Sans MS"/>
                <a:ea typeface="Comic Sans MS"/>
                <a:cs typeface="Comic Sans MS"/>
                <a:sym typeface="Comic Sans MS"/>
              </a:rPr>
              <a:t>vertex_count</a:t>
            </a:r>
            <a:r>
              <a:rPr lang="en-US" sz="1800" b="0" i="0" u="none" strike="noStrike" cap="none" baseline="0" dirty="0">
                <a:solidFill>
                  <a:srgbClr val="3333FF"/>
                </a:solidFill>
                <a:latin typeface="Comic Sans MS"/>
                <a:ea typeface="Comic Sans MS"/>
                <a:cs typeface="Comic Sans MS"/>
                <a:sym typeface="Comic Sans MS"/>
              </a:rPr>
              <a:t> = 4</a:t>
            </a:r>
          </a:p>
          <a:p>
            <a:pPr marL="0" marR="0" lvl="0" indent="0" algn="l" rtl="0">
              <a:lnSpc>
                <a:spcPct val="90000"/>
              </a:lnSpc>
              <a:spcBef>
                <a:spcPts val="360"/>
              </a:spcBef>
              <a:spcAft>
                <a:spcPts val="0"/>
              </a:spcAft>
              <a:buSzPct val="25000"/>
              <a:buNone/>
            </a:pPr>
            <a:r>
              <a:rPr lang="en-US" sz="1800" b="1" i="0" u="none" strike="noStrike" cap="none" baseline="0" dirty="0">
                <a:solidFill>
                  <a:schemeClr val="accent2"/>
                </a:solidFill>
                <a:latin typeface="Comic Sans MS"/>
                <a:ea typeface="Comic Sans MS"/>
                <a:cs typeface="Comic Sans MS"/>
                <a:sym typeface="Comic Sans MS"/>
              </a:rPr>
              <a:t>end</a:t>
            </a:r>
            <a:r>
              <a:rPr lang="en-US" sz="1800" b="0" i="0" u="none" strike="noStrike" cap="none" baseline="0" dirty="0">
                <a:solidFill>
                  <a:schemeClr val="dk1"/>
                </a:solidFill>
                <a:latin typeface="Comic Sans MS"/>
                <a:ea typeface="Comic Sans MS"/>
                <a:cs typeface="Comic Sans MS"/>
                <a:sym typeface="Comic Sans MS"/>
              </a:rPr>
              <a:t> </a:t>
            </a:r>
          </a:p>
        </p:txBody>
      </p:sp>
      <p:sp>
        <p:nvSpPr>
          <p:cNvPr id="468" name="Shape 468"/>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buSzPct val="25000"/>
            </a:pPr>
            <a:r>
              <a:rPr lang="en-US" sz="3200" dirty="0">
                <a:solidFill>
                  <a:srgbClr val="006699"/>
                </a:solidFill>
                <a:latin typeface="Nunito"/>
                <a:ea typeface="Nunito"/>
                <a:cs typeface="Nunito"/>
                <a:sym typeface="Nunito"/>
              </a:rPr>
              <a:t>Redefinition 2: rectangles</a:t>
            </a:r>
          </a:p>
        </p:txBody>
      </p:sp>
      <p:sp>
        <p:nvSpPr>
          <p:cNvPr id="469" name="Shape 469"/>
          <p:cNvSpPr txBox="1"/>
          <p:nvPr/>
        </p:nvSpPr>
        <p:spPr>
          <a:xfrm>
            <a:off x="6702425" y="3240088"/>
            <a:ext cx="1231800" cy="39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side1</a:t>
            </a:r>
          </a:p>
        </p:txBody>
      </p:sp>
      <p:sp>
        <p:nvSpPr>
          <p:cNvPr id="470" name="Shape 470"/>
          <p:cNvSpPr txBox="1"/>
          <p:nvPr/>
        </p:nvSpPr>
        <p:spPr>
          <a:xfrm>
            <a:off x="7985125" y="2449513"/>
            <a:ext cx="888899" cy="39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side2</a:t>
            </a:r>
          </a:p>
        </p:txBody>
      </p:sp>
      <p:sp>
        <p:nvSpPr>
          <p:cNvPr id="471" name="Shape 471"/>
          <p:cNvSpPr/>
          <p:nvPr/>
        </p:nvSpPr>
        <p:spPr>
          <a:xfrm>
            <a:off x="5919835" y="1969941"/>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cxnSp>
        <p:nvCxnSpPr>
          <p:cNvPr id="472" name="Shape 472"/>
          <p:cNvCxnSpPr/>
          <p:nvPr/>
        </p:nvCxnSpPr>
        <p:spPr>
          <a:xfrm>
            <a:off x="6006964" y="2059447"/>
            <a:ext cx="2016300" cy="0"/>
          </a:xfrm>
          <a:prstGeom prst="straightConnector1">
            <a:avLst/>
          </a:prstGeom>
          <a:noFill/>
          <a:ln w="38100" cap="flat" cmpd="sng">
            <a:solidFill>
              <a:srgbClr val="993300"/>
            </a:solidFill>
            <a:prstDash val="solid"/>
            <a:round/>
            <a:headEnd type="none" w="med" len="med"/>
            <a:tailEnd type="none" w="med" len="med"/>
          </a:ln>
        </p:spPr>
      </p:cxnSp>
      <p:cxnSp>
        <p:nvCxnSpPr>
          <p:cNvPr id="473" name="Shape 473"/>
          <p:cNvCxnSpPr/>
          <p:nvPr/>
        </p:nvCxnSpPr>
        <p:spPr>
          <a:xfrm>
            <a:off x="6006964" y="3199916"/>
            <a:ext cx="2016300" cy="0"/>
          </a:xfrm>
          <a:prstGeom prst="straightConnector1">
            <a:avLst/>
          </a:prstGeom>
          <a:noFill/>
          <a:ln w="38100" cap="flat" cmpd="sng">
            <a:solidFill>
              <a:srgbClr val="993300"/>
            </a:solidFill>
            <a:prstDash val="solid"/>
            <a:round/>
            <a:headEnd type="none" w="med" len="med"/>
            <a:tailEnd type="none" w="med" len="med"/>
          </a:ln>
        </p:spPr>
      </p:cxnSp>
      <p:cxnSp>
        <p:nvCxnSpPr>
          <p:cNvPr id="474" name="Shape 474"/>
          <p:cNvCxnSpPr/>
          <p:nvPr/>
        </p:nvCxnSpPr>
        <p:spPr>
          <a:xfrm>
            <a:off x="6006964" y="2059447"/>
            <a:ext cx="0" cy="1140599"/>
          </a:xfrm>
          <a:prstGeom prst="straightConnector1">
            <a:avLst/>
          </a:prstGeom>
          <a:noFill/>
          <a:ln w="38100" cap="flat" cmpd="sng">
            <a:solidFill>
              <a:srgbClr val="993300"/>
            </a:solidFill>
            <a:prstDash val="solid"/>
            <a:round/>
            <a:headEnd type="none" w="med" len="med"/>
            <a:tailEnd type="none" w="med" len="med"/>
          </a:ln>
        </p:spPr>
      </p:cxnSp>
      <p:cxnSp>
        <p:nvCxnSpPr>
          <p:cNvPr id="475" name="Shape 475"/>
          <p:cNvCxnSpPr/>
          <p:nvPr/>
        </p:nvCxnSpPr>
        <p:spPr>
          <a:xfrm>
            <a:off x="8023150" y="2053441"/>
            <a:ext cx="0" cy="1140599"/>
          </a:xfrm>
          <a:prstGeom prst="straightConnector1">
            <a:avLst/>
          </a:prstGeom>
          <a:noFill/>
          <a:ln w="38100" cap="flat" cmpd="sng">
            <a:solidFill>
              <a:srgbClr val="993300"/>
            </a:solidFill>
            <a:prstDash val="solid"/>
            <a:round/>
            <a:headEnd type="none" w="med" len="med"/>
            <a:tailEnd type="none" w="med" len="med"/>
          </a:ln>
        </p:spPr>
      </p:cxnSp>
      <p:cxnSp>
        <p:nvCxnSpPr>
          <p:cNvPr id="476" name="Shape 476"/>
          <p:cNvCxnSpPr/>
          <p:nvPr/>
        </p:nvCxnSpPr>
        <p:spPr>
          <a:xfrm rot="10800000" flipH="1">
            <a:off x="6040580" y="2078235"/>
            <a:ext cx="1985699" cy="1080599"/>
          </a:xfrm>
          <a:prstGeom prst="straightConnector1">
            <a:avLst/>
          </a:prstGeom>
          <a:noFill/>
          <a:ln w="38100" cap="flat" cmpd="sng">
            <a:solidFill>
              <a:srgbClr val="993300"/>
            </a:solidFill>
            <a:prstDash val="solid"/>
            <a:round/>
            <a:headEnd type="none" w="med" len="med"/>
            <a:tailEnd type="none" w="med" len="med"/>
          </a:ln>
        </p:spPr>
      </p:cxnSp>
      <p:sp>
        <p:nvSpPr>
          <p:cNvPr id="477" name="Shape 477"/>
          <p:cNvSpPr txBox="1"/>
          <p:nvPr/>
        </p:nvSpPr>
        <p:spPr>
          <a:xfrm>
            <a:off x="6122414" y="2212397"/>
            <a:ext cx="1231800" cy="39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diagonal</a:t>
            </a:r>
          </a:p>
        </p:txBody>
      </p:sp>
      <p:sp>
        <p:nvSpPr>
          <p:cNvPr id="478" name="Shape 478"/>
          <p:cNvSpPr/>
          <p:nvPr/>
        </p:nvSpPr>
        <p:spPr>
          <a:xfrm>
            <a:off x="5933689" y="3064450"/>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479" name="Shape 479"/>
          <p:cNvSpPr/>
          <p:nvPr/>
        </p:nvSpPr>
        <p:spPr>
          <a:xfrm>
            <a:off x="7887179" y="1988415"/>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480" name="Shape 480"/>
          <p:cNvSpPr/>
          <p:nvPr/>
        </p:nvSpPr>
        <p:spPr>
          <a:xfrm>
            <a:off x="7901035" y="3092158"/>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rgbClr val="3333FF"/>
              </a:solidFill>
              <a:latin typeface="Comic Sans MS"/>
              <a:ea typeface="Comic Sans MS"/>
              <a:cs typeface="Comic Sans MS"/>
              <a:sym typeface="Comic Sans MS"/>
            </a:endParaRPr>
          </a:p>
        </p:txBody>
      </p:sp>
      <p:sp>
        <p:nvSpPr>
          <p:cNvPr id="481" name="Shape 481"/>
          <p:cNvSpPr/>
          <p:nvPr/>
        </p:nvSpPr>
        <p:spPr>
          <a:xfrm>
            <a:off x="2321675" y="872125"/>
            <a:ext cx="977699" cy="396900"/>
          </a:xfrm>
          <a:prstGeom prst="ellipse">
            <a:avLst/>
          </a:prstGeom>
          <a:noFill/>
          <a:ln w="19050" cap="flat" cmpd="sng">
            <a:solidFill>
              <a:srgbClr val="0066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2" name="Shape 482"/>
          <p:cNvSpPr/>
          <p:nvPr/>
        </p:nvSpPr>
        <p:spPr>
          <a:xfrm>
            <a:off x="1823739" y="1368914"/>
            <a:ext cx="2434362" cy="1080599"/>
          </a:xfrm>
          <a:prstGeom prst="ellipse">
            <a:avLst/>
          </a:prstGeom>
          <a:noFill/>
          <a:ln w="19050" cap="flat" cmpd="sng">
            <a:solidFill>
              <a:srgbClr val="0066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3" name="Shape 483"/>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57</a:t>
            </a:fld>
            <a:endParaRPr lang="en-US"/>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p:nvPr/>
        </p:nvSpPr>
        <p:spPr>
          <a:xfrm>
            <a:off x="1216853" y="4248975"/>
            <a:ext cx="921000" cy="442799"/>
          </a:xfrm>
          <a:prstGeom prst="roundRect">
            <a:avLst>
              <a:gd name="adj"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742950" marR="0" lvl="0" indent="-285750" algn="l" rtl="0">
              <a:spcBef>
                <a:spcPts val="0"/>
              </a:spcBef>
              <a:spcAft>
                <a:spcPts val="0"/>
              </a:spcAft>
              <a:buClr>
                <a:schemeClr val="dk1"/>
              </a:buClr>
              <a:buFont typeface="Noto Symbol"/>
              <a:buNone/>
            </a:pPr>
            <a:endParaRPr sz="2000" b="0" i="1" u="none" strike="noStrike" cap="none" baseline="0">
              <a:solidFill>
                <a:srgbClr val="A50021"/>
              </a:solidFill>
              <a:latin typeface="Comic Sans MS"/>
              <a:ea typeface="Comic Sans MS"/>
              <a:cs typeface="Comic Sans MS"/>
              <a:sym typeface="Comic Sans MS"/>
            </a:endParaRPr>
          </a:p>
        </p:txBody>
      </p:sp>
      <p:sp>
        <p:nvSpPr>
          <p:cNvPr id="489" name="Shape 489"/>
          <p:cNvSpPr txBox="1">
            <a:spLocks noGrp="1"/>
          </p:cNvSpPr>
          <p:nvPr>
            <p:ph type="body" idx="1"/>
          </p:nvPr>
        </p:nvSpPr>
        <p:spPr>
          <a:xfrm>
            <a:off x="244143" y="794302"/>
            <a:ext cx="8594700" cy="39894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Assume: </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16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POLYGON</a:t>
            </a:r>
            <a:r>
              <a:rPr lang="en-US" sz="16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r</a:t>
            </a:r>
            <a:r>
              <a:rPr lang="en-US" sz="16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RECTANGLE</a:t>
            </a:r>
            <a:r>
              <a:rPr lang="en-US" sz="16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t</a:t>
            </a:r>
            <a:r>
              <a:rPr lang="en-US" sz="16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TRIANGLE </a:t>
            </a:r>
            <a:r>
              <a:rPr lang="en-US" sz="2400" b="0" i="0" u="none" strike="noStrike" cap="none" baseline="0" dirty="0">
                <a:solidFill>
                  <a:srgbClr val="3333FF"/>
                </a:solidFill>
                <a:latin typeface="Comic Sans MS"/>
                <a:ea typeface="Comic Sans MS"/>
                <a:cs typeface="Comic Sans MS"/>
                <a:sym typeface="Comic Sans MS"/>
              </a:rPr>
              <a:t> </a:t>
            </a:r>
          </a:p>
          <a:p>
            <a:pPr marL="0" marR="0" lvl="0" indent="0" algn="l" rtl="0">
              <a:lnSpc>
                <a:spcPct val="90000"/>
              </a:lnSpc>
              <a:spcBef>
                <a:spcPts val="48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1800" b="0" i="1" u="none" strike="noStrike" cap="none" baseline="0" dirty="0">
                <a:solidFill>
                  <a:srgbClr val="3333FF"/>
                </a:solidFill>
                <a:latin typeface="Comic Sans MS"/>
                <a:ea typeface="Comic Sans MS"/>
                <a:cs typeface="Comic Sans MS"/>
                <a:sym typeface="Comic Sans MS"/>
              </a:rPr>
              <a:t> </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REAL</a:t>
            </a:r>
          </a:p>
          <a:p>
            <a:pPr marL="0" marR="0" lvl="0" indent="0" algn="l" rtl="0">
              <a:lnSpc>
                <a:spcPct val="90000"/>
              </a:lnSpc>
              <a:spcBef>
                <a:spcPts val="480"/>
              </a:spcBef>
              <a:spcAft>
                <a:spcPts val="0"/>
              </a:spcAft>
              <a:buSzPct val="25000"/>
              <a:buNone/>
            </a:pPr>
            <a:r>
              <a:rPr lang="en-US" sz="2400" b="0" i="0" u="none" strike="noStrike" cap="none" baseline="0" dirty="0">
                <a:solidFill>
                  <a:srgbClr val="CC0000"/>
                </a:solidFill>
                <a:latin typeface="Comic Sans MS"/>
                <a:ea typeface="Comic Sans MS"/>
                <a:cs typeface="Comic Sans MS"/>
                <a:sym typeface="Comic Sans MS"/>
              </a:rPr>
              <a:t>							</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Permitted: 					</a:t>
            </a:r>
          </a:p>
          <a:p>
            <a:pPr marL="0" marR="0" lvl="0" indent="0" algn="l" rtl="0">
              <a:lnSpc>
                <a:spcPct val="80000"/>
              </a:lnSpc>
              <a:spcBef>
                <a:spcPts val="64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err="1">
                <a:solidFill>
                  <a:srgbClr val="3333FF"/>
                </a:solidFill>
                <a:latin typeface="Comic Sans MS"/>
                <a:ea typeface="Comic Sans MS"/>
                <a:cs typeface="Comic Sans MS"/>
                <a:sym typeface="Comic Sans MS"/>
              </a:rPr>
              <a:t>p</a:t>
            </a:r>
            <a:r>
              <a:rPr lang="en-US" sz="32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perimeter</a:t>
            </a:r>
            <a:endParaRPr lang="en-US" sz="24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75000"/>
              </a:lnSpc>
              <a:spcBef>
                <a:spcPts val="72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err="1">
                <a:solidFill>
                  <a:srgbClr val="3333FF"/>
                </a:solidFill>
                <a:latin typeface="Comic Sans MS"/>
                <a:ea typeface="Comic Sans MS"/>
                <a:cs typeface="Comic Sans MS"/>
                <a:sym typeface="Comic Sans MS"/>
              </a:rPr>
              <a:t>r</a:t>
            </a:r>
            <a:r>
              <a:rPr lang="en-US" sz="36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perimeter</a:t>
            </a:r>
            <a:endParaRPr lang="en-US" sz="24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75000"/>
              </a:lnSpc>
              <a:spcBef>
                <a:spcPts val="72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err="1">
                <a:solidFill>
                  <a:srgbClr val="3333FF"/>
                </a:solidFill>
                <a:latin typeface="Comic Sans MS"/>
                <a:ea typeface="Comic Sans MS"/>
                <a:cs typeface="Comic Sans MS"/>
                <a:sym typeface="Comic Sans MS"/>
              </a:rPr>
              <a:t>r</a:t>
            </a:r>
            <a:r>
              <a:rPr lang="en-US" sz="36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diagonal</a:t>
            </a:r>
            <a:endParaRPr lang="en-US" sz="2400" b="0" i="1" u="none" strike="noStrike" cap="none" baseline="0" dirty="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a:solidFill>
                  <a:srgbClr val="3333FF"/>
                </a:solidFill>
                <a:latin typeface="Comic Sans MS"/>
                <a:ea typeface="Comic Sans MS"/>
                <a:cs typeface="Comic Sans MS"/>
                <a:sym typeface="Comic Sans MS"/>
              </a:rPr>
              <a:t>r</a:t>
            </a:r>
          </a:p>
          <a:p>
            <a:pPr marL="0" marR="0" lvl="0" indent="0" algn="l" rtl="0">
              <a:lnSpc>
                <a:spcPct val="90000"/>
              </a:lnSpc>
              <a:spcBef>
                <a:spcPts val="280"/>
              </a:spcBef>
              <a:spcAft>
                <a:spcPts val="0"/>
              </a:spcAft>
              <a:buNone/>
            </a:pPr>
            <a:endParaRPr sz="1400" b="0" i="0" u="none" strike="noStrike" cap="none" baseline="0" dirty="0">
              <a:solidFill>
                <a:schemeClr val="dk1"/>
              </a:solidFill>
              <a:latin typeface="Comic Sans MS"/>
              <a:ea typeface="Comic Sans MS"/>
              <a:cs typeface="Comic Sans MS"/>
              <a:sym typeface="Comic Sans MS"/>
            </a:endParaRPr>
          </a:p>
        </p:txBody>
      </p:sp>
      <p:sp>
        <p:nvSpPr>
          <p:cNvPr id="490" name="Shape 490"/>
          <p:cNvSpPr txBox="1">
            <a:spLocks noGrp="1"/>
          </p:cNvSpPr>
          <p:nvPr>
            <p:ph type="title"/>
          </p:nvPr>
        </p:nvSpPr>
        <p:spPr>
          <a:xfrm>
            <a:off x="244143" y="105255"/>
            <a:ext cx="7941600" cy="435599"/>
          </a:xfrm>
          <a:prstGeom prst="rect">
            <a:avLst/>
          </a:prstGeom>
          <a:noFill/>
          <a:ln>
            <a:noFill/>
          </a:ln>
        </p:spPr>
        <p:txBody>
          <a:bodyPr lIns="0" tIns="0" rIns="0" bIns="0" anchor="ctr" anchorCtr="0">
            <a:noAutofit/>
          </a:bodyPr>
          <a:lstStyle/>
          <a:p>
            <a:pPr>
              <a:buSzPct val="25000"/>
            </a:pPr>
            <a:r>
              <a:rPr lang="en-US" sz="3200" dirty="0">
                <a:solidFill>
                  <a:srgbClr val="006699"/>
                </a:solidFill>
                <a:latin typeface="Nunito"/>
                <a:ea typeface="Nunito"/>
                <a:cs typeface="Nunito"/>
                <a:sym typeface="Nunito"/>
              </a:rPr>
              <a:t>Inheritance, typing and polymorphism</a:t>
            </a:r>
          </a:p>
        </p:txBody>
      </p:sp>
      <p:sp>
        <p:nvSpPr>
          <p:cNvPr id="491" name="Shape 491"/>
          <p:cNvSpPr/>
          <p:nvPr/>
        </p:nvSpPr>
        <p:spPr>
          <a:xfrm>
            <a:off x="5064760" y="1954221"/>
            <a:ext cx="1079400" cy="431700"/>
          </a:xfrm>
          <a:prstGeom prst="rect">
            <a:avLst/>
          </a:prstGeom>
          <a:solidFill>
            <a:srgbClr val="BED6E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92" name="Shape 492"/>
          <p:cNvSpPr/>
          <p:nvPr/>
        </p:nvSpPr>
        <p:spPr>
          <a:xfrm>
            <a:off x="5064760" y="2386021"/>
            <a:ext cx="1079400" cy="431700"/>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93" name="Shape 493"/>
          <p:cNvSpPr/>
          <p:nvPr/>
        </p:nvSpPr>
        <p:spPr>
          <a:xfrm>
            <a:off x="5064760" y="3427421"/>
            <a:ext cx="1079400" cy="431700"/>
          </a:xfrm>
          <a:prstGeom prst="rect">
            <a:avLst/>
          </a:prstGeom>
          <a:solidFill>
            <a:srgbClr val="BED6E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94" name="Shape 494"/>
          <p:cNvSpPr/>
          <p:nvPr/>
        </p:nvSpPr>
        <p:spPr>
          <a:xfrm>
            <a:off x="5064760" y="3859221"/>
            <a:ext cx="1079400" cy="431700"/>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95" name="Shape 495"/>
          <p:cNvSpPr/>
          <p:nvPr/>
        </p:nvSpPr>
        <p:spPr>
          <a:xfrm>
            <a:off x="5064760" y="4291021"/>
            <a:ext cx="1079400" cy="431700"/>
          </a:xfrm>
          <a:prstGeom prst="rect">
            <a:avLst/>
          </a:prstGeom>
          <a:solidFill>
            <a:srgbClr val="FFC0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496" name="Shape 496"/>
          <p:cNvSpPr txBox="1"/>
          <p:nvPr/>
        </p:nvSpPr>
        <p:spPr>
          <a:xfrm>
            <a:off x="4855621" y="2867696"/>
            <a:ext cx="17544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POLYGON</a:t>
            </a:r>
            <a:r>
              <a:rPr lang="en-US" sz="1800" b="0" i="0" u="none" strike="noStrike" cap="none" baseline="0">
                <a:solidFill>
                  <a:srgbClr val="3333FF"/>
                </a:solidFill>
                <a:latin typeface="Comic Sans MS"/>
                <a:ea typeface="Comic Sans MS"/>
                <a:cs typeface="Comic Sans MS"/>
                <a:sym typeface="Comic Sans MS"/>
              </a:rPr>
              <a:t>)</a:t>
            </a:r>
          </a:p>
        </p:txBody>
      </p:sp>
      <p:sp>
        <p:nvSpPr>
          <p:cNvPr id="497" name="Shape 497"/>
          <p:cNvSpPr txBox="1"/>
          <p:nvPr/>
        </p:nvSpPr>
        <p:spPr>
          <a:xfrm>
            <a:off x="4728032" y="4805946"/>
            <a:ext cx="19457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RECTANGLE</a:t>
            </a:r>
            <a:r>
              <a:rPr lang="en-US" sz="1800" b="0" i="0" u="none" strike="noStrike" cap="none" baseline="0">
                <a:solidFill>
                  <a:srgbClr val="3333FF"/>
                </a:solidFill>
                <a:latin typeface="Comic Sans MS"/>
                <a:ea typeface="Comic Sans MS"/>
                <a:cs typeface="Comic Sans MS"/>
                <a:sym typeface="Comic Sans MS"/>
              </a:rPr>
              <a:t>)</a:t>
            </a:r>
          </a:p>
        </p:txBody>
      </p:sp>
      <p:sp>
        <p:nvSpPr>
          <p:cNvPr id="498" name="Shape 498"/>
          <p:cNvSpPr/>
          <p:nvPr/>
        </p:nvSpPr>
        <p:spPr>
          <a:xfrm>
            <a:off x="3359439" y="2200283"/>
            <a:ext cx="360299" cy="360299"/>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800" b="0" i="0" u="none" strike="noStrike" cap="none" baseline="0">
              <a:solidFill>
                <a:srgbClr val="3333FF"/>
              </a:solidFill>
              <a:latin typeface="Comic Sans MS"/>
              <a:ea typeface="Comic Sans MS"/>
              <a:cs typeface="Comic Sans MS"/>
              <a:sym typeface="Comic Sans MS"/>
            </a:endParaRPr>
          </a:p>
        </p:txBody>
      </p:sp>
      <p:sp>
        <p:nvSpPr>
          <p:cNvPr id="499" name="Shape 499"/>
          <p:cNvSpPr/>
          <p:nvPr/>
        </p:nvSpPr>
        <p:spPr>
          <a:xfrm>
            <a:off x="3417598" y="3954471"/>
            <a:ext cx="360299" cy="360299"/>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800" b="0" i="0" u="none" strike="noStrike" cap="none" baseline="0">
              <a:solidFill>
                <a:srgbClr val="3333FF"/>
              </a:solidFill>
              <a:latin typeface="Comic Sans MS"/>
              <a:ea typeface="Comic Sans MS"/>
              <a:cs typeface="Comic Sans MS"/>
              <a:sym typeface="Comic Sans MS"/>
            </a:endParaRPr>
          </a:p>
        </p:txBody>
      </p:sp>
      <p:cxnSp>
        <p:nvCxnSpPr>
          <p:cNvPr id="500" name="Shape 500"/>
          <p:cNvCxnSpPr/>
          <p:nvPr/>
        </p:nvCxnSpPr>
        <p:spPr>
          <a:xfrm>
            <a:off x="3762376" y="2386019"/>
            <a:ext cx="1231800" cy="0"/>
          </a:xfrm>
          <a:prstGeom prst="straightConnector1">
            <a:avLst/>
          </a:prstGeom>
          <a:noFill/>
          <a:ln w="19050" cap="flat" cmpd="sng">
            <a:solidFill>
              <a:srgbClr val="006400"/>
            </a:solidFill>
            <a:prstDash val="solid"/>
            <a:round/>
            <a:headEnd type="none" w="med" len="med"/>
            <a:tailEnd type="stealth" w="lg" len="lg"/>
          </a:ln>
        </p:spPr>
      </p:cxnSp>
      <p:cxnSp>
        <p:nvCxnSpPr>
          <p:cNvPr id="501" name="Shape 501"/>
          <p:cNvCxnSpPr/>
          <p:nvPr/>
        </p:nvCxnSpPr>
        <p:spPr>
          <a:xfrm rot="10800000" flipH="1">
            <a:off x="3746500" y="4145057"/>
            <a:ext cx="1276799" cy="1500"/>
          </a:xfrm>
          <a:prstGeom prst="straightConnector1">
            <a:avLst/>
          </a:prstGeom>
          <a:noFill/>
          <a:ln w="19050" cap="flat" cmpd="sng">
            <a:solidFill>
              <a:srgbClr val="006400"/>
            </a:solidFill>
            <a:prstDash val="solid"/>
            <a:round/>
            <a:headEnd type="none" w="med" len="med"/>
            <a:tailEnd type="stealth" w="lg" len="lg"/>
          </a:ln>
        </p:spPr>
      </p:cxnSp>
      <p:cxnSp>
        <p:nvCxnSpPr>
          <p:cNvPr id="502" name="Shape 502"/>
          <p:cNvCxnSpPr/>
          <p:nvPr/>
        </p:nvCxnSpPr>
        <p:spPr>
          <a:xfrm>
            <a:off x="3744914" y="2374908"/>
            <a:ext cx="1278299" cy="1700099"/>
          </a:xfrm>
          <a:prstGeom prst="straightConnector1">
            <a:avLst/>
          </a:prstGeom>
          <a:noFill/>
          <a:ln w="19050" cap="flat" cmpd="sng">
            <a:solidFill>
              <a:srgbClr val="006400"/>
            </a:solidFill>
            <a:prstDash val="solid"/>
            <a:round/>
            <a:headEnd type="none" w="med" len="med"/>
            <a:tailEnd type="stealth" w="lg" len="lg"/>
          </a:ln>
        </p:spPr>
      </p:cxnSp>
      <p:sp>
        <p:nvSpPr>
          <p:cNvPr id="503" name="Shape 503"/>
          <p:cNvSpPr txBox="1"/>
          <p:nvPr/>
        </p:nvSpPr>
        <p:spPr>
          <a:xfrm>
            <a:off x="3359439" y="2157421"/>
            <a:ext cx="5049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p</a:t>
            </a:r>
          </a:p>
        </p:txBody>
      </p:sp>
      <p:sp>
        <p:nvSpPr>
          <p:cNvPr id="504" name="Shape 504"/>
          <p:cNvSpPr txBox="1"/>
          <p:nvPr/>
        </p:nvSpPr>
        <p:spPr>
          <a:xfrm>
            <a:off x="3427701" y="3944946"/>
            <a:ext cx="5049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0" i="1" u="none" strike="noStrike" cap="none" baseline="0">
                <a:solidFill>
                  <a:srgbClr val="3333FF"/>
                </a:solidFill>
                <a:latin typeface="Comic Sans MS"/>
                <a:ea typeface="Comic Sans MS"/>
                <a:cs typeface="Comic Sans MS"/>
                <a:sym typeface="Comic Sans MS"/>
              </a:rPr>
              <a:t>r</a:t>
            </a:r>
          </a:p>
        </p:txBody>
      </p:sp>
      <p:sp>
        <p:nvSpPr>
          <p:cNvPr id="505" name="Shape 505"/>
          <p:cNvSpPr txBox="1"/>
          <p:nvPr/>
        </p:nvSpPr>
        <p:spPr>
          <a:xfrm>
            <a:off x="605904" y="6203742"/>
            <a:ext cx="1221899" cy="4247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r</a:t>
            </a:r>
            <a:r>
              <a:rPr lang="en-US" sz="2400" b="0" i="0" u="none" strike="noStrike" cap="none" baseline="0">
                <a:solidFill>
                  <a:srgbClr val="3333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p</a:t>
            </a:r>
          </a:p>
        </p:txBody>
      </p:sp>
      <p:sp>
        <p:nvSpPr>
          <p:cNvPr id="506" name="Shape 506"/>
          <p:cNvSpPr txBox="1"/>
          <p:nvPr/>
        </p:nvSpPr>
        <p:spPr>
          <a:xfrm>
            <a:off x="3427757" y="5719167"/>
            <a:ext cx="3893699" cy="4247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 Even just after </a:t>
            </a:r>
            <a:r>
              <a:rPr lang="en-US" sz="2400" b="0" i="1" u="none" strike="noStrike" cap="none" baseline="0">
                <a:solidFill>
                  <a:srgbClr val="3333FF"/>
                </a:solidFill>
                <a:latin typeface="Comic Sans MS"/>
                <a:ea typeface="Comic Sans MS"/>
                <a:cs typeface="Comic Sans MS"/>
                <a:sym typeface="Comic Sans MS"/>
              </a:rPr>
              <a:t>p</a:t>
            </a:r>
            <a:r>
              <a:rPr lang="en-US" sz="2400" b="0" i="0" u="none" strike="noStrike" cap="none" baseline="0">
                <a:solidFill>
                  <a:srgbClr val="3333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r</a:t>
            </a:r>
            <a:r>
              <a:rPr lang="en-US" sz="2400" b="0" i="0"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chemeClr val="dk1"/>
                </a:solidFill>
                <a:latin typeface="Comic Sans MS"/>
                <a:ea typeface="Comic Sans MS"/>
                <a:cs typeface="Comic Sans MS"/>
                <a:sym typeface="Comic Sans MS"/>
              </a:rPr>
              <a:t> ! </a:t>
            </a:r>
          </a:p>
        </p:txBody>
      </p:sp>
      <p:sp>
        <p:nvSpPr>
          <p:cNvPr id="507" name="Shape 507"/>
          <p:cNvSpPr txBox="1"/>
          <p:nvPr/>
        </p:nvSpPr>
        <p:spPr>
          <a:xfrm>
            <a:off x="579312" y="5560132"/>
            <a:ext cx="2405400" cy="5909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x</a:t>
            </a:r>
            <a:r>
              <a:rPr lang="en-US" sz="2400" b="0" i="0" u="none" strike="noStrike" cap="none" baseline="0">
                <a:solidFill>
                  <a:srgbClr val="3333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p</a:t>
            </a:r>
            <a:r>
              <a:rPr lang="en-US" sz="36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diagonal</a:t>
            </a:r>
          </a:p>
        </p:txBody>
      </p:sp>
      <p:sp>
        <p:nvSpPr>
          <p:cNvPr id="508" name="Shape 508"/>
          <p:cNvSpPr/>
          <p:nvPr/>
        </p:nvSpPr>
        <p:spPr>
          <a:xfrm>
            <a:off x="7138697" y="2523181"/>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509" name="Shape 509"/>
          <p:cNvSpPr txBox="1"/>
          <p:nvPr/>
        </p:nvSpPr>
        <p:spPr>
          <a:xfrm>
            <a:off x="7283160" y="2666056"/>
            <a:ext cx="1368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POLYGON</a:t>
            </a:r>
          </a:p>
        </p:txBody>
      </p:sp>
      <p:sp>
        <p:nvSpPr>
          <p:cNvPr id="510" name="Shape 510"/>
          <p:cNvSpPr/>
          <p:nvPr/>
        </p:nvSpPr>
        <p:spPr>
          <a:xfrm>
            <a:off x="7071886" y="3739501"/>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511" name="Shape 511"/>
          <p:cNvSpPr txBox="1"/>
          <p:nvPr/>
        </p:nvSpPr>
        <p:spPr>
          <a:xfrm>
            <a:off x="7071886" y="3882376"/>
            <a:ext cx="1584300"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RECTANGLE</a:t>
            </a:r>
          </a:p>
        </p:txBody>
      </p:sp>
      <p:cxnSp>
        <p:nvCxnSpPr>
          <p:cNvPr id="512" name="Shape 512"/>
          <p:cNvCxnSpPr/>
          <p:nvPr/>
        </p:nvCxnSpPr>
        <p:spPr>
          <a:xfrm rot="10619233" flipH="1">
            <a:off x="7850696" y="3097800"/>
            <a:ext cx="45663" cy="598114"/>
          </a:xfrm>
          <a:prstGeom prst="straightConnector1">
            <a:avLst/>
          </a:prstGeom>
          <a:noFill/>
          <a:ln w="25400" cap="flat" cmpd="sng">
            <a:solidFill>
              <a:srgbClr val="990000"/>
            </a:solidFill>
            <a:prstDash val="solid"/>
            <a:round/>
            <a:headEnd type="none" w="med" len="med"/>
            <a:tailEnd type="stealth" w="lg" len="lg"/>
          </a:ln>
        </p:spPr>
      </p:cxnSp>
      <p:sp>
        <p:nvSpPr>
          <p:cNvPr id="513" name="Shape 513"/>
          <p:cNvSpPr txBox="1"/>
          <p:nvPr/>
        </p:nvSpPr>
        <p:spPr>
          <a:xfrm>
            <a:off x="6762296" y="2200053"/>
            <a:ext cx="14777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514" name="Shape 514"/>
          <p:cNvSpPr txBox="1"/>
          <p:nvPr/>
        </p:nvSpPr>
        <p:spPr>
          <a:xfrm>
            <a:off x="6404594" y="3408703"/>
            <a:ext cx="15477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990000"/>
                </a:solidFill>
                <a:latin typeface="Comic Sans MS"/>
                <a:ea typeface="Comic Sans MS"/>
                <a:cs typeface="Comic Sans MS"/>
                <a:sym typeface="Comic Sans MS"/>
              </a:rPr>
              <a:t>perimeter </a:t>
            </a:r>
            <a:r>
              <a:rPr lang="en-US" sz="2400" b="0" i="0" u="none" strike="noStrike" cap="none" baseline="30000">
                <a:solidFill>
                  <a:srgbClr val="990000"/>
                </a:solidFill>
                <a:latin typeface="Comic Sans MS"/>
                <a:ea typeface="Comic Sans MS"/>
                <a:cs typeface="Comic Sans MS"/>
                <a:sym typeface="Comic Sans MS"/>
              </a:rPr>
              <a:t>++</a:t>
            </a:r>
          </a:p>
        </p:txBody>
      </p:sp>
      <p:sp>
        <p:nvSpPr>
          <p:cNvPr id="515" name="Shape 515"/>
          <p:cNvSpPr txBox="1"/>
          <p:nvPr/>
        </p:nvSpPr>
        <p:spPr>
          <a:xfrm>
            <a:off x="8014361" y="4331244"/>
            <a:ext cx="1152600"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1" u="none" strike="noStrike" cap="none" baseline="0">
                <a:solidFill>
                  <a:srgbClr val="3333FF"/>
                </a:solidFill>
                <a:latin typeface="Comic Sans MS"/>
                <a:ea typeface="Comic Sans MS"/>
                <a:cs typeface="Comic Sans MS"/>
                <a:sym typeface="Comic Sans MS"/>
              </a:rPr>
              <a:t>diagonal</a:t>
            </a:r>
          </a:p>
        </p:txBody>
      </p:sp>
      <p:sp>
        <p:nvSpPr>
          <p:cNvPr id="516" name="Shape 516"/>
          <p:cNvSpPr txBox="1"/>
          <p:nvPr/>
        </p:nvSpPr>
        <p:spPr>
          <a:xfrm>
            <a:off x="7787985" y="2450156"/>
            <a:ext cx="360299" cy="3665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0" i="0" u="none" strike="noStrike" cap="none" baseline="0">
                <a:solidFill>
                  <a:srgbClr val="3333FF"/>
                </a:solidFill>
                <a:latin typeface="Comic Sans MS"/>
                <a:ea typeface="Comic Sans MS"/>
                <a:cs typeface="Comic Sans MS"/>
                <a:sym typeface="Comic Sans MS"/>
              </a:rPr>
              <a:t>+</a:t>
            </a:r>
          </a:p>
        </p:txBody>
      </p:sp>
      <p:sp>
        <p:nvSpPr>
          <p:cNvPr id="517" name="Shape 51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58</a:t>
            </a:fld>
            <a:endParaRPr lang="en-US"/>
          </a:p>
        </p:txBody>
      </p:sp>
      <p:sp>
        <p:nvSpPr>
          <p:cNvPr id="518" name="Shape 518"/>
          <p:cNvSpPr/>
          <p:nvPr/>
        </p:nvSpPr>
        <p:spPr>
          <a:xfrm>
            <a:off x="4089964" y="2155186"/>
            <a:ext cx="537300" cy="4616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rgbClr val="C00000"/>
                </a:solidFill>
                <a:latin typeface="Comic Sans MS"/>
                <a:ea typeface="Comic Sans MS"/>
                <a:cs typeface="Comic Sans MS"/>
                <a:sym typeface="Comic Sans MS"/>
              </a:rPr>
              <a:t>✂</a:t>
            </a:r>
          </a:p>
        </p:txBody>
      </p:sp>
      <p:sp>
        <p:nvSpPr>
          <p:cNvPr id="519" name="Shape 519"/>
          <p:cNvSpPr txBox="1"/>
          <p:nvPr/>
        </p:nvSpPr>
        <p:spPr>
          <a:xfrm>
            <a:off x="98246" y="5178267"/>
            <a:ext cx="2560199" cy="4247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dirty="0">
                <a:solidFill>
                  <a:srgbClr val="FF0000"/>
                </a:solidFill>
                <a:latin typeface="Comic Sans MS"/>
                <a:ea typeface="Comic Sans MS"/>
                <a:cs typeface="Comic Sans MS"/>
                <a:sym typeface="Comic Sans MS"/>
              </a:rPr>
              <a:t>NOT permitted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fade">
                                      <p:cBhvr>
                                        <p:cTn id="7" dur="1"/>
                                        <p:tgtEl>
                                          <p:spTgt spid="508"/>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1"/>
                                        <p:tgtEl>
                                          <p:spTgt spid="509"/>
                                        </p:tgtEl>
                                      </p:cBhvr>
                                    </p:animEffect>
                                  </p:childTnLst>
                                </p:cTn>
                              </p:par>
                              <p:par>
                                <p:cTn id="11" presetID="10" presetClass="entr" presetSubtype="0" fill="hold" nodeType="withEffect">
                                  <p:stCondLst>
                                    <p:cond delay="0"/>
                                  </p:stCondLst>
                                  <p:childTnLst>
                                    <p:set>
                                      <p:cBhvr>
                                        <p:cTn id="12" dur="1" fill="hold">
                                          <p:stCondLst>
                                            <p:cond delay="0"/>
                                          </p:stCondLst>
                                        </p:cTn>
                                        <p:tgtEl>
                                          <p:spTgt spid="510"/>
                                        </p:tgtEl>
                                        <p:attrNameLst>
                                          <p:attrName>style.visibility</p:attrName>
                                        </p:attrNameLst>
                                      </p:cBhvr>
                                      <p:to>
                                        <p:strVal val="visible"/>
                                      </p:to>
                                    </p:set>
                                    <p:animEffect transition="in" filter="fade">
                                      <p:cBhvr>
                                        <p:cTn id="13" dur="1"/>
                                        <p:tgtEl>
                                          <p:spTgt spid="510"/>
                                        </p:tgtEl>
                                      </p:cBhvr>
                                    </p:animEffect>
                                  </p:childTnLst>
                                </p:cTn>
                              </p:par>
                              <p:par>
                                <p:cTn id="14" presetID="10" presetClass="entr" presetSubtype="0" fill="hold" nodeType="with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1"/>
                                        <p:tgtEl>
                                          <p:spTgt spid="511"/>
                                        </p:tgtEl>
                                      </p:cBhvr>
                                    </p:animEffect>
                                  </p:childTnLst>
                                </p:cTn>
                              </p:par>
                              <p:par>
                                <p:cTn id="17" presetID="10" presetClass="entr" presetSubtype="0" fill="hold" nodeType="withEffect">
                                  <p:stCondLst>
                                    <p:cond delay="0"/>
                                  </p:stCondLst>
                                  <p:childTnLst>
                                    <p:set>
                                      <p:cBhvr>
                                        <p:cTn id="18" dur="1" fill="hold">
                                          <p:stCondLst>
                                            <p:cond delay="0"/>
                                          </p:stCondLst>
                                        </p:cTn>
                                        <p:tgtEl>
                                          <p:spTgt spid="512"/>
                                        </p:tgtEl>
                                        <p:attrNameLst>
                                          <p:attrName>style.visibility</p:attrName>
                                        </p:attrNameLst>
                                      </p:cBhvr>
                                      <p:to>
                                        <p:strVal val="visible"/>
                                      </p:to>
                                    </p:set>
                                    <p:animEffect transition="in" filter="fade">
                                      <p:cBhvr>
                                        <p:cTn id="19" dur="1"/>
                                        <p:tgtEl>
                                          <p:spTgt spid="512"/>
                                        </p:tgtEl>
                                      </p:cBhvr>
                                    </p:animEffect>
                                  </p:childTnLst>
                                </p:cTn>
                              </p:par>
                              <p:par>
                                <p:cTn id="20" presetID="10" presetClass="entr" presetSubtype="0" fill="hold" nodeType="withEffect">
                                  <p:stCondLst>
                                    <p:cond delay="0"/>
                                  </p:stCondLst>
                                  <p:childTnLst>
                                    <p:set>
                                      <p:cBhvr>
                                        <p:cTn id="21" dur="1" fill="hold">
                                          <p:stCondLst>
                                            <p:cond delay="0"/>
                                          </p:stCondLst>
                                        </p:cTn>
                                        <p:tgtEl>
                                          <p:spTgt spid="513"/>
                                        </p:tgtEl>
                                        <p:attrNameLst>
                                          <p:attrName>style.visibility</p:attrName>
                                        </p:attrNameLst>
                                      </p:cBhvr>
                                      <p:to>
                                        <p:strVal val="visible"/>
                                      </p:to>
                                    </p:set>
                                    <p:animEffect transition="in" filter="fade">
                                      <p:cBhvr>
                                        <p:cTn id="22" dur="1"/>
                                        <p:tgtEl>
                                          <p:spTgt spid="513"/>
                                        </p:tgtEl>
                                      </p:cBhvr>
                                    </p:animEffect>
                                  </p:childTnLst>
                                </p:cTn>
                              </p:par>
                              <p:par>
                                <p:cTn id="23" presetID="10" presetClass="entr" presetSubtype="0" fill="hold" nodeType="withEffect">
                                  <p:stCondLst>
                                    <p:cond delay="0"/>
                                  </p:stCondLst>
                                  <p:childTnLst>
                                    <p:set>
                                      <p:cBhvr>
                                        <p:cTn id="24" dur="1" fill="hold">
                                          <p:stCondLst>
                                            <p:cond delay="0"/>
                                          </p:stCondLst>
                                        </p:cTn>
                                        <p:tgtEl>
                                          <p:spTgt spid="514"/>
                                        </p:tgtEl>
                                        <p:attrNameLst>
                                          <p:attrName>style.visibility</p:attrName>
                                        </p:attrNameLst>
                                      </p:cBhvr>
                                      <p:to>
                                        <p:strVal val="visible"/>
                                      </p:to>
                                    </p:set>
                                    <p:animEffect transition="in" filter="fade">
                                      <p:cBhvr>
                                        <p:cTn id="25" dur="1"/>
                                        <p:tgtEl>
                                          <p:spTgt spid="514"/>
                                        </p:tgtEl>
                                      </p:cBhvr>
                                    </p:animEffect>
                                  </p:childTnLst>
                                </p:cTn>
                              </p:par>
                              <p:par>
                                <p:cTn id="26" presetID="10" presetClass="entr" presetSubtype="0" fill="hold" nodeType="withEffect">
                                  <p:stCondLst>
                                    <p:cond delay="0"/>
                                  </p:stCondLst>
                                  <p:childTnLst>
                                    <p:set>
                                      <p:cBhvr>
                                        <p:cTn id="27" dur="1" fill="hold">
                                          <p:stCondLst>
                                            <p:cond delay="0"/>
                                          </p:stCondLst>
                                        </p:cTn>
                                        <p:tgtEl>
                                          <p:spTgt spid="515"/>
                                        </p:tgtEl>
                                        <p:attrNameLst>
                                          <p:attrName>style.visibility</p:attrName>
                                        </p:attrNameLst>
                                      </p:cBhvr>
                                      <p:to>
                                        <p:strVal val="visible"/>
                                      </p:to>
                                    </p:set>
                                    <p:animEffect transition="in" filter="fade">
                                      <p:cBhvr>
                                        <p:cTn id="28" dur="1"/>
                                        <p:tgtEl>
                                          <p:spTgt spid="515"/>
                                        </p:tgtEl>
                                      </p:cBhvr>
                                    </p:animEffect>
                                  </p:childTnLst>
                                </p:cTn>
                              </p:par>
                              <p:par>
                                <p:cTn id="29" presetID="10" presetClass="entr" presetSubtype="0" fill="hold" nodeType="withEffect">
                                  <p:stCondLst>
                                    <p:cond delay="0"/>
                                  </p:stCondLst>
                                  <p:childTnLst>
                                    <p:set>
                                      <p:cBhvr>
                                        <p:cTn id="30" dur="1" fill="hold">
                                          <p:stCondLst>
                                            <p:cond delay="0"/>
                                          </p:stCondLst>
                                        </p:cTn>
                                        <p:tgtEl>
                                          <p:spTgt spid="516"/>
                                        </p:tgtEl>
                                        <p:attrNameLst>
                                          <p:attrName>style.visibility</p:attrName>
                                        </p:attrNameLst>
                                      </p:cBhvr>
                                      <p:to>
                                        <p:strVal val="visible"/>
                                      </p:to>
                                    </p:set>
                                    <p:animEffect transition="in" filter="fade">
                                      <p:cBhvr>
                                        <p:cTn id="31" dur="1"/>
                                        <p:tgtEl>
                                          <p:spTgt spid="5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91"/>
                                        </p:tgtEl>
                                        <p:attrNameLst>
                                          <p:attrName>style.visibility</p:attrName>
                                        </p:attrNameLst>
                                      </p:cBhvr>
                                      <p:to>
                                        <p:strVal val="visible"/>
                                      </p:to>
                                    </p:set>
                                    <p:animEffect transition="in" filter="fade">
                                      <p:cBhvr>
                                        <p:cTn id="36" dur="1"/>
                                        <p:tgtEl>
                                          <p:spTgt spid="491"/>
                                        </p:tgtEl>
                                      </p:cBhvr>
                                    </p:animEffect>
                                  </p:childTnLst>
                                </p:cTn>
                              </p:par>
                              <p:par>
                                <p:cTn id="37" presetID="10" presetClass="entr" presetSubtype="0" fill="hold" nodeType="withEffect">
                                  <p:stCondLst>
                                    <p:cond delay="0"/>
                                  </p:stCondLst>
                                  <p:childTnLst>
                                    <p:set>
                                      <p:cBhvr>
                                        <p:cTn id="38" dur="1" fill="hold">
                                          <p:stCondLst>
                                            <p:cond delay="0"/>
                                          </p:stCondLst>
                                        </p:cTn>
                                        <p:tgtEl>
                                          <p:spTgt spid="492"/>
                                        </p:tgtEl>
                                        <p:attrNameLst>
                                          <p:attrName>style.visibility</p:attrName>
                                        </p:attrNameLst>
                                      </p:cBhvr>
                                      <p:to>
                                        <p:strVal val="visible"/>
                                      </p:to>
                                    </p:set>
                                    <p:animEffect transition="in" filter="fade">
                                      <p:cBhvr>
                                        <p:cTn id="39" dur="1"/>
                                        <p:tgtEl>
                                          <p:spTgt spid="492"/>
                                        </p:tgtEl>
                                      </p:cBhvr>
                                    </p:animEffect>
                                  </p:childTnLst>
                                </p:cTn>
                              </p:par>
                              <p:par>
                                <p:cTn id="40" presetID="10" presetClass="entr" presetSubtype="0" fill="hold" nodeType="withEffect">
                                  <p:stCondLst>
                                    <p:cond delay="0"/>
                                  </p:stCondLst>
                                  <p:childTnLst>
                                    <p:set>
                                      <p:cBhvr>
                                        <p:cTn id="41" dur="1" fill="hold">
                                          <p:stCondLst>
                                            <p:cond delay="0"/>
                                          </p:stCondLst>
                                        </p:cTn>
                                        <p:tgtEl>
                                          <p:spTgt spid="493"/>
                                        </p:tgtEl>
                                        <p:attrNameLst>
                                          <p:attrName>style.visibility</p:attrName>
                                        </p:attrNameLst>
                                      </p:cBhvr>
                                      <p:to>
                                        <p:strVal val="visible"/>
                                      </p:to>
                                    </p:set>
                                    <p:animEffect transition="in" filter="fade">
                                      <p:cBhvr>
                                        <p:cTn id="42" dur="1"/>
                                        <p:tgtEl>
                                          <p:spTgt spid="493"/>
                                        </p:tgtEl>
                                      </p:cBhvr>
                                    </p:animEffect>
                                  </p:childTnLst>
                                </p:cTn>
                              </p:par>
                              <p:par>
                                <p:cTn id="43" presetID="10" presetClass="entr" presetSubtype="0" fill="hold" nodeType="withEffect">
                                  <p:stCondLst>
                                    <p:cond delay="0"/>
                                  </p:stCondLst>
                                  <p:childTnLst>
                                    <p:set>
                                      <p:cBhvr>
                                        <p:cTn id="44" dur="1" fill="hold">
                                          <p:stCondLst>
                                            <p:cond delay="0"/>
                                          </p:stCondLst>
                                        </p:cTn>
                                        <p:tgtEl>
                                          <p:spTgt spid="494"/>
                                        </p:tgtEl>
                                        <p:attrNameLst>
                                          <p:attrName>style.visibility</p:attrName>
                                        </p:attrNameLst>
                                      </p:cBhvr>
                                      <p:to>
                                        <p:strVal val="visible"/>
                                      </p:to>
                                    </p:set>
                                    <p:animEffect transition="in" filter="fade">
                                      <p:cBhvr>
                                        <p:cTn id="45" dur="1"/>
                                        <p:tgtEl>
                                          <p:spTgt spid="494"/>
                                        </p:tgtEl>
                                      </p:cBhvr>
                                    </p:animEffect>
                                  </p:childTnLst>
                                </p:cTn>
                              </p:par>
                              <p:par>
                                <p:cTn id="46" presetID="10" presetClass="entr" presetSubtype="0" fill="hold" nodeType="withEffect">
                                  <p:stCondLst>
                                    <p:cond delay="0"/>
                                  </p:stCondLst>
                                  <p:childTnLst>
                                    <p:set>
                                      <p:cBhvr>
                                        <p:cTn id="47" dur="1" fill="hold">
                                          <p:stCondLst>
                                            <p:cond delay="0"/>
                                          </p:stCondLst>
                                        </p:cTn>
                                        <p:tgtEl>
                                          <p:spTgt spid="495"/>
                                        </p:tgtEl>
                                        <p:attrNameLst>
                                          <p:attrName>style.visibility</p:attrName>
                                        </p:attrNameLst>
                                      </p:cBhvr>
                                      <p:to>
                                        <p:strVal val="visible"/>
                                      </p:to>
                                    </p:set>
                                    <p:animEffect transition="in" filter="fade">
                                      <p:cBhvr>
                                        <p:cTn id="48" dur="1"/>
                                        <p:tgtEl>
                                          <p:spTgt spid="495"/>
                                        </p:tgtEl>
                                      </p:cBhvr>
                                    </p:animEffect>
                                  </p:childTnLst>
                                </p:cTn>
                              </p:par>
                              <p:par>
                                <p:cTn id="49" presetID="10" presetClass="entr" presetSubtype="0" fill="hold" nodeType="withEffect">
                                  <p:stCondLst>
                                    <p:cond delay="0"/>
                                  </p:stCondLst>
                                  <p:childTnLst>
                                    <p:set>
                                      <p:cBhvr>
                                        <p:cTn id="50" dur="1" fill="hold">
                                          <p:stCondLst>
                                            <p:cond delay="0"/>
                                          </p:stCondLst>
                                        </p:cTn>
                                        <p:tgtEl>
                                          <p:spTgt spid="496"/>
                                        </p:tgtEl>
                                        <p:attrNameLst>
                                          <p:attrName>style.visibility</p:attrName>
                                        </p:attrNameLst>
                                      </p:cBhvr>
                                      <p:to>
                                        <p:strVal val="visible"/>
                                      </p:to>
                                    </p:set>
                                    <p:animEffect transition="in" filter="fade">
                                      <p:cBhvr>
                                        <p:cTn id="51" dur="1"/>
                                        <p:tgtEl>
                                          <p:spTgt spid="496"/>
                                        </p:tgtEl>
                                      </p:cBhvr>
                                    </p:animEffect>
                                  </p:childTnLst>
                                </p:cTn>
                              </p:par>
                              <p:par>
                                <p:cTn id="52" presetID="10" presetClass="entr" presetSubtype="0" fill="hold" nodeType="with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1"/>
                                        <p:tgtEl>
                                          <p:spTgt spid="497"/>
                                        </p:tgtEl>
                                      </p:cBhvr>
                                    </p:animEffect>
                                  </p:childTnLst>
                                </p:cTn>
                              </p:par>
                              <p:par>
                                <p:cTn id="55" presetID="10" presetClass="entr" presetSubtype="0" fill="hold" nodeType="withEffect">
                                  <p:stCondLst>
                                    <p:cond delay="0"/>
                                  </p:stCondLst>
                                  <p:childTnLst>
                                    <p:set>
                                      <p:cBhvr>
                                        <p:cTn id="56" dur="1" fill="hold">
                                          <p:stCondLst>
                                            <p:cond delay="0"/>
                                          </p:stCondLst>
                                        </p:cTn>
                                        <p:tgtEl>
                                          <p:spTgt spid="498"/>
                                        </p:tgtEl>
                                        <p:attrNameLst>
                                          <p:attrName>style.visibility</p:attrName>
                                        </p:attrNameLst>
                                      </p:cBhvr>
                                      <p:to>
                                        <p:strVal val="visible"/>
                                      </p:to>
                                    </p:set>
                                    <p:animEffect transition="in" filter="fade">
                                      <p:cBhvr>
                                        <p:cTn id="57" dur="1"/>
                                        <p:tgtEl>
                                          <p:spTgt spid="498"/>
                                        </p:tgtEl>
                                      </p:cBhvr>
                                    </p:animEffect>
                                  </p:childTnLst>
                                </p:cTn>
                              </p:par>
                              <p:par>
                                <p:cTn id="58" presetID="10" presetClass="entr" presetSubtype="0" fill="hold" nodeType="withEffect">
                                  <p:stCondLst>
                                    <p:cond delay="0"/>
                                  </p:stCondLst>
                                  <p:childTnLst>
                                    <p:set>
                                      <p:cBhvr>
                                        <p:cTn id="59" dur="1" fill="hold">
                                          <p:stCondLst>
                                            <p:cond delay="0"/>
                                          </p:stCondLst>
                                        </p:cTn>
                                        <p:tgtEl>
                                          <p:spTgt spid="499"/>
                                        </p:tgtEl>
                                        <p:attrNameLst>
                                          <p:attrName>style.visibility</p:attrName>
                                        </p:attrNameLst>
                                      </p:cBhvr>
                                      <p:to>
                                        <p:strVal val="visible"/>
                                      </p:to>
                                    </p:set>
                                    <p:animEffect transition="in" filter="fade">
                                      <p:cBhvr>
                                        <p:cTn id="60" dur="1"/>
                                        <p:tgtEl>
                                          <p:spTgt spid="499"/>
                                        </p:tgtEl>
                                      </p:cBhvr>
                                    </p:animEffect>
                                  </p:childTnLst>
                                </p:cTn>
                              </p:par>
                              <p:par>
                                <p:cTn id="61" presetID="10" presetClass="entr" presetSubtype="0" fill="hold" nodeType="withEffect">
                                  <p:stCondLst>
                                    <p:cond delay="0"/>
                                  </p:stCondLst>
                                  <p:childTnLst>
                                    <p:set>
                                      <p:cBhvr>
                                        <p:cTn id="62" dur="1" fill="hold">
                                          <p:stCondLst>
                                            <p:cond delay="0"/>
                                          </p:stCondLst>
                                        </p:cTn>
                                        <p:tgtEl>
                                          <p:spTgt spid="500"/>
                                        </p:tgtEl>
                                        <p:attrNameLst>
                                          <p:attrName>style.visibility</p:attrName>
                                        </p:attrNameLst>
                                      </p:cBhvr>
                                      <p:to>
                                        <p:strVal val="visible"/>
                                      </p:to>
                                    </p:set>
                                    <p:animEffect transition="in" filter="fade">
                                      <p:cBhvr>
                                        <p:cTn id="63" dur="1"/>
                                        <p:tgtEl>
                                          <p:spTgt spid="500"/>
                                        </p:tgtEl>
                                      </p:cBhvr>
                                    </p:animEffect>
                                  </p:childTnLst>
                                </p:cTn>
                              </p:par>
                              <p:par>
                                <p:cTn id="64" presetID="10" presetClass="entr" presetSubtype="0" fill="hold" nodeType="withEffect">
                                  <p:stCondLst>
                                    <p:cond delay="0"/>
                                  </p:stCondLst>
                                  <p:childTnLst>
                                    <p:set>
                                      <p:cBhvr>
                                        <p:cTn id="65" dur="1" fill="hold">
                                          <p:stCondLst>
                                            <p:cond delay="0"/>
                                          </p:stCondLst>
                                        </p:cTn>
                                        <p:tgtEl>
                                          <p:spTgt spid="501"/>
                                        </p:tgtEl>
                                        <p:attrNameLst>
                                          <p:attrName>style.visibility</p:attrName>
                                        </p:attrNameLst>
                                      </p:cBhvr>
                                      <p:to>
                                        <p:strVal val="visible"/>
                                      </p:to>
                                    </p:set>
                                    <p:animEffect transition="in" filter="fade">
                                      <p:cBhvr>
                                        <p:cTn id="66" dur="1"/>
                                        <p:tgtEl>
                                          <p:spTgt spid="501"/>
                                        </p:tgtEl>
                                      </p:cBhvr>
                                    </p:animEffect>
                                  </p:childTnLst>
                                </p:cTn>
                              </p:par>
                              <p:par>
                                <p:cTn id="67" presetID="10" presetClass="entr" presetSubtype="0" fill="hold" nodeType="withEffect">
                                  <p:stCondLst>
                                    <p:cond delay="0"/>
                                  </p:stCondLst>
                                  <p:childTnLst>
                                    <p:set>
                                      <p:cBhvr>
                                        <p:cTn id="68" dur="1" fill="hold">
                                          <p:stCondLst>
                                            <p:cond delay="0"/>
                                          </p:stCondLst>
                                        </p:cTn>
                                        <p:tgtEl>
                                          <p:spTgt spid="503"/>
                                        </p:tgtEl>
                                        <p:attrNameLst>
                                          <p:attrName>style.visibility</p:attrName>
                                        </p:attrNameLst>
                                      </p:cBhvr>
                                      <p:to>
                                        <p:strVal val="visible"/>
                                      </p:to>
                                    </p:set>
                                    <p:animEffect transition="in" filter="fade">
                                      <p:cBhvr>
                                        <p:cTn id="69" dur="1"/>
                                        <p:tgtEl>
                                          <p:spTgt spid="503"/>
                                        </p:tgtEl>
                                      </p:cBhvr>
                                    </p:animEffect>
                                  </p:childTnLst>
                                </p:cTn>
                              </p:par>
                              <p:par>
                                <p:cTn id="70" presetID="10" presetClass="entr" presetSubtype="0" fill="hold" nodeType="withEffect">
                                  <p:stCondLst>
                                    <p:cond delay="0"/>
                                  </p:stCondLst>
                                  <p:childTnLst>
                                    <p:set>
                                      <p:cBhvr>
                                        <p:cTn id="71" dur="1" fill="hold">
                                          <p:stCondLst>
                                            <p:cond delay="0"/>
                                          </p:stCondLst>
                                        </p:cTn>
                                        <p:tgtEl>
                                          <p:spTgt spid="504"/>
                                        </p:tgtEl>
                                        <p:attrNameLst>
                                          <p:attrName>style.visibility</p:attrName>
                                        </p:attrNameLst>
                                      </p:cBhvr>
                                      <p:to>
                                        <p:strVal val="visible"/>
                                      </p:to>
                                    </p:set>
                                    <p:animEffect transition="in" filter="fade">
                                      <p:cBhvr>
                                        <p:cTn id="72" dur="1"/>
                                        <p:tgtEl>
                                          <p:spTgt spid="50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19"/>
                                        </p:tgtEl>
                                        <p:attrNameLst>
                                          <p:attrName>style.visibility</p:attrName>
                                        </p:attrNameLst>
                                      </p:cBhvr>
                                      <p:to>
                                        <p:strVal val="visible"/>
                                      </p:to>
                                    </p:set>
                                    <p:animEffect transition="in" filter="fade">
                                      <p:cBhvr>
                                        <p:cTn id="77" dur="1"/>
                                        <p:tgtEl>
                                          <p:spTgt spid="519"/>
                                        </p:tgtEl>
                                      </p:cBhvr>
                                    </p:animEffect>
                                  </p:childTnLst>
                                </p:cTn>
                              </p:par>
                              <p:par>
                                <p:cTn id="78" presetID="10" presetClass="entr" presetSubtype="0" fill="hold" nodeType="withEffect">
                                  <p:stCondLst>
                                    <p:cond delay="0"/>
                                  </p:stCondLst>
                                  <p:childTnLst>
                                    <p:set>
                                      <p:cBhvr>
                                        <p:cTn id="79" dur="1" fill="hold">
                                          <p:stCondLst>
                                            <p:cond delay="0"/>
                                          </p:stCondLst>
                                        </p:cTn>
                                        <p:tgtEl>
                                          <p:spTgt spid="507"/>
                                        </p:tgtEl>
                                        <p:attrNameLst>
                                          <p:attrName>style.visibility</p:attrName>
                                        </p:attrNameLst>
                                      </p:cBhvr>
                                      <p:to>
                                        <p:strVal val="visible"/>
                                      </p:to>
                                    </p:set>
                                    <p:animEffect transition="in" filter="fade">
                                      <p:cBhvr>
                                        <p:cTn id="80" dur="1"/>
                                        <p:tgtEl>
                                          <p:spTgt spid="50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02"/>
                                        </p:tgtEl>
                                        <p:attrNameLst>
                                          <p:attrName>style.visibility</p:attrName>
                                        </p:attrNameLst>
                                      </p:cBhvr>
                                      <p:to>
                                        <p:strVal val="visible"/>
                                      </p:to>
                                    </p:set>
                                    <p:animEffect transition="in" filter="fade">
                                      <p:cBhvr>
                                        <p:cTn id="85" dur="2000"/>
                                        <p:tgtEl>
                                          <p:spTgt spid="502"/>
                                        </p:tgtEl>
                                      </p:cBhvr>
                                    </p:animEffect>
                                  </p:childTnLst>
                                </p:cTn>
                              </p:par>
                              <p:par>
                                <p:cTn id="86" presetID="10" presetClass="entr" presetSubtype="0" fill="hold" nodeType="withEffect">
                                  <p:stCondLst>
                                    <p:cond delay="0"/>
                                  </p:stCondLst>
                                  <p:childTnLst>
                                    <p:set>
                                      <p:cBhvr>
                                        <p:cTn id="87" dur="1" fill="hold">
                                          <p:stCondLst>
                                            <p:cond delay="0"/>
                                          </p:stCondLst>
                                        </p:cTn>
                                        <p:tgtEl>
                                          <p:spTgt spid="518"/>
                                        </p:tgtEl>
                                        <p:attrNameLst>
                                          <p:attrName>style.visibility</p:attrName>
                                        </p:attrNameLst>
                                      </p:cBhvr>
                                      <p:to>
                                        <p:strVal val="visible"/>
                                      </p:to>
                                    </p:set>
                                    <p:animEffect transition="in" filter="fade">
                                      <p:cBhvr>
                                        <p:cTn id="88" dur="1000"/>
                                        <p:tgtEl>
                                          <p:spTgt spid="518"/>
                                        </p:tgtEl>
                                      </p:cBhvr>
                                    </p:animEffect>
                                  </p:childTnLst>
                                </p:cTn>
                              </p:par>
                              <p:par>
                                <p:cTn id="89" presetID="10" presetClass="entr" presetSubtype="0" fill="hold" nodeType="withEffect">
                                  <p:stCondLst>
                                    <p:cond delay="0"/>
                                  </p:stCondLst>
                                  <p:childTnLst>
                                    <p:set>
                                      <p:cBhvr>
                                        <p:cTn id="90" dur="1" fill="hold">
                                          <p:stCondLst>
                                            <p:cond delay="0"/>
                                          </p:stCondLst>
                                        </p:cTn>
                                        <p:tgtEl>
                                          <p:spTgt spid="488"/>
                                        </p:tgtEl>
                                        <p:attrNameLst>
                                          <p:attrName>style.visibility</p:attrName>
                                        </p:attrNameLst>
                                      </p:cBhvr>
                                      <p:to>
                                        <p:strVal val="visible"/>
                                      </p:to>
                                    </p:set>
                                    <p:animEffect transition="in" filter="fade">
                                      <p:cBhvr>
                                        <p:cTn id="91" dur="1"/>
                                        <p:tgtEl>
                                          <p:spTgt spid="48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05"/>
                                        </p:tgtEl>
                                        <p:attrNameLst>
                                          <p:attrName>style.visibility</p:attrName>
                                        </p:attrNameLst>
                                      </p:cBhvr>
                                      <p:to>
                                        <p:strVal val="visible"/>
                                      </p:to>
                                    </p:set>
                                    <p:animEffect transition="in" filter="fade">
                                      <p:cBhvr>
                                        <p:cTn id="96" dur="1"/>
                                        <p:tgtEl>
                                          <p:spTgt spid="50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06"/>
                                        </p:tgtEl>
                                        <p:attrNameLst>
                                          <p:attrName>style.visibility</p:attrName>
                                        </p:attrNameLst>
                                      </p:cBhvr>
                                      <p:to>
                                        <p:strVal val="visible"/>
                                      </p:to>
                                    </p:set>
                                    <p:animEffect transition="in" filter="fade">
                                      <p:cBhvr>
                                        <p:cTn id="101" dur="1"/>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p:nvPr/>
        </p:nvSpPr>
        <p:spPr>
          <a:xfrm>
            <a:off x="2183369" y="1822710"/>
            <a:ext cx="979200" cy="517199"/>
          </a:xfrm>
          <a:prstGeom prst="roundRect">
            <a:avLst>
              <a:gd name="adj" fmla="val 16667"/>
            </a:avLst>
          </a:prstGeom>
          <a:solidFill>
            <a:srgbClr val="99FF99"/>
          </a:solidFill>
          <a:ln w="12700" cap="flat" cmpd="sng">
            <a:solidFill>
              <a:srgbClr val="990000"/>
            </a:solidFill>
            <a:prstDash val="solid"/>
            <a:round/>
            <a:headEnd type="none" w="med" len="med"/>
            <a:tailEnd type="none" w="med" len="med"/>
          </a:ln>
        </p:spPr>
        <p:txBody>
          <a:bodyPr lIns="36000" tIns="36000" rIns="36000" bIns="360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Comic Sans MS"/>
              <a:ea typeface="Comic Sans MS"/>
              <a:cs typeface="Comic Sans MS"/>
              <a:sym typeface="Comic Sans MS"/>
            </a:endParaRPr>
          </a:p>
        </p:txBody>
      </p:sp>
      <p:sp>
        <p:nvSpPr>
          <p:cNvPr id="525" name="Shape 525"/>
          <p:cNvSpPr txBox="1">
            <a:spLocks noGrp="1"/>
          </p:cNvSpPr>
          <p:nvPr>
            <p:ph type="body" idx="1"/>
          </p:nvPr>
        </p:nvSpPr>
        <p:spPr>
          <a:xfrm>
            <a:off x="351130" y="814355"/>
            <a:ext cx="8594700" cy="5644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What is the effect of the following (if </a:t>
            </a:r>
            <a:r>
              <a:rPr lang="en-US" sz="2400" b="0" i="1" u="none" strike="noStrike" cap="none" baseline="0" dirty="0" err="1">
                <a:solidFill>
                  <a:srgbClr val="3333FF"/>
                </a:solidFill>
                <a:latin typeface="Comic Sans MS"/>
                <a:ea typeface="Comic Sans MS"/>
                <a:cs typeface="Comic Sans MS"/>
                <a:sym typeface="Comic Sans MS"/>
              </a:rPr>
              <a:t>some_test</a:t>
            </a:r>
            <a:r>
              <a:rPr lang="en-US" sz="2400" b="0" i="0" u="none" strike="noStrike" cap="none" baseline="0" dirty="0">
                <a:solidFill>
                  <a:schemeClr val="dk1"/>
                </a:solidFill>
                <a:latin typeface="Comic Sans MS"/>
                <a:ea typeface="Comic Sans MS"/>
                <a:cs typeface="Comic Sans MS"/>
                <a:sym typeface="Comic Sans MS"/>
              </a:rPr>
              <a:t> is true)?</a:t>
            </a:r>
          </a:p>
          <a:p>
            <a:pPr marL="0" marR="0" lvl="0" indent="0" algn="l" rtl="0">
              <a:lnSpc>
                <a:spcPct val="90000"/>
              </a:lnSpc>
              <a:spcBef>
                <a:spcPts val="280"/>
              </a:spcBef>
              <a:spcAft>
                <a:spcPts val="0"/>
              </a:spcAft>
              <a:buNone/>
            </a:pPr>
            <a:endParaRPr sz="14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if</a:t>
            </a: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some_test</a:t>
            </a: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then</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a:solidFill>
                  <a:srgbClr val="3333FF"/>
                </a:solidFill>
                <a:latin typeface="Comic Sans MS"/>
                <a:ea typeface="Comic Sans MS"/>
                <a:cs typeface="Comic Sans MS"/>
                <a:sym typeface="Comic Sans MS"/>
              </a:rPr>
              <a:t>r</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else</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a:solidFill>
                  <a:srgbClr val="3333FF"/>
                </a:solidFill>
                <a:latin typeface="Comic Sans MS"/>
                <a:ea typeface="Comic Sans MS"/>
                <a:cs typeface="Comic Sans MS"/>
                <a:sym typeface="Comic Sans MS"/>
              </a:rPr>
              <a:t>t</a:t>
            </a:r>
          </a:p>
          <a:p>
            <a:pPr marL="0" marR="0" lvl="0" indent="0" algn="l" rtl="0">
              <a:lnSpc>
                <a:spcPct val="90000"/>
              </a:lnSpc>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	</a:t>
            </a:r>
            <a:r>
              <a:rPr lang="en-US" sz="2400" b="1" i="0" u="none" strike="noStrike" cap="none" baseline="0" dirty="0">
                <a:solidFill>
                  <a:schemeClr val="accent2"/>
                </a:solidFill>
                <a:latin typeface="Comic Sans MS"/>
                <a:ea typeface="Comic Sans MS"/>
                <a:cs typeface="Comic Sans MS"/>
                <a:sym typeface="Comic Sans MS"/>
              </a:rPr>
              <a:t>end</a:t>
            </a:r>
          </a:p>
          <a:p>
            <a:pPr marL="0" marR="0" lvl="0" indent="0" algn="l" rtl="0">
              <a:lnSpc>
                <a:spcPct val="75000"/>
              </a:lnSpc>
              <a:spcBef>
                <a:spcPts val="720"/>
              </a:spcBef>
              <a:spcAft>
                <a:spcPts val="0"/>
              </a:spcAft>
              <a:buSzPct val="25000"/>
              <a:buNone/>
            </a:pP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x</a:t>
            </a:r>
            <a:r>
              <a:rPr lang="en-US" sz="2400" b="0" i="0" u="none" strike="noStrike" cap="none" baseline="0" dirty="0">
                <a:solidFill>
                  <a:srgbClr val="3333FF"/>
                </a:solidFill>
                <a:latin typeface="Comic Sans MS"/>
                <a:ea typeface="Comic Sans MS"/>
                <a:cs typeface="Comic Sans MS"/>
                <a:sym typeface="Comic Sans MS"/>
              </a:rPr>
              <a:t> :=   </a:t>
            </a:r>
            <a:r>
              <a:rPr lang="en-US" sz="2400" b="0" i="1" u="none" strike="noStrike" cap="none" baseline="0" dirty="0" err="1">
                <a:solidFill>
                  <a:srgbClr val="3333FF"/>
                </a:solidFill>
                <a:latin typeface="Comic Sans MS"/>
                <a:ea typeface="Comic Sans MS"/>
                <a:cs typeface="Comic Sans MS"/>
                <a:sym typeface="Comic Sans MS"/>
              </a:rPr>
              <a:t>p</a:t>
            </a:r>
            <a:r>
              <a:rPr lang="en-US" sz="36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perimeter</a:t>
            </a:r>
            <a:r>
              <a:rPr lang="en-US" sz="2400" b="0" i="0" u="none" strike="noStrike" cap="none" baseline="0" dirty="0">
                <a:solidFill>
                  <a:srgbClr val="3333FF"/>
                </a:solidFill>
                <a:latin typeface="Comic Sans MS"/>
                <a:ea typeface="Comic Sans MS"/>
                <a:cs typeface="Comic Sans MS"/>
                <a:sym typeface="Comic Sans MS"/>
              </a:rPr>
              <a:t/>
            </a:r>
            <a:br>
              <a:rPr lang="en-US" sz="2400" b="0" i="0" u="none" strike="noStrike" cap="none" baseline="0" dirty="0">
                <a:solidFill>
                  <a:srgbClr val="3333FF"/>
                </a:solidFill>
                <a:latin typeface="Comic Sans MS"/>
                <a:ea typeface="Comic Sans MS"/>
                <a:cs typeface="Comic Sans MS"/>
                <a:sym typeface="Comic Sans MS"/>
              </a:rPr>
            </a:br>
            <a:endParaRPr lang="en-US" sz="2400" b="0" i="0" u="none" strike="noStrike" cap="none" baseline="0" dirty="0">
              <a:solidFill>
                <a:srgbClr val="3333FF"/>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rgbClr val="990000"/>
                </a:solidFill>
                <a:latin typeface="Comic Sans MS"/>
                <a:ea typeface="Comic Sans MS"/>
                <a:cs typeface="Comic Sans MS"/>
                <a:sym typeface="Comic Sans MS"/>
              </a:rPr>
              <a:t>Redefinition</a:t>
            </a:r>
            <a:r>
              <a:rPr lang="en-US" sz="2400" b="0" i="0" u="none" strike="noStrike" cap="none" baseline="0" dirty="0">
                <a:solidFill>
                  <a:schemeClr val="dk1"/>
                </a:solidFill>
                <a:latin typeface="Comic Sans MS"/>
                <a:ea typeface="Comic Sans MS"/>
                <a:cs typeface="Comic Sans MS"/>
                <a:sym typeface="Comic Sans MS"/>
              </a:rPr>
              <a:t>: A class may change an inherited feature, as with </a:t>
            </a:r>
            <a:r>
              <a:rPr lang="en-US" sz="2400" b="0" i="1" u="none" strike="noStrike" cap="none" baseline="0" dirty="0">
                <a:solidFill>
                  <a:srgbClr val="3333FF"/>
                </a:solidFill>
                <a:latin typeface="Comic Sans MS"/>
                <a:ea typeface="Comic Sans MS"/>
                <a:cs typeface="Comic Sans MS"/>
                <a:sym typeface="Comic Sans MS"/>
              </a:rPr>
              <a:t>POLYGON</a:t>
            </a:r>
            <a:r>
              <a:rPr lang="en-US" sz="2400" b="0" i="0" u="none" strike="noStrike" cap="none" baseline="0" dirty="0">
                <a:solidFill>
                  <a:schemeClr val="dk1"/>
                </a:solidFill>
                <a:latin typeface="Comic Sans MS"/>
                <a:ea typeface="Comic Sans MS"/>
                <a:cs typeface="Comic Sans MS"/>
                <a:sym typeface="Comic Sans MS"/>
              </a:rPr>
              <a:t> redefining </a:t>
            </a:r>
            <a:r>
              <a:rPr lang="en-US" sz="2400" b="0" i="1" u="none" strike="noStrike" cap="none" baseline="0" dirty="0">
                <a:solidFill>
                  <a:srgbClr val="3333FF"/>
                </a:solidFill>
                <a:latin typeface="Comic Sans MS"/>
                <a:ea typeface="Comic Sans MS"/>
                <a:cs typeface="Comic Sans MS"/>
                <a:sym typeface="Comic Sans MS"/>
              </a:rPr>
              <a:t>perimeter</a:t>
            </a:r>
          </a:p>
          <a:p>
            <a:pPr marL="0" marR="0" lvl="0" indent="0" algn="l" rtl="0">
              <a:lnSpc>
                <a:spcPct val="90000"/>
              </a:lnSpc>
              <a:spcBef>
                <a:spcPts val="180"/>
              </a:spcBef>
              <a:spcAft>
                <a:spcPts val="0"/>
              </a:spcAft>
              <a:buNone/>
            </a:pPr>
            <a:endParaRPr sz="9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90000"/>
              </a:lnSpc>
              <a:spcBef>
                <a:spcPts val="480"/>
              </a:spcBef>
              <a:spcAft>
                <a:spcPts val="0"/>
              </a:spcAft>
              <a:buSzPct val="25000"/>
              <a:buNone/>
            </a:pPr>
            <a:r>
              <a:rPr lang="en-US" sz="2400" b="0" i="0" u="none" strike="noStrike" cap="none" baseline="0" dirty="0">
                <a:solidFill>
                  <a:srgbClr val="990000"/>
                </a:solidFill>
                <a:latin typeface="Comic Sans MS"/>
                <a:ea typeface="Comic Sans MS"/>
                <a:cs typeface="Comic Sans MS"/>
                <a:sym typeface="Comic Sans MS"/>
              </a:rPr>
              <a:t>Polymorphism</a:t>
            </a:r>
            <a:r>
              <a:rPr lang="en-US" sz="2400" b="0" i="0" u="none" strike="noStrike" cap="none" baseline="0" dirty="0">
                <a:solidFill>
                  <a:schemeClr val="dk1"/>
                </a:solidFill>
                <a:latin typeface="Comic Sans MS"/>
                <a:ea typeface="Comic Sans MS"/>
                <a:cs typeface="Comic Sans MS"/>
                <a:sym typeface="Comic Sans MS"/>
              </a:rPr>
              <a:t>: </a:t>
            </a:r>
            <a:r>
              <a:rPr lang="en-US" sz="2400" b="0" i="1" u="none" strike="noStrike" cap="none" baseline="0" dirty="0">
                <a:solidFill>
                  <a:srgbClr val="3333FF"/>
                </a:solidFill>
                <a:latin typeface="Comic Sans MS"/>
                <a:ea typeface="Comic Sans MS"/>
                <a:cs typeface="Comic Sans MS"/>
                <a:sym typeface="Comic Sans MS"/>
              </a:rPr>
              <a:t>p</a:t>
            </a:r>
            <a:r>
              <a:rPr lang="en-US" sz="2400" b="0" i="0" u="none" strike="noStrike" cap="none" baseline="0" dirty="0">
                <a:solidFill>
                  <a:schemeClr val="dk1"/>
                </a:solidFill>
                <a:latin typeface="Comic Sans MS"/>
                <a:ea typeface="Comic Sans MS"/>
                <a:cs typeface="Comic Sans MS"/>
                <a:sym typeface="Comic Sans MS"/>
              </a:rPr>
              <a:t> may have different forms at run-time</a:t>
            </a:r>
          </a:p>
          <a:p>
            <a:pPr marL="0" marR="0" lvl="0" indent="0" algn="l" rtl="0">
              <a:lnSpc>
                <a:spcPct val="90000"/>
              </a:lnSpc>
              <a:spcBef>
                <a:spcPts val="180"/>
              </a:spcBef>
              <a:spcAft>
                <a:spcPts val="0"/>
              </a:spcAft>
              <a:buNone/>
            </a:pPr>
            <a:endParaRPr sz="900" b="0" i="0" u="none" strike="noStrike" cap="none" baseline="0" dirty="0">
              <a:solidFill>
                <a:schemeClr val="dk1"/>
              </a:solidFill>
              <a:latin typeface="Comic Sans MS"/>
              <a:ea typeface="Comic Sans MS"/>
              <a:cs typeface="Comic Sans MS"/>
              <a:sym typeface="Comic Sans MS"/>
            </a:endParaRPr>
          </a:p>
          <a:p>
            <a:pPr marL="0" marR="0" lvl="0" indent="0" algn="l" rtl="0">
              <a:lnSpc>
                <a:spcPct val="75000"/>
              </a:lnSpc>
              <a:spcBef>
                <a:spcPts val="720"/>
              </a:spcBef>
              <a:spcAft>
                <a:spcPts val="0"/>
              </a:spcAft>
              <a:buSzPct val="25000"/>
              <a:buNone/>
            </a:pPr>
            <a:r>
              <a:rPr lang="en-US" sz="2400" b="0" i="0" u="none" strike="noStrike" cap="none" baseline="0" dirty="0">
                <a:solidFill>
                  <a:srgbClr val="990000"/>
                </a:solidFill>
                <a:latin typeface="Comic Sans MS"/>
                <a:ea typeface="Comic Sans MS"/>
                <a:cs typeface="Comic Sans MS"/>
                <a:sym typeface="Comic Sans MS"/>
              </a:rPr>
              <a:t>Dynamic binding</a:t>
            </a:r>
            <a:r>
              <a:rPr lang="en-US" sz="2400" b="0" i="0" u="none" strike="noStrike" cap="none" baseline="0" dirty="0">
                <a:solidFill>
                  <a:schemeClr val="dk1"/>
                </a:solidFill>
                <a:latin typeface="Comic Sans MS"/>
                <a:ea typeface="Comic Sans MS"/>
                <a:cs typeface="Comic Sans MS"/>
                <a:sym typeface="Comic Sans MS"/>
              </a:rPr>
              <a:t>: Effect of</a:t>
            </a:r>
            <a:r>
              <a:rPr lang="en-US" sz="2400" b="0" i="0" u="none" strike="noStrike" cap="none" baseline="0" dirty="0">
                <a:solidFill>
                  <a:srgbClr val="3333FF"/>
                </a:solidFill>
                <a:latin typeface="Comic Sans MS"/>
                <a:ea typeface="Comic Sans MS"/>
                <a:cs typeface="Comic Sans MS"/>
                <a:sym typeface="Comic Sans MS"/>
              </a:rPr>
              <a:t> </a:t>
            </a:r>
            <a:r>
              <a:rPr lang="en-US" sz="2400" b="0" i="1" u="none" strike="noStrike" cap="none" baseline="0" dirty="0" err="1">
                <a:solidFill>
                  <a:srgbClr val="3333FF"/>
                </a:solidFill>
                <a:latin typeface="Comic Sans MS"/>
                <a:ea typeface="Comic Sans MS"/>
                <a:cs typeface="Comic Sans MS"/>
                <a:sym typeface="Comic Sans MS"/>
              </a:rPr>
              <a:t>p</a:t>
            </a:r>
            <a:r>
              <a:rPr lang="en-US" sz="3600" b="0" i="0" u="none" strike="noStrike" cap="none" baseline="0" dirty="0" err="1">
                <a:solidFill>
                  <a:srgbClr val="3333FF"/>
                </a:solidFill>
                <a:latin typeface="Comic Sans MS"/>
                <a:ea typeface="Comic Sans MS"/>
                <a:cs typeface="Comic Sans MS"/>
                <a:sym typeface="Comic Sans MS"/>
              </a:rPr>
              <a:t>.</a:t>
            </a:r>
            <a:r>
              <a:rPr lang="en-US" sz="2400" b="0" i="1" u="none" strike="noStrike" cap="none" baseline="0" dirty="0" err="1">
                <a:solidFill>
                  <a:srgbClr val="3333FF"/>
                </a:solidFill>
                <a:latin typeface="Comic Sans MS"/>
                <a:ea typeface="Comic Sans MS"/>
                <a:cs typeface="Comic Sans MS"/>
                <a:sym typeface="Comic Sans MS"/>
              </a:rPr>
              <a:t>perimeter</a:t>
            </a:r>
            <a:r>
              <a:rPr lang="en-US" sz="2400" b="0" i="0" u="none" strike="noStrike" cap="none" baseline="0" dirty="0">
                <a:solidFill>
                  <a:schemeClr val="dk1"/>
                </a:solidFill>
                <a:latin typeface="Comic Sans MS"/>
                <a:ea typeface="Comic Sans MS"/>
                <a:cs typeface="Comic Sans MS"/>
                <a:sym typeface="Comic Sans MS"/>
              </a:rPr>
              <a:t> depends on run-time form of </a:t>
            </a:r>
            <a:r>
              <a:rPr lang="en-US" sz="2400" b="0" i="1" u="none" strike="noStrike" cap="none" baseline="0" dirty="0">
                <a:solidFill>
                  <a:srgbClr val="3333FF"/>
                </a:solidFill>
                <a:latin typeface="Comic Sans MS"/>
                <a:ea typeface="Comic Sans MS"/>
                <a:cs typeface="Comic Sans MS"/>
                <a:sym typeface="Comic Sans MS"/>
              </a:rPr>
              <a:t>p</a:t>
            </a:r>
          </a:p>
        </p:txBody>
      </p:sp>
      <p:sp>
        <p:nvSpPr>
          <p:cNvPr id="526" name="Shape 526"/>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lvl="0" indent="0">
              <a:buSzPct val="25000"/>
            </a:pPr>
            <a:r>
              <a:rPr lang="en-US" sz="3200" dirty="0">
                <a:solidFill>
                  <a:srgbClr val="006699"/>
                </a:solidFill>
                <a:latin typeface="Nunito"/>
                <a:ea typeface="Nunito"/>
                <a:cs typeface="Nunito"/>
                <a:sym typeface="Nunito"/>
              </a:rPr>
              <a:t>Dynamic binding</a:t>
            </a:r>
          </a:p>
        </p:txBody>
      </p:sp>
      <p:sp>
        <p:nvSpPr>
          <p:cNvPr id="527" name="Shape 527"/>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59</a:t>
            </a:fld>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006699"/>
                </a:solidFill>
                <a:latin typeface="Nunito"/>
                <a:ea typeface="Nunito"/>
                <a:cs typeface="Nunito"/>
              </a:rPr>
              <a:t>Overall </a:t>
            </a:r>
            <a:r>
              <a:rPr lang="it-IT" dirty="0">
                <a:solidFill>
                  <a:srgbClr val="006699"/>
                </a:solidFill>
                <a:latin typeface="Nunito"/>
                <a:ea typeface="Nunito"/>
                <a:cs typeface="Nunito"/>
              </a:rPr>
              <a:t>results</a:t>
            </a:r>
            <a:endParaRPr lang="it-IT"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6</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37022152"/>
              </p:ext>
            </p:extLst>
          </p:nvPr>
        </p:nvGraphicFramePr>
        <p:xfrm>
          <a:off x="1054289" y="1690592"/>
          <a:ext cx="7035421" cy="5310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31915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Dynamic binding: definition</a:t>
            </a:r>
          </a:p>
        </p:txBody>
      </p:sp>
      <p:sp>
        <p:nvSpPr>
          <p:cNvPr id="533" name="Shape 533"/>
          <p:cNvSpPr txBox="1">
            <a:spLocks noGrp="1"/>
          </p:cNvSpPr>
          <p:nvPr>
            <p:ph type="body" idx="1"/>
          </p:nvPr>
        </p:nvSpPr>
        <p:spPr>
          <a:xfrm>
            <a:off x="179388" y="1268412"/>
            <a:ext cx="8342400" cy="5113199"/>
          </a:xfrm>
          <a:prstGeom prst="rect">
            <a:avLst/>
          </a:prstGeom>
          <a:noFill/>
          <a:ln>
            <a:noFill/>
          </a:ln>
        </p:spPr>
        <p:txBody>
          <a:bodyPr lIns="91425" tIns="45700" rIns="91425" bIns="45700" anchor="t" anchorCtr="0">
            <a:noAutofit/>
          </a:bodyPr>
          <a:lstStyle/>
          <a:p>
            <a:pPr marL="138112" marR="0" lvl="0" indent="-23812" algn="l" rtl="0">
              <a:lnSpc>
                <a:spcPct val="90000"/>
              </a:lnSpc>
              <a:spcBef>
                <a:spcPts val="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just" rtl="0">
              <a:lnSpc>
                <a:spcPct val="90000"/>
              </a:lnSpc>
              <a:spcBef>
                <a:spcPts val="480"/>
              </a:spcBef>
              <a:spcAft>
                <a:spcPts val="0"/>
              </a:spcAft>
              <a:buSzPct val="25000"/>
              <a:buNone/>
            </a:pPr>
            <a:r>
              <a:rPr lang="en-US" sz="3200" b="1" i="0" u="none" strike="noStrike" cap="none" baseline="0" dirty="0">
                <a:solidFill>
                  <a:srgbClr val="990000"/>
                </a:solidFill>
                <a:latin typeface="Comic Sans MS"/>
                <a:ea typeface="Comic Sans MS"/>
                <a:cs typeface="Comic Sans MS"/>
                <a:sym typeface="Comic Sans MS"/>
              </a:rPr>
              <a:t>Dynamic binding</a:t>
            </a:r>
            <a:r>
              <a:rPr lang="en-US" sz="3200" b="0" i="0" u="none" strike="noStrike" cap="none" baseline="0" dirty="0">
                <a:solidFill>
                  <a:schemeClr val="dk1"/>
                </a:solidFill>
                <a:latin typeface="Comic Sans MS"/>
                <a:ea typeface="Comic Sans MS"/>
                <a:cs typeface="Comic Sans MS"/>
                <a:sym typeface="Comic Sans MS"/>
              </a:rPr>
              <a:t> (a semantic rule</a:t>
            </a:r>
            <a:r>
              <a:rPr lang="en-US" sz="3200" b="0" i="0" u="none" strike="noStrike" cap="none" baseline="0" dirty="0" smtClean="0">
                <a:solidFill>
                  <a:schemeClr val="dk1"/>
                </a:solidFill>
                <a:latin typeface="Comic Sans MS"/>
                <a:ea typeface="Comic Sans MS"/>
                <a:cs typeface="Comic Sans MS"/>
                <a:sym typeface="Comic Sans MS"/>
              </a:rPr>
              <a:t>):</a:t>
            </a:r>
          </a:p>
          <a:p>
            <a:pPr marL="138112" marR="0" lvl="0" indent="-23812" algn="just" rtl="0">
              <a:lnSpc>
                <a:spcPct val="90000"/>
              </a:lnSpc>
              <a:spcBef>
                <a:spcPts val="480"/>
              </a:spcBef>
              <a:spcAft>
                <a:spcPts val="0"/>
              </a:spcAft>
              <a:buSzPct val="25000"/>
              <a:buNone/>
            </a:pPr>
            <a:endParaRPr lang="en-US" sz="3200" b="0" i="0" u="none" strike="noStrike" cap="none" baseline="0" dirty="0">
              <a:solidFill>
                <a:schemeClr val="dk1"/>
              </a:solidFill>
              <a:latin typeface="Comic Sans MS"/>
              <a:ea typeface="Comic Sans MS"/>
              <a:cs typeface="Comic Sans MS"/>
              <a:sym typeface="Comic Sans MS"/>
            </a:endParaRPr>
          </a:p>
          <a:p>
            <a:pPr marL="1035051" marR="0" lvl="1" indent="-19051" algn="just" rtl="0">
              <a:lnSpc>
                <a:spcPct val="90000"/>
              </a:lnSpc>
              <a:spcBef>
                <a:spcPts val="480"/>
              </a:spcBef>
              <a:spcAft>
                <a:spcPts val="0"/>
              </a:spcAft>
              <a:buClr>
                <a:srgbClr val="8B0000"/>
              </a:buClr>
              <a:buSzPct val="80000"/>
              <a:buFont typeface="Noto Symbol"/>
              <a:buChar char="➢"/>
            </a:pPr>
            <a:r>
              <a:rPr lang="en-US" sz="3200" b="0" i="0" u="none" strike="noStrike" cap="none" baseline="0" dirty="0">
                <a:solidFill>
                  <a:schemeClr val="dk1"/>
                </a:solidFill>
                <a:latin typeface="Comic Sans MS"/>
                <a:ea typeface="Comic Sans MS"/>
                <a:cs typeface="Comic Sans MS"/>
                <a:sym typeface="Comic Sans MS"/>
              </a:rPr>
              <a:t>Any execution of a feature call will use the version of the feature best adapted to the type of the target object</a:t>
            </a:r>
          </a:p>
          <a:p>
            <a:pPr marL="138112" marR="0" lvl="0" indent="-23812"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138112" marR="0" lvl="0" indent="-23812" algn="l" rtl="0">
              <a:lnSpc>
                <a:spcPct val="90000"/>
              </a:lnSpc>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p:txBody>
      </p:sp>
      <p:sp>
        <p:nvSpPr>
          <p:cNvPr id="534" name="Shape 53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60</a:t>
            </a:fld>
            <a:endParaRPr lang="en-US"/>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3200" dirty="0">
                <a:solidFill>
                  <a:srgbClr val="006699"/>
                </a:solidFill>
                <a:latin typeface="Nunito"/>
                <a:ea typeface="Nunito"/>
                <a:cs typeface="Nunito"/>
                <a:sym typeface="Nunito"/>
              </a:rPr>
              <a:t>Binding and typing</a:t>
            </a:r>
          </a:p>
        </p:txBody>
      </p:sp>
      <p:sp>
        <p:nvSpPr>
          <p:cNvPr id="541" name="Shape 541"/>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(For a call </a:t>
            </a:r>
            <a:r>
              <a:rPr lang="en-US" sz="2400" b="0" i="1" u="none" strike="noStrike" cap="none" baseline="0">
                <a:solidFill>
                  <a:srgbClr val="3333FF"/>
                </a:solidFill>
                <a:latin typeface="Comic Sans MS"/>
                <a:ea typeface="Comic Sans MS"/>
                <a:cs typeface="Comic Sans MS"/>
                <a:sym typeface="Comic Sans MS"/>
              </a:rPr>
              <a:t>x</a:t>
            </a:r>
            <a:r>
              <a:rPr lang="en-US" sz="1000" b="0" i="0" u="none" strike="noStrike" cap="none" baseline="0">
                <a:solidFill>
                  <a:srgbClr val="0000FF"/>
                </a:solidFill>
                <a:latin typeface="Comic Sans MS"/>
                <a:ea typeface="Comic Sans MS"/>
                <a:cs typeface="Comic Sans MS"/>
                <a:sym typeface="Comic Sans MS"/>
              </a:rPr>
              <a:t> </a:t>
            </a:r>
            <a:r>
              <a:rPr lang="en-US" sz="900" b="0" i="0" u="none" strike="noStrike" cap="none" baseline="0">
                <a:solidFill>
                  <a:srgbClr val="0000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f</a:t>
            </a:r>
            <a:r>
              <a:rPr lang="en-US" sz="2400" b="0" i="0" u="none" strike="noStrike" cap="none" baseline="0">
                <a:solidFill>
                  <a:schemeClr val="dk1"/>
                </a:solidFill>
                <a:latin typeface="Comic Sans MS"/>
                <a:ea typeface="Comic Sans MS"/>
                <a:cs typeface="Comic Sans MS"/>
                <a:sym typeface="Comic Sans MS"/>
              </a:rPr>
              <a:t> )</a:t>
            </a:r>
          </a:p>
          <a:p>
            <a:pPr marL="622300" marR="0" lvl="0" indent="-355600" algn="l" rtl="0">
              <a:spcBef>
                <a:spcPts val="480"/>
              </a:spcBef>
              <a:spcAft>
                <a:spcPts val="0"/>
              </a:spcAft>
              <a:buNone/>
            </a:pPr>
            <a:endParaRPr sz="2400" b="0" i="0" u="none" strike="noStrike" cap="none" baseline="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Static typing: The guarantee that there is </a:t>
            </a:r>
            <a:r>
              <a:rPr lang="en-US" sz="2400" b="0" i="0" u="none" strike="noStrike" cap="none" baseline="0">
                <a:solidFill>
                  <a:srgbClr val="990000"/>
                </a:solidFill>
                <a:latin typeface="Comic Sans MS"/>
                <a:ea typeface="Comic Sans MS"/>
                <a:cs typeface="Comic Sans MS"/>
                <a:sym typeface="Comic Sans MS"/>
              </a:rPr>
              <a:t>at least one version</a:t>
            </a:r>
            <a:r>
              <a:rPr lang="en-US" sz="2400" b="0" i="0" u="none" strike="noStrike" cap="none" baseline="0">
                <a:solidFill>
                  <a:schemeClr val="dk1"/>
                </a:solidFill>
                <a:latin typeface="Comic Sans MS"/>
                <a:ea typeface="Comic Sans MS"/>
                <a:cs typeface="Comic Sans MS"/>
                <a:sym typeface="Comic Sans MS"/>
              </a:rPr>
              <a:t> for </a:t>
            </a:r>
            <a:r>
              <a:rPr lang="en-US" sz="2400" b="0" i="1" u="none" strike="noStrike" cap="none" baseline="0">
                <a:solidFill>
                  <a:srgbClr val="3333FF"/>
                </a:solidFill>
                <a:latin typeface="Comic Sans MS"/>
                <a:ea typeface="Comic Sans MS"/>
                <a:cs typeface="Comic Sans MS"/>
                <a:sym typeface="Comic Sans MS"/>
              </a:rPr>
              <a:t>f</a:t>
            </a:r>
          </a:p>
          <a:p>
            <a:pPr marL="0" marR="0" lvl="0" indent="0" algn="l" rtl="0">
              <a:spcBef>
                <a:spcPts val="480"/>
              </a:spcBef>
              <a:spcAft>
                <a:spcPts val="0"/>
              </a:spcAft>
              <a:buNone/>
            </a:pPr>
            <a:endParaRPr sz="2400" b="0" i="1" u="none" strike="noStrike" cap="none" baseline="0">
              <a:solidFill>
                <a:srgbClr val="3333FF"/>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Dynamic binding: The guarantee that every call will use </a:t>
            </a:r>
            <a:r>
              <a:rPr lang="en-US" sz="2400" b="0" i="0" u="none" strike="noStrike" cap="none" baseline="0">
                <a:solidFill>
                  <a:srgbClr val="990000"/>
                </a:solidFill>
                <a:latin typeface="Comic Sans MS"/>
                <a:ea typeface="Comic Sans MS"/>
                <a:cs typeface="Comic Sans MS"/>
                <a:sym typeface="Comic Sans MS"/>
              </a:rPr>
              <a:t>the most appropriate version</a:t>
            </a:r>
            <a:r>
              <a:rPr lang="en-US" sz="2400" b="0" i="0" u="none" strike="noStrike" cap="none" baseline="0">
                <a:solidFill>
                  <a:schemeClr val="dk1"/>
                </a:solidFill>
                <a:latin typeface="Comic Sans MS"/>
                <a:ea typeface="Comic Sans MS"/>
                <a:cs typeface="Comic Sans MS"/>
                <a:sym typeface="Comic Sans MS"/>
              </a:rPr>
              <a:t> of </a:t>
            </a:r>
            <a:r>
              <a:rPr lang="en-US" sz="2400" b="0" i="1" u="none" strike="noStrike" cap="none" baseline="0">
                <a:solidFill>
                  <a:srgbClr val="3333FF"/>
                </a:solidFill>
                <a:latin typeface="Comic Sans MS"/>
                <a:ea typeface="Comic Sans MS"/>
                <a:cs typeface="Comic Sans MS"/>
                <a:sym typeface="Comic Sans MS"/>
              </a:rPr>
              <a:t>f</a:t>
            </a:r>
          </a:p>
          <a:p>
            <a:pPr marL="0" marR="0" lvl="0" indent="0" algn="l" rtl="0">
              <a:spcBef>
                <a:spcPts val="480"/>
              </a:spcBef>
              <a:spcAft>
                <a:spcPts val="0"/>
              </a:spcAft>
              <a:buNone/>
            </a:pPr>
            <a:endParaRPr sz="2400" b="0" i="1" u="none" strike="noStrike" cap="none" baseline="0">
              <a:solidFill>
                <a:srgbClr val="3333FF"/>
              </a:solidFill>
              <a:latin typeface="Comic Sans MS"/>
              <a:ea typeface="Comic Sans MS"/>
              <a:cs typeface="Comic Sans MS"/>
              <a:sym typeface="Comic Sans MS"/>
            </a:endParaRPr>
          </a:p>
        </p:txBody>
      </p:sp>
      <p:sp>
        <p:nvSpPr>
          <p:cNvPr id="542" name="Shape 542"/>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61</a:t>
            </a:fld>
            <a:endParaRPr lang="en-US"/>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a:buSzPct val="25000"/>
            </a:pPr>
            <a:r>
              <a:rPr lang="en-US" sz="3200" dirty="0">
                <a:solidFill>
                  <a:srgbClr val="006699"/>
                </a:solidFill>
                <a:latin typeface="Nunito"/>
                <a:ea typeface="Nunito"/>
                <a:cs typeface="Nunito"/>
                <a:sym typeface="Nunito"/>
              </a:rPr>
              <a:t>Without dynamic binding?</a:t>
            </a:r>
          </a:p>
        </p:txBody>
      </p:sp>
      <p:sp>
        <p:nvSpPr>
          <p:cNvPr id="549" name="Shape 549"/>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r>
              <a:rPr lang="en-US" sz="2800" b="0" i="1" u="none" strike="noStrike" cap="none" baseline="0">
                <a:solidFill>
                  <a:srgbClr val="3333FF"/>
                </a:solidFill>
                <a:latin typeface="Comic Sans MS"/>
                <a:ea typeface="Comic Sans MS"/>
                <a:cs typeface="Comic Sans MS"/>
                <a:sym typeface="Comic Sans MS"/>
              </a:rPr>
              <a:t>display</a:t>
            </a:r>
            <a:r>
              <a:rPr lang="en-US" sz="2800" b="0" i="0" u="none" strike="noStrike" cap="none" baseline="0">
                <a:solidFill>
                  <a:srgbClr val="3333FF"/>
                </a:solidFill>
                <a:latin typeface="Comic Sans MS"/>
                <a:ea typeface="Comic Sans MS"/>
                <a:cs typeface="Comic Sans MS"/>
                <a:sym typeface="Comic Sans MS"/>
              </a:rPr>
              <a:t> (</a:t>
            </a:r>
            <a:r>
              <a:rPr lang="en-US" sz="2800" b="0" i="1" u="none" strike="noStrike" cap="none" baseline="0">
                <a:solidFill>
                  <a:srgbClr val="3333FF"/>
                </a:solidFill>
                <a:latin typeface="Comic Sans MS"/>
                <a:ea typeface="Comic Sans MS"/>
                <a:cs typeface="Comic Sans MS"/>
                <a:sym typeface="Comic Sans MS"/>
              </a:rPr>
              <a:t>f</a:t>
            </a:r>
            <a:r>
              <a:rPr lang="en-US" sz="1600" b="0" i="1"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rgbClr val="3333FF"/>
                </a:solidFill>
                <a:latin typeface="Comic Sans MS"/>
                <a:ea typeface="Comic Sans MS"/>
                <a:cs typeface="Comic Sans MS"/>
                <a:sym typeface="Comic Sans MS"/>
              </a:rPr>
              <a:t>:</a:t>
            </a:r>
            <a:r>
              <a:rPr lang="en-US" sz="2000" b="0" i="0" u="none" strike="noStrike" cap="none" baseline="0">
                <a:solidFill>
                  <a:srgbClr val="3333FF"/>
                </a:solidFill>
                <a:latin typeface="Comic Sans MS"/>
                <a:ea typeface="Comic Sans MS"/>
                <a:cs typeface="Comic Sans MS"/>
                <a:sym typeface="Comic Sans MS"/>
              </a:rPr>
              <a:t> </a:t>
            </a:r>
            <a:r>
              <a:rPr lang="en-US" sz="2800" b="0" i="1" u="none" strike="noStrike" cap="none" baseline="0">
                <a:solidFill>
                  <a:srgbClr val="3333FF"/>
                </a:solidFill>
                <a:latin typeface="Comic Sans MS"/>
                <a:ea typeface="Comic Sans MS"/>
                <a:cs typeface="Comic Sans MS"/>
                <a:sym typeface="Comic Sans MS"/>
              </a:rPr>
              <a:t>FIGURE</a:t>
            </a:r>
            <a:r>
              <a:rPr lang="en-US" sz="1200" b="0" i="1" u="none" strike="noStrike" cap="none" baseline="0">
                <a:solidFill>
                  <a:srgbClr val="3333FF"/>
                </a:solidFill>
                <a:latin typeface="Comic Sans MS"/>
                <a:ea typeface="Comic Sans MS"/>
                <a:cs typeface="Comic Sans MS"/>
                <a:sym typeface="Comic Sans MS"/>
              </a:rPr>
              <a:t> </a:t>
            </a:r>
            <a:r>
              <a:rPr lang="en-US" sz="2800" b="0" i="0" u="none" strike="noStrike" cap="none" baseline="0">
                <a:solidFill>
                  <a:srgbClr val="3333FF"/>
                </a:solidFill>
                <a:latin typeface="Comic Sans MS"/>
                <a:ea typeface="Comic Sans MS"/>
                <a:cs typeface="Comic Sans MS"/>
                <a:sym typeface="Comic Sans MS"/>
              </a:rPr>
              <a:t>)</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do</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if</a:t>
            </a:r>
            <a:r>
              <a:rPr lang="en-US" sz="2800" b="0" i="0" u="none" strike="noStrike" cap="none" baseline="0">
                <a:solidFill>
                  <a:schemeClr val="dk1"/>
                </a:solidFill>
                <a:latin typeface="Comic Sans MS"/>
                <a:ea typeface="Comic Sans MS"/>
                <a:cs typeface="Comic Sans MS"/>
                <a:sym typeface="Comic Sans MS"/>
              </a:rPr>
              <a:t> </a:t>
            </a:r>
            <a:r>
              <a:rPr lang="en-US" sz="2800" b="0" i="0" u="none" strike="noStrike" cap="none" baseline="0">
                <a:solidFill>
                  <a:srgbClr val="990000"/>
                </a:solidFill>
                <a:latin typeface="Comic Sans MS"/>
                <a:ea typeface="Comic Sans MS"/>
                <a:cs typeface="Comic Sans MS"/>
                <a:sym typeface="Comic Sans MS"/>
              </a:rPr>
              <a:t>“</a:t>
            </a:r>
            <a:r>
              <a:rPr lang="en-US" sz="2800" b="0" i="1" u="none" strike="noStrike" cap="none" baseline="0">
                <a:solidFill>
                  <a:srgbClr val="990000"/>
                </a:solidFill>
                <a:latin typeface="Comic Sans MS"/>
                <a:ea typeface="Comic Sans MS"/>
                <a:cs typeface="Comic Sans MS"/>
                <a:sym typeface="Comic Sans MS"/>
              </a:rPr>
              <a:t>f</a:t>
            </a:r>
            <a:r>
              <a:rPr lang="en-US" sz="2800" b="0" i="0" u="none" strike="noStrike" cap="none" baseline="0">
                <a:solidFill>
                  <a:srgbClr val="990000"/>
                </a:solidFill>
                <a:latin typeface="Comic Sans MS"/>
                <a:ea typeface="Comic Sans MS"/>
                <a:cs typeface="Comic Sans MS"/>
                <a:sym typeface="Comic Sans MS"/>
              </a:rPr>
              <a:t> is a </a:t>
            </a:r>
            <a:r>
              <a:rPr lang="en-US" sz="2800" b="0" i="1" u="none" strike="noStrike" cap="none" baseline="0">
                <a:solidFill>
                  <a:srgbClr val="990000"/>
                </a:solidFill>
                <a:latin typeface="Comic Sans MS"/>
                <a:ea typeface="Comic Sans MS"/>
                <a:cs typeface="Comic Sans MS"/>
                <a:sym typeface="Comic Sans MS"/>
              </a:rPr>
              <a:t>CIRCLE”</a:t>
            </a:r>
            <a:r>
              <a:rPr lang="en-US" sz="2800" b="0" i="0" u="none" strike="noStrike" cap="none" baseline="0">
                <a:solidFill>
                  <a:srgbClr val="990000"/>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then</a:t>
            </a:r>
            <a:r>
              <a:rPr lang="en-US" sz="2800" b="0" i="0" u="none" strike="noStrike" cap="none" baseline="0">
                <a:solidFill>
                  <a:schemeClr val="dk1"/>
                </a:solidFill>
                <a:latin typeface="Comic Sans MS"/>
                <a:ea typeface="Comic Sans MS"/>
                <a:cs typeface="Comic Sans MS"/>
                <a:sym typeface="Comic Sans MS"/>
              </a:rPr>
              <a:t> </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elseif</a:t>
            </a:r>
            <a:r>
              <a:rPr lang="en-US" sz="2800" b="0" i="0" u="none" strike="noStrike" cap="none" baseline="0">
                <a:solidFill>
                  <a:schemeClr val="dk1"/>
                </a:solidFill>
                <a:latin typeface="Comic Sans MS"/>
                <a:ea typeface="Comic Sans MS"/>
                <a:cs typeface="Comic Sans MS"/>
                <a:sym typeface="Comic Sans MS"/>
              </a:rPr>
              <a:t> </a:t>
            </a:r>
            <a:r>
              <a:rPr lang="en-US" sz="2800" b="0" i="0" u="none" strike="noStrike" cap="none" baseline="0">
                <a:solidFill>
                  <a:srgbClr val="990000"/>
                </a:solidFill>
                <a:latin typeface="Comic Sans MS"/>
                <a:ea typeface="Comic Sans MS"/>
                <a:cs typeface="Comic Sans MS"/>
                <a:sym typeface="Comic Sans MS"/>
              </a:rPr>
              <a:t>“</a:t>
            </a:r>
            <a:r>
              <a:rPr lang="en-US" sz="2800" b="0" i="1" u="none" strike="noStrike" cap="none" baseline="0">
                <a:solidFill>
                  <a:srgbClr val="990000"/>
                </a:solidFill>
                <a:latin typeface="Comic Sans MS"/>
                <a:ea typeface="Comic Sans MS"/>
                <a:cs typeface="Comic Sans MS"/>
                <a:sym typeface="Comic Sans MS"/>
              </a:rPr>
              <a:t>f</a:t>
            </a:r>
            <a:r>
              <a:rPr lang="en-US" sz="2800" b="0" i="0" u="none" strike="noStrike" cap="none" baseline="0">
                <a:solidFill>
                  <a:srgbClr val="990000"/>
                </a:solidFill>
                <a:latin typeface="Comic Sans MS"/>
                <a:ea typeface="Comic Sans MS"/>
                <a:cs typeface="Comic Sans MS"/>
                <a:sym typeface="Comic Sans MS"/>
              </a:rPr>
              <a:t> is a </a:t>
            </a:r>
            <a:r>
              <a:rPr lang="en-US" sz="2800" b="0" i="1" u="none" strike="noStrike" cap="none" baseline="0">
                <a:solidFill>
                  <a:srgbClr val="990000"/>
                </a:solidFill>
                <a:latin typeface="Comic Sans MS"/>
                <a:ea typeface="Comic Sans MS"/>
                <a:cs typeface="Comic Sans MS"/>
                <a:sym typeface="Comic Sans MS"/>
              </a:rPr>
              <a:t>POLYGON” </a:t>
            </a:r>
            <a:r>
              <a:rPr lang="en-US" sz="2800" b="0" i="1" u="none" strike="noStrike" cap="none" baseline="0">
                <a:solidFill>
                  <a:srgbClr val="3333FF"/>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then</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end</a:t>
            </a:r>
          </a:p>
          <a:p>
            <a:pPr marL="0" marR="0" lvl="0" indent="0" algn="l" rtl="0">
              <a:lnSpc>
                <a:spcPct val="90000"/>
              </a:lnSpc>
              <a:spcBef>
                <a:spcPts val="0"/>
              </a:spcBef>
              <a:spcAft>
                <a:spcPts val="0"/>
              </a:spcAft>
              <a:buSzPct val="25000"/>
              <a:buNone/>
            </a:pPr>
            <a:r>
              <a:rPr lang="en-US" sz="2000" b="1" i="0" u="none" strike="noStrike" cap="none" baseline="0">
                <a:solidFill>
                  <a:schemeClr val="accent2"/>
                </a:solidFill>
                <a:latin typeface="Comic Sans MS"/>
                <a:ea typeface="Comic Sans MS"/>
                <a:cs typeface="Comic Sans MS"/>
                <a:sym typeface="Comic Sans MS"/>
              </a:rPr>
              <a:t>	</a:t>
            </a:r>
            <a:r>
              <a:rPr lang="en-US" sz="2800" b="1" i="0" u="none" strike="noStrike" cap="none" baseline="0">
                <a:solidFill>
                  <a:schemeClr val="accent2"/>
                </a:solidFill>
                <a:latin typeface="Comic Sans MS"/>
                <a:ea typeface="Comic Sans MS"/>
                <a:cs typeface="Comic Sans MS"/>
                <a:sym typeface="Comic Sans MS"/>
              </a:rPr>
              <a:t>	end</a:t>
            </a:r>
          </a:p>
          <a:p>
            <a:pPr marL="0" marR="0" lvl="0" indent="0" algn="l" rtl="0">
              <a:lnSpc>
                <a:spcPct val="90000"/>
              </a:lnSpc>
              <a:spcBef>
                <a:spcPts val="0"/>
              </a:spcBef>
              <a:spcAft>
                <a:spcPts val="0"/>
              </a:spcAft>
              <a:buNone/>
            </a:pPr>
            <a:endParaRPr sz="2800" b="0" i="0" u="none" strike="noStrike" cap="none" baseline="0">
              <a:solidFill>
                <a:schemeClr val="dk1"/>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endParaRPr sz="2800" b="0" i="0" u="none" strike="noStrike" cap="none" baseline="0">
              <a:solidFill>
                <a:schemeClr val="dk1"/>
              </a:solidFill>
              <a:latin typeface="Comic Sans MS"/>
              <a:ea typeface="Comic Sans MS"/>
              <a:cs typeface="Comic Sans MS"/>
              <a:sym typeface="Comic Sans MS"/>
            </a:endParaRP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and similarly for all other routines!</a:t>
            </a:r>
          </a:p>
          <a:p>
            <a:pPr marL="0" marR="0" lvl="0" indent="0" algn="l" rtl="0">
              <a:lnSpc>
                <a:spcPct val="90000"/>
              </a:lnSpc>
              <a:spcBef>
                <a:spcPts val="0"/>
              </a:spcBef>
              <a:spcAft>
                <a:spcPts val="0"/>
              </a:spcAft>
              <a:buNone/>
            </a:pPr>
            <a:endParaRPr sz="2800" b="0" i="0" u="none" strike="noStrike" cap="none" baseline="0">
              <a:solidFill>
                <a:schemeClr val="dk1"/>
              </a:solidFill>
              <a:latin typeface="Comic Sans MS"/>
              <a:ea typeface="Comic Sans MS"/>
              <a:cs typeface="Comic Sans MS"/>
              <a:sym typeface="Comic Sans MS"/>
            </a:endParaRPr>
          </a:p>
          <a:p>
            <a:pPr marL="0" marR="0" lvl="0" indent="0" algn="l" rtl="0">
              <a:lnSpc>
                <a:spcPct val="90000"/>
              </a:lnSpc>
              <a:spcBef>
                <a:spcPts val="0"/>
              </a:spcBef>
              <a:spcAft>
                <a:spcPts val="0"/>
              </a:spcAft>
              <a:buSzPct val="25000"/>
              <a:buNone/>
            </a:pPr>
            <a:r>
              <a:rPr lang="en-US" sz="2800" b="0" i="0" u="none" strike="noStrike" cap="none" baseline="0">
                <a:solidFill>
                  <a:schemeClr val="dk1"/>
                </a:solidFill>
                <a:latin typeface="Comic Sans MS"/>
                <a:ea typeface="Comic Sans MS"/>
                <a:cs typeface="Comic Sans MS"/>
                <a:sym typeface="Comic Sans MS"/>
              </a:rPr>
              <a:t>Tedious; must be changed whenever there’s a new figure type</a:t>
            </a:r>
          </a:p>
        </p:txBody>
      </p:sp>
      <p:sp>
        <p:nvSpPr>
          <p:cNvPr id="550" name="Shape 550"/>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62</a:t>
            </a:fld>
            <a:endParaRPr lang="en-US"/>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title"/>
          </p:nvPr>
        </p:nvSpPr>
        <p:spPr>
          <a:xfrm>
            <a:off x="244293" y="115888"/>
            <a:ext cx="83534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dirty="0">
                <a:solidFill>
                  <a:srgbClr val="006699"/>
                </a:solidFill>
                <a:latin typeface="Nunito"/>
                <a:ea typeface="Nunito"/>
                <a:cs typeface="Nunito"/>
                <a:sym typeface="Nunito"/>
              </a:rPr>
              <a:t>With inheritance and associated techniques (1)</a:t>
            </a:r>
          </a:p>
        </p:txBody>
      </p:sp>
      <p:sp>
        <p:nvSpPr>
          <p:cNvPr id="556" name="Shape 556"/>
          <p:cNvSpPr txBox="1"/>
          <p:nvPr/>
        </p:nvSpPr>
        <p:spPr>
          <a:xfrm>
            <a:off x="539750" y="1068387"/>
            <a:ext cx="1296900"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With:</a:t>
            </a:r>
          </a:p>
        </p:txBody>
      </p:sp>
      <p:sp>
        <p:nvSpPr>
          <p:cNvPr id="557" name="Shape 557"/>
          <p:cNvSpPr txBox="1"/>
          <p:nvPr/>
        </p:nvSpPr>
        <p:spPr>
          <a:xfrm>
            <a:off x="539750" y="3716337"/>
            <a:ext cx="2015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Initialize:</a:t>
            </a:r>
          </a:p>
        </p:txBody>
      </p:sp>
      <p:sp>
        <p:nvSpPr>
          <p:cNvPr id="558" name="Shape 558"/>
          <p:cNvSpPr txBox="1"/>
          <p:nvPr/>
        </p:nvSpPr>
        <p:spPr>
          <a:xfrm>
            <a:off x="3924300" y="1125537"/>
            <a:ext cx="1296900"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and:</a:t>
            </a:r>
          </a:p>
        </p:txBody>
      </p:sp>
      <p:sp>
        <p:nvSpPr>
          <p:cNvPr id="559" name="Shape 559"/>
          <p:cNvSpPr txBox="1"/>
          <p:nvPr/>
        </p:nvSpPr>
        <p:spPr>
          <a:xfrm>
            <a:off x="3995737" y="3500437"/>
            <a:ext cx="3455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rgbClr val="990000"/>
                </a:solidFill>
                <a:latin typeface="Comic Sans MS"/>
                <a:ea typeface="Comic Sans MS"/>
                <a:cs typeface="Comic Sans MS"/>
                <a:sym typeface="Comic Sans MS"/>
              </a:rPr>
              <a:t>Then just use:</a:t>
            </a:r>
          </a:p>
        </p:txBody>
      </p:sp>
      <p:sp>
        <p:nvSpPr>
          <p:cNvPr id="560" name="Shape 560"/>
          <p:cNvSpPr>
            <a:spLocks noGrp="1"/>
          </p:cNvSpPr>
          <p:nvPr>
            <p:ph type="body" idx="1"/>
          </p:nvPr>
        </p:nvSpPr>
        <p:spPr>
          <a:xfrm>
            <a:off x="652010" y="1629228"/>
            <a:ext cx="2330699" cy="16908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marR="0" lvl="1" indent="0" algn="l" rtl="0">
              <a:spcBef>
                <a:spcPts val="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f</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FIGURE</a:t>
            </a:r>
          </a:p>
          <a:p>
            <a:pPr marL="0" marR="0" lvl="1" indent="0" algn="l" rtl="0">
              <a:spcBef>
                <a:spcPts val="120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c</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CIRCLE</a:t>
            </a:r>
          </a:p>
          <a:p>
            <a:pPr marL="0" marR="0" lvl="1" indent="0" algn="l" rtl="0">
              <a:spcBef>
                <a:spcPts val="1200"/>
              </a:spcBef>
              <a:spcAft>
                <a:spcPts val="0"/>
              </a:spcAft>
              <a:buClr>
                <a:srgbClr val="8B0000"/>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p</a:t>
            </a:r>
            <a:r>
              <a:rPr lang="en-US" sz="1800" b="0" i="1" u="none" strike="noStrike" cap="none" baseline="0">
                <a:solidFill>
                  <a:srgbClr val="3333FF"/>
                </a:solidFill>
                <a:latin typeface="Comic Sans MS"/>
                <a:ea typeface="Comic Sans MS"/>
                <a:cs typeface="Comic Sans MS"/>
                <a:sym typeface="Comic Sans MS"/>
              </a:rPr>
              <a:t> </a:t>
            </a:r>
            <a:r>
              <a:rPr lang="en-US" sz="2400" b="0" i="0" u="none" strike="noStrike" cap="none" baseline="0">
                <a:solidFill>
                  <a:srgbClr val="3333FF"/>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POLYGON</a:t>
            </a:r>
          </a:p>
          <a:p>
            <a:pPr marL="0" marR="0" lvl="0" indent="0" algn="ctr" rtl="0">
              <a:lnSpc>
                <a:spcPct val="80000"/>
              </a:lnSpc>
              <a:spcBef>
                <a:spcPts val="2400"/>
              </a:spcBef>
              <a:spcAft>
                <a:spcPts val="0"/>
              </a:spcAft>
              <a:buNone/>
            </a:pPr>
            <a:endParaRPr sz="2400" b="0" i="0" u="none" strike="noStrike" cap="none" baseline="0">
              <a:solidFill>
                <a:srgbClr val="333399"/>
              </a:solidFill>
              <a:latin typeface="Comic Sans MS"/>
              <a:ea typeface="Comic Sans MS"/>
              <a:cs typeface="Comic Sans MS"/>
              <a:sym typeface="Comic Sans MS"/>
            </a:endParaRPr>
          </a:p>
        </p:txBody>
      </p:sp>
      <p:sp>
        <p:nvSpPr>
          <p:cNvPr id="561" name="Shape 561"/>
          <p:cNvSpPr/>
          <p:nvPr/>
        </p:nvSpPr>
        <p:spPr>
          <a:xfrm>
            <a:off x="4004810" y="1651000"/>
            <a:ext cx="3451799" cy="11466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marR="0" lvl="1" indent="0" algn="l" rtl="0">
              <a:lnSpc>
                <a:spcPct val="75000"/>
              </a:lnSpc>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create</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c</a:t>
            </a:r>
            <a:r>
              <a:rPr lang="en-US" sz="4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make</a:t>
            </a:r>
            <a:r>
              <a:rPr lang="en-US" sz="2400" b="0" i="0" u="none" strike="noStrike" cap="none" baseline="0">
                <a:solidFill>
                  <a:srgbClr val="3333FF"/>
                </a:solidFill>
                <a:latin typeface="Comic Sans MS"/>
                <a:ea typeface="Comic Sans MS"/>
                <a:cs typeface="Comic Sans MS"/>
                <a:sym typeface="Comic Sans MS"/>
              </a:rPr>
              <a:t> (...)</a:t>
            </a:r>
          </a:p>
          <a:p>
            <a:pPr marL="0" marR="0" lvl="1" indent="0" algn="l" rtl="0">
              <a:lnSpc>
                <a:spcPct val="75000"/>
              </a:lnSpc>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create</a:t>
            </a:r>
            <a:r>
              <a:rPr lang="en-US" sz="2400" b="0" i="0" u="none" strike="noStrike" cap="none" baseline="0">
                <a:solidFill>
                  <a:schemeClr val="dk1"/>
                </a:solidFill>
                <a:latin typeface="Comic Sans MS"/>
                <a:ea typeface="Comic Sans MS"/>
                <a:cs typeface="Comic Sans MS"/>
                <a:sym typeface="Comic Sans MS"/>
              </a:rPr>
              <a:t> </a:t>
            </a:r>
            <a:r>
              <a:rPr lang="en-US" sz="2400" b="0" i="1" u="none" strike="noStrike" cap="none" baseline="0">
                <a:solidFill>
                  <a:srgbClr val="3333FF"/>
                </a:solidFill>
                <a:latin typeface="Comic Sans MS"/>
                <a:ea typeface="Comic Sans MS"/>
                <a:cs typeface="Comic Sans MS"/>
                <a:sym typeface="Comic Sans MS"/>
              </a:rPr>
              <a:t>p</a:t>
            </a:r>
            <a:r>
              <a:rPr lang="en-US" sz="44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make</a:t>
            </a:r>
            <a:r>
              <a:rPr lang="en-US" sz="2400" b="0" i="0" u="none" strike="noStrike" cap="none" baseline="0">
                <a:solidFill>
                  <a:srgbClr val="3333FF"/>
                </a:solidFill>
                <a:latin typeface="Comic Sans MS"/>
                <a:ea typeface="Comic Sans MS"/>
                <a:cs typeface="Comic Sans MS"/>
                <a:sym typeface="Comic Sans MS"/>
              </a:rPr>
              <a:t> (...)</a:t>
            </a:r>
          </a:p>
          <a:p>
            <a:pPr marL="0" marR="0" lvl="0" indent="0" algn="ctr" rtl="0">
              <a:lnSpc>
                <a:spcPct val="80000"/>
              </a:lnSpc>
              <a:spcBef>
                <a:spcPts val="1200"/>
              </a:spcBef>
              <a:spcAft>
                <a:spcPts val="0"/>
              </a:spcAft>
              <a:buClr>
                <a:srgbClr val="8B0000"/>
              </a:buClr>
              <a:buFont typeface="Noto Symbol"/>
              <a:buNone/>
            </a:pPr>
            <a:endParaRPr sz="2400" b="0" i="0" u="none" strike="noStrike" cap="none" baseline="0">
              <a:solidFill>
                <a:srgbClr val="333399"/>
              </a:solidFill>
              <a:latin typeface="Comic Sans MS"/>
              <a:ea typeface="Comic Sans MS"/>
              <a:cs typeface="Comic Sans MS"/>
              <a:sym typeface="Comic Sans MS"/>
            </a:endParaRPr>
          </a:p>
        </p:txBody>
      </p:sp>
      <p:sp>
        <p:nvSpPr>
          <p:cNvPr id="562" name="Shape 562"/>
          <p:cNvSpPr/>
          <p:nvPr/>
        </p:nvSpPr>
        <p:spPr>
          <a:xfrm>
            <a:off x="652010" y="4263569"/>
            <a:ext cx="2461199" cy="18978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marR="0" lvl="1" indent="0" algn="l" rtl="0">
              <a:lnSpc>
                <a:spcPct val="90000"/>
              </a:lnSpc>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if</a:t>
            </a:r>
            <a:r>
              <a:rPr lang="en-US" sz="2400" b="0" i="0" u="none" strike="noStrike" cap="none" baseline="0">
                <a:solidFill>
                  <a:schemeClr val="dk1"/>
                </a:solidFill>
                <a:latin typeface="Comic Sans MS"/>
                <a:ea typeface="Comic Sans MS"/>
                <a:cs typeface="Comic Sans MS"/>
                <a:sym typeface="Comic Sans MS"/>
              </a:rPr>
              <a:t> ... </a:t>
            </a:r>
            <a:r>
              <a:rPr lang="en-US" sz="2400" b="1" i="0" u="none" strike="noStrike" cap="none" baseline="0">
                <a:solidFill>
                  <a:schemeClr val="accent2"/>
                </a:solidFill>
                <a:latin typeface="Comic Sans MS"/>
                <a:ea typeface="Comic Sans MS"/>
                <a:cs typeface="Comic Sans MS"/>
                <a:sym typeface="Comic Sans MS"/>
              </a:rPr>
              <a:t>then</a:t>
            </a:r>
            <a:r>
              <a:rPr lang="en-US" sz="2400" b="0" i="0" u="none" strike="noStrike" cap="none" baseline="0">
                <a:solidFill>
                  <a:schemeClr val="dk1"/>
                </a:solidFill>
                <a:latin typeface="Comic Sans MS"/>
                <a:ea typeface="Comic Sans MS"/>
                <a:cs typeface="Comic Sans MS"/>
                <a:sym typeface="Comic Sans MS"/>
              </a:rPr>
              <a:t> </a:t>
            </a:r>
          </a:p>
          <a:p>
            <a:pPr marL="457200" marR="0" lvl="3"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f</a:t>
            </a:r>
            <a:r>
              <a:rPr lang="en-US" sz="2400" b="0" i="0" u="none" strike="noStrike" cap="none" baseline="0">
                <a:solidFill>
                  <a:srgbClr val="3333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c</a:t>
            </a:r>
            <a:r>
              <a:rPr lang="en-US" sz="2400" b="0" i="0" u="none" strike="noStrike" cap="none" baseline="0">
                <a:solidFill>
                  <a:srgbClr val="3333FF"/>
                </a:solidFill>
                <a:latin typeface="Comic Sans MS"/>
                <a:ea typeface="Comic Sans MS"/>
                <a:cs typeface="Comic Sans MS"/>
                <a:sym typeface="Comic Sans MS"/>
              </a:rPr>
              <a:t> </a:t>
            </a:r>
          </a:p>
          <a:p>
            <a:pPr marL="0" marR="0" lvl="1" indent="0" algn="l" rtl="0">
              <a:lnSpc>
                <a:spcPct val="90000"/>
              </a:lnSpc>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else</a:t>
            </a:r>
            <a:r>
              <a:rPr lang="en-US" sz="2400" b="0" i="0" u="none" strike="noStrike" cap="none" baseline="0">
                <a:solidFill>
                  <a:schemeClr val="dk1"/>
                </a:solidFill>
                <a:latin typeface="Comic Sans MS"/>
                <a:ea typeface="Comic Sans MS"/>
                <a:cs typeface="Comic Sans MS"/>
                <a:sym typeface="Comic Sans MS"/>
              </a:rPr>
              <a:t> </a:t>
            </a:r>
          </a:p>
          <a:p>
            <a:pPr marL="457200" marR="0" lvl="3" indent="0" algn="l" rtl="0">
              <a:lnSpc>
                <a:spcPct val="90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f</a:t>
            </a:r>
            <a:r>
              <a:rPr lang="en-US" sz="2400" b="0" i="0" u="none" strike="noStrike" cap="none" baseline="0">
                <a:solidFill>
                  <a:srgbClr val="3333FF"/>
                </a:solidFill>
                <a:latin typeface="Comic Sans MS"/>
                <a:ea typeface="Comic Sans MS"/>
                <a:cs typeface="Comic Sans MS"/>
                <a:sym typeface="Comic Sans MS"/>
              </a:rPr>
              <a:t> := </a:t>
            </a:r>
            <a:r>
              <a:rPr lang="en-US" sz="2400" b="0" i="1" u="none" strike="noStrike" cap="none" baseline="0">
                <a:solidFill>
                  <a:srgbClr val="3333FF"/>
                </a:solidFill>
                <a:latin typeface="Comic Sans MS"/>
                <a:ea typeface="Comic Sans MS"/>
                <a:cs typeface="Comic Sans MS"/>
                <a:sym typeface="Comic Sans MS"/>
              </a:rPr>
              <a:t>p</a:t>
            </a:r>
            <a:r>
              <a:rPr lang="en-US" sz="2400" b="0" i="0" u="none" strike="noStrike" cap="none" baseline="0">
                <a:solidFill>
                  <a:srgbClr val="3333FF"/>
                </a:solidFill>
                <a:latin typeface="Comic Sans MS"/>
                <a:ea typeface="Comic Sans MS"/>
                <a:cs typeface="Comic Sans MS"/>
                <a:sym typeface="Comic Sans MS"/>
              </a:rPr>
              <a:t> </a:t>
            </a:r>
          </a:p>
          <a:p>
            <a:pPr marL="0" marR="0" lvl="1" indent="0" algn="l" rtl="0">
              <a:lnSpc>
                <a:spcPct val="90000"/>
              </a:lnSpc>
              <a:spcBef>
                <a:spcPts val="0"/>
              </a:spcBef>
              <a:spcAft>
                <a:spcPts val="0"/>
              </a:spcAft>
              <a:buSzPct val="25000"/>
              <a:buNone/>
            </a:pPr>
            <a:r>
              <a:rPr lang="en-US" sz="2400" b="1" i="0" u="none" strike="noStrike" cap="none" baseline="0">
                <a:solidFill>
                  <a:schemeClr val="accent2"/>
                </a:solidFill>
                <a:latin typeface="Comic Sans MS"/>
                <a:ea typeface="Comic Sans MS"/>
                <a:cs typeface="Comic Sans MS"/>
                <a:sym typeface="Comic Sans MS"/>
              </a:rPr>
              <a:t>end</a:t>
            </a:r>
          </a:p>
          <a:p>
            <a:pPr marL="0" marR="0" lvl="0" indent="0" algn="ctr" rtl="0">
              <a:lnSpc>
                <a:spcPct val="80000"/>
              </a:lnSpc>
              <a:spcBef>
                <a:spcPts val="1200"/>
              </a:spcBef>
              <a:spcAft>
                <a:spcPts val="0"/>
              </a:spcAft>
              <a:buClr>
                <a:srgbClr val="8B0000"/>
              </a:buClr>
              <a:buFont typeface="Noto Symbol"/>
              <a:buNone/>
            </a:pPr>
            <a:endParaRPr sz="2400" b="0" i="0" u="none" strike="noStrike" cap="none" baseline="0">
              <a:solidFill>
                <a:srgbClr val="333399"/>
              </a:solidFill>
              <a:latin typeface="Comic Sans MS"/>
              <a:ea typeface="Comic Sans MS"/>
              <a:cs typeface="Comic Sans MS"/>
              <a:sym typeface="Comic Sans MS"/>
            </a:endParaRPr>
          </a:p>
        </p:txBody>
      </p:sp>
      <p:sp>
        <p:nvSpPr>
          <p:cNvPr id="563" name="Shape 563"/>
          <p:cNvSpPr/>
          <p:nvPr/>
        </p:nvSpPr>
        <p:spPr>
          <a:xfrm>
            <a:off x="4169228" y="4045857"/>
            <a:ext cx="4234499" cy="22353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marR="0" lvl="1" indent="0" algn="l" rtl="0">
              <a:lnSpc>
                <a:spcPct val="75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f</a:t>
            </a:r>
            <a:r>
              <a:rPr lang="en-US" sz="40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move</a:t>
            </a:r>
            <a:r>
              <a:rPr lang="en-US" sz="2400" b="0" i="0" u="none" strike="noStrike" cap="none" baseline="0">
                <a:solidFill>
                  <a:srgbClr val="3333FF"/>
                </a:solidFill>
                <a:latin typeface="Comic Sans MS"/>
                <a:ea typeface="Comic Sans MS"/>
                <a:cs typeface="Comic Sans MS"/>
                <a:sym typeface="Comic Sans MS"/>
              </a:rPr>
              <a:t> (...)</a:t>
            </a:r>
          </a:p>
          <a:p>
            <a:pPr marL="0" marR="0" lvl="1" indent="0" algn="l" rtl="0">
              <a:lnSpc>
                <a:spcPct val="75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f</a:t>
            </a:r>
            <a:r>
              <a:rPr lang="en-US" sz="4000" b="0" i="0"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rotate</a:t>
            </a:r>
            <a:r>
              <a:rPr lang="en-US" sz="2400" b="0" i="0" u="none" strike="noStrike" cap="none" baseline="0">
                <a:solidFill>
                  <a:srgbClr val="3333FF"/>
                </a:solidFill>
                <a:latin typeface="Comic Sans MS"/>
                <a:ea typeface="Comic Sans MS"/>
                <a:cs typeface="Comic Sans MS"/>
                <a:sym typeface="Comic Sans MS"/>
              </a:rPr>
              <a:t> (...)</a:t>
            </a:r>
          </a:p>
          <a:p>
            <a:pPr marL="0" marR="0" lvl="1" indent="0" algn="l" rtl="0">
              <a:lnSpc>
                <a:spcPct val="75000"/>
              </a:lnSpc>
              <a:spcBef>
                <a:spcPts val="0"/>
              </a:spcBef>
              <a:spcAft>
                <a:spcPts val="0"/>
              </a:spcAft>
              <a:buSzPct val="25000"/>
              <a:buNone/>
            </a:pPr>
            <a:r>
              <a:rPr lang="en-US" sz="2400" b="0" i="1" u="none" strike="noStrike" cap="none" baseline="0">
                <a:solidFill>
                  <a:srgbClr val="3333FF"/>
                </a:solidFill>
                <a:latin typeface="Comic Sans MS"/>
                <a:ea typeface="Comic Sans MS"/>
                <a:cs typeface="Comic Sans MS"/>
                <a:sym typeface="Comic Sans MS"/>
              </a:rPr>
              <a:t>f</a:t>
            </a:r>
            <a:r>
              <a:rPr lang="en-US" sz="4000" b="0" i="1" u="none" strike="noStrike" cap="none" baseline="0">
                <a:solidFill>
                  <a:srgbClr val="3333FF"/>
                </a:solidFill>
                <a:latin typeface="Comic Sans MS"/>
                <a:ea typeface="Comic Sans MS"/>
                <a:cs typeface="Comic Sans MS"/>
                <a:sym typeface="Comic Sans MS"/>
              </a:rPr>
              <a:t>.</a:t>
            </a:r>
            <a:r>
              <a:rPr lang="en-US" sz="2400" b="0" i="1" u="none" strike="noStrike" cap="none" baseline="0">
                <a:solidFill>
                  <a:srgbClr val="3333FF"/>
                </a:solidFill>
                <a:latin typeface="Comic Sans MS"/>
                <a:ea typeface="Comic Sans MS"/>
                <a:cs typeface="Comic Sans MS"/>
                <a:sym typeface="Comic Sans MS"/>
              </a:rPr>
              <a:t>display</a:t>
            </a:r>
            <a:r>
              <a:rPr lang="en-US" sz="2400" b="0" i="0" u="none" strike="noStrike" cap="none" baseline="0">
                <a:solidFill>
                  <a:srgbClr val="3333FF"/>
                </a:solidFill>
                <a:latin typeface="Comic Sans MS"/>
                <a:ea typeface="Comic Sans MS"/>
                <a:cs typeface="Comic Sans MS"/>
                <a:sym typeface="Comic Sans MS"/>
              </a:rPr>
              <a:t> (...)</a:t>
            </a:r>
          </a:p>
          <a:p>
            <a:pPr marL="457200" marR="0" lvl="2" indent="0" algn="l" rtl="0">
              <a:spcBef>
                <a:spcPts val="0"/>
              </a:spcBef>
              <a:spcAft>
                <a:spcPts val="0"/>
              </a:spcAft>
              <a:buSzPct val="25000"/>
              <a:buNone/>
            </a:pPr>
            <a:r>
              <a:rPr lang="en-US" sz="2400" b="0" i="0" u="none" strike="noStrike" cap="none" baseline="0">
                <a:solidFill>
                  <a:srgbClr val="990000"/>
                </a:solidFill>
                <a:latin typeface="Comic Sans MS"/>
                <a:ea typeface="Comic Sans MS"/>
                <a:cs typeface="Comic Sans MS"/>
                <a:sym typeface="Comic Sans MS"/>
              </a:rPr>
              <a:t>-- and so on for every</a:t>
            </a:r>
            <a:br>
              <a:rPr lang="en-US" sz="2400" b="0" i="0" u="none" strike="noStrike" cap="none" baseline="0">
                <a:solidFill>
                  <a:srgbClr val="990000"/>
                </a:solidFill>
                <a:latin typeface="Comic Sans MS"/>
                <a:ea typeface="Comic Sans MS"/>
                <a:cs typeface="Comic Sans MS"/>
                <a:sym typeface="Comic Sans MS"/>
              </a:rPr>
            </a:br>
            <a:r>
              <a:rPr lang="en-US" sz="2400" b="0" i="0" u="none" strike="noStrike" cap="none" baseline="0">
                <a:solidFill>
                  <a:srgbClr val="990000"/>
                </a:solidFill>
                <a:latin typeface="Comic Sans MS"/>
                <a:ea typeface="Comic Sans MS"/>
                <a:cs typeface="Comic Sans MS"/>
                <a:sym typeface="Comic Sans MS"/>
              </a:rPr>
              <a:t>-- operation on </a:t>
            </a:r>
            <a:r>
              <a:rPr lang="en-US" sz="2400" b="0" i="1" u="none" strike="noStrike" cap="none" baseline="0">
                <a:solidFill>
                  <a:srgbClr val="3333FF"/>
                </a:solidFill>
                <a:latin typeface="Comic Sans MS"/>
                <a:ea typeface="Comic Sans MS"/>
                <a:cs typeface="Comic Sans MS"/>
                <a:sym typeface="Comic Sans MS"/>
              </a:rPr>
              <a:t>f</a:t>
            </a:r>
            <a:r>
              <a:rPr lang="en-US" sz="2400" b="0" i="1" u="none" strike="noStrike" cap="none" baseline="0">
                <a:solidFill>
                  <a:srgbClr val="006400"/>
                </a:solidFill>
                <a:latin typeface="Comic Sans MS"/>
                <a:ea typeface="Comic Sans MS"/>
                <a:cs typeface="Comic Sans MS"/>
                <a:sym typeface="Comic Sans MS"/>
              </a:rPr>
              <a:t> </a:t>
            </a:r>
            <a:r>
              <a:rPr lang="en-US" sz="2400" b="0" i="0" u="none" strike="noStrike" cap="none" baseline="0">
                <a:solidFill>
                  <a:srgbClr val="990000"/>
                </a:solidFill>
                <a:latin typeface="Comic Sans MS"/>
                <a:ea typeface="Comic Sans MS"/>
                <a:cs typeface="Comic Sans MS"/>
                <a:sym typeface="Comic Sans MS"/>
              </a:rPr>
              <a:t>!</a:t>
            </a:r>
          </a:p>
          <a:p>
            <a:pPr marL="0" marR="0" lvl="0" indent="0" algn="ctr" rtl="0">
              <a:lnSpc>
                <a:spcPct val="80000"/>
              </a:lnSpc>
              <a:spcBef>
                <a:spcPts val="1200"/>
              </a:spcBef>
              <a:spcAft>
                <a:spcPts val="0"/>
              </a:spcAft>
              <a:buClr>
                <a:srgbClr val="8B0000"/>
              </a:buClr>
              <a:buFont typeface="Noto Symbol"/>
              <a:buNone/>
            </a:pPr>
            <a:endParaRPr sz="2400" b="0" i="0" u="none" strike="noStrike" cap="none" baseline="0">
              <a:solidFill>
                <a:srgbClr val="333399"/>
              </a:solidFill>
              <a:latin typeface="Comic Sans MS"/>
              <a:ea typeface="Comic Sans MS"/>
              <a:cs typeface="Comic Sans MS"/>
              <a:sym typeface="Comic Sans MS"/>
            </a:endParaRPr>
          </a:p>
        </p:txBody>
      </p:sp>
      <p:sp>
        <p:nvSpPr>
          <p:cNvPr id="564" name="Shape 564"/>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63</a:t>
            </a:fld>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8"/>
                                        </p:tgtEl>
                                        <p:attrNameLst>
                                          <p:attrName>style.visibility</p:attrName>
                                        </p:attrNameLst>
                                      </p:cBhvr>
                                      <p:to>
                                        <p:strVal val="visible"/>
                                      </p:to>
                                    </p:set>
                                    <p:animEffect transition="in" filter="fade">
                                      <p:cBhvr>
                                        <p:cTn id="7" dur="1"/>
                                        <p:tgtEl>
                                          <p:spTgt spid="558"/>
                                        </p:tgtEl>
                                      </p:cBhvr>
                                    </p:animEffect>
                                  </p:childTnLst>
                                </p:cTn>
                              </p:par>
                              <p:par>
                                <p:cTn id="8" presetID="10" presetClass="entr" presetSubtype="0" fill="hold" nodeType="withEffect">
                                  <p:stCondLst>
                                    <p:cond delay="0"/>
                                  </p:stCondLst>
                                  <p:childTnLst>
                                    <p:set>
                                      <p:cBhvr>
                                        <p:cTn id="9" dur="1" fill="hold">
                                          <p:stCondLst>
                                            <p:cond delay="0"/>
                                          </p:stCondLst>
                                        </p:cTn>
                                        <p:tgtEl>
                                          <p:spTgt spid="561"/>
                                        </p:tgtEl>
                                        <p:attrNameLst>
                                          <p:attrName>style.visibility</p:attrName>
                                        </p:attrNameLst>
                                      </p:cBhvr>
                                      <p:to>
                                        <p:strVal val="visible"/>
                                      </p:to>
                                    </p:set>
                                    <p:animEffect transition="in" filter="fade">
                                      <p:cBhvr>
                                        <p:cTn id="10" dur="1"/>
                                        <p:tgtEl>
                                          <p:spTgt spid="5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7"/>
                                        </p:tgtEl>
                                        <p:attrNameLst>
                                          <p:attrName>style.visibility</p:attrName>
                                        </p:attrNameLst>
                                      </p:cBhvr>
                                      <p:to>
                                        <p:strVal val="visible"/>
                                      </p:to>
                                    </p:set>
                                    <p:animEffect transition="in" filter="fade">
                                      <p:cBhvr>
                                        <p:cTn id="15" dur="1"/>
                                        <p:tgtEl>
                                          <p:spTgt spid="557"/>
                                        </p:tgtEl>
                                      </p:cBhvr>
                                    </p:animEffect>
                                  </p:childTnLst>
                                </p:cTn>
                              </p:par>
                              <p:par>
                                <p:cTn id="16" presetID="10" presetClass="entr" presetSubtype="0" fill="hold" nodeType="withEffect">
                                  <p:stCondLst>
                                    <p:cond delay="0"/>
                                  </p:stCondLst>
                                  <p:childTnLst>
                                    <p:set>
                                      <p:cBhvr>
                                        <p:cTn id="17" dur="1" fill="hold">
                                          <p:stCondLst>
                                            <p:cond delay="0"/>
                                          </p:stCondLst>
                                        </p:cTn>
                                        <p:tgtEl>
                                          <p:spTgt spid="562"/>
                                        </p:tgtEl>
                                        <p:attrNameLst>
                                          <p:attrName>style.visibility</p:attrName>
                                        </p:attrNameLst>
                                      </p:cBhvr>
                                      <p:to>
                                        <p:strVal val="visible"/>
                                      </p:to>
                                    </p:set>
                                    <p:animEffect transition="in" filter="fade">
                                      <p:cBhvr>
                                        <p:cTn id="18" dur="1"/>
                                        <p:tgtEl>
                                          <p:spTgt spid="5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59"/>
                                        </p:tgtEl>
                                        <p:attrNameLst>
                                          <p:attrName>style.visibility</p:attrName>
                                        </p:attrNameLst>
                                      </p:cBhvr>
                                      <p:to>
                                        <p:strVal val="visible"/>
                                      </p:to>
                                    </p:set>
                                    <p:animEffect transition="in" filter="fade">
                                      <p:cBhvr>
                                        <p:cTn id="23" dur="1000"/>
                                        <p:tgtEl>
                                          <p:spTgt spid="559"/>
                                        </p:tgtEl>
                                      </p:cBhvr>
                                    </p:animEffect>
                                  </p:childTnLst>
                                </p:cTn>
                              </p:par>
                              <p:par>
                                <p:cTn id="24" presetID="10" presetClass="entr" presetSubtype="0" fill="hold" nodeType="withEffect">
                                  <p:stCondLst>
                                    <p:cond delay="0"/>
                                  </p:stCondLst>
                                  <p:childTnLst>
                                    <p:set>
                                      <p:cBhvr>
                                        <p:cTn id="25" dur="1" fill="hold">
                                          <p:stCondLst>
                                            <p:cond delay="0"/>
                                          </p:stCondLst>
                                        </p:cTn>
                                        <p:tgtEl>
                                          <p:spTgt spid="563"/>
                                        </p:tgtEl>
                                        <p:attrNameLst>
                                          <p:attrName>style.visibility</p:attrName>
                                        </p:attrNameLst>
                                      </p:cBhvr>
                                      <p:to>
                                        <p:strVal val="visible"/>
                                      </p:to>
                                    </p:set>
                                    <p:animEffect transition="in" filter="fade">
                                      <p:cBhvr>
                                        <p:cTn id="26" dur="10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249250" y="115900"/>
            <a:ext cx="8154900"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a:solidFill>
                  <a:srgbClr val="006699"/>
                </a:solidFill>
                <a:latin typeface="Nunito"/>
                <a:ea typeface="Nunito"/>
                <a:cs typeface="Nunito"/>
                <a:sym typeface="Nunito"/>
              </a:rPr>
              <a:t>With inheritance and associated techniques (2)</a:t>
            </a:r>
          </a:p>
        </p:txBody>
      </p:sp>
      <p:sp>
        <p:nvSpPr>
          <p:cNvPr id="570" name="Shape 570"/>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lvl="0" rtl="0">
              <a:lnSpc>
                <a:spcPct val="90000"/>
              </a:lnSpc>
              <a:spcBef>
                <a:spcPts val="400"/>
              </a:spcBef>
              <a:buNone/>
            </a:pPr>
            <a:endParaRPr sz="2000" dirty="0">
              <a:solidFill>
                <a:srgbClr val="990000"/>
              </a:solidFill>
              <a:latin typeface="Comic Sans MS"/>
              <a:ea typeface="Comic Sans MS"/>
              <a:cs typeface="Comic Sans MS"/>
              <a:sym typeface="Comic Sans MS"/>
            </a:endParaRPr>
          </a:p>
          <a:p>
            <a:pPr marL="457200" lvl="0" indent="-355600" rtl="0">
              <a:lnSpc>
                <a:spcPct val="90000"/>
              </a:lnSpc>
              <a:spcBef>
                <a:spcPts val="400"/>
              </a:spcBef>
              <a:buClr>
                <a:srgbClr val="8B0000"/>
              </a:buClr>
              <a:buSzPct val="100000"/>
              <a:buFont typeface="Comic Sans MS"/>
              <a:buChar char="➢"/>
            </a:pPr>
            <a:r>
              <a:rPr lang="en-US" sz="2800" dirty="0">
                <a:solidFill>
                  <a:srgbClr val="990000"/>
                </a:solidFill>
                <a:latin typeface="Comic Sans MS"/>
                <a:ea typeface="Comic Sans MS"/>
                <a:cs typeface="Comic Sans MS"/>
                <a:sym typeface="Comic Sans MS"/>
              </a:rPr>
              <a:t>Redefinition</a:t>
            </a:r>
            <a:r>
              <a:rPr lang="en-US" sz="2800" dirty="0">
                <a:latin typeface="Comic Sans MS"/>
                <a:ea typeface="Comic Sans MS"/>
                <a:cs typeface="Comic Sans MS"/>
                <a:sym typeface="Comic Sans MS"/>
              </a:rPr>
              <a:t>: A class may change an inherited feature, as with </a:t>
            </a:r>
            <a:r>
              <a:rPr lang="en-US" sz="2800" i="1" dirty="0">
                <a:solidFill>
                  <a:srgbClr val="3333FF"/>
                </a:solidFill>
                <a:latin typeface="Comic Sans MS"/>
                <a:ea typeface="Comic Sans MS"/>
                <a:cs typeface="Comic Sans MS"/>
                <a:sym typeface="Comic Sans MS"/>
              </a:rPr>
              <a:t>RECTANGLE</a:t>
            </a:r>
            <a:r>
              <a:rPr lang="en-US" sz="2800" dirty="0">
                <a:latin typeface="Comic Sans MS"/>
                <a:ea typeface="Comic Sans MS"/>
                <a:cs typeface="Comic Sans MS"/>
                <a:sym typeface="Comic Sans MS"/>
              </a:rPr>
              <a:t> redefining </a:t>
            </a:r>
            <a:r>
              <a:rPr lang="en-US" sz="2800" i="1" dirty="0">
                <a:solidFill>
                  <a:srgbClr val="3333FF"/>
                </a:solidFill>
                <a:latin typeface="Comic Sans MS"/>
                <a:ea typeface="Comic Sans MS"/>
                <a:cs typeface="Comic Sans MS"/>
                <a:sym typeface="Comic Sans MS"/>
              </a:rPr>
              <a:t>perimeter</a:t>
            </a:r>
            <a:r>
              <a:rPr lang="en-US" sz="2800" dirty="0">
                <a:latin typeface="Comic Sans MS"/>
                <a:ea typeface="Comic Sans MS"/>
                <a:cs typeface="Comic Sans MS"/>
                <a:sym typeface="Comic Sans MS"/>
              </a:rPr>
              <a:t>.</a:t>
            </a:r>
          </a:p>
          <a:p>
            <a:pPr rtl="0">
              <a:lnSpc>
                <a:spcPct val="90000"/>
              </a:lnSpc>
              <a:spcBef>
                <a:spcPts val="400"/>
              </a:spcBef>
              <a:buNone/>
            </a:pPr>
            <a:endParaRPr sz="2800" dirty="0">
              <a:latin typeface="Comic Sans MS"/>
              <a:ea typeface="Comic Sans MS"/>
              <a:cs typeface="Comic Sans MS"/>
              <a:sym typeface="Comic Sans MS"/>
            </a:endParaRPr>
          </a:p>
          <a:p>
            <a:pPr lvl="0" rtl="0">
              <a:lnSpc>
                <a:spcPct val="90000"/>
              </a:lnSpc>
              <a:spcBef>
                <a:spcPts val="400"/>
              </a:spcBef>
              <a:buNone/>
            </a:pPr>
            <a:endParaRPr sz="2800" dirty="0">
              <a:latin typeface="Comic Sans MS"/>
              <a:ea typeface="Comic Sans MS"/>
              <a:cs typeface="Comic Sans MS"/>
              <a:sym typeface="Comic Sans MS"/>
            </a:endParaRPr>
          </a:p>
          <a:p>
            <a:pPr marL="457200" lvl="0" indent="-355600" rtl="0">
              <a:lnSpc>
                <a:spcPct val="90000"/>
              </a:lnSpc>
              <a:spcBef>
                <a:spcPts val="400"/>
              </a:spcBef>
              <a:buClr>
                <a:srgbClr val="8B0000"/>
              </a:buClr>
              <a:buSzPct val="100000"/>
              <a:buFont typeface="Comic Sans MS"/>
              <a:buChar char="➢"/>
            </a:pPr>
            <a:r>
              <a:rPr lang="en-US" sz="2800" dirty="0">
                <a:solidFill>
                  <a:srgbClr val="990000"/>
                </a:solidFill>
                <a:latin typeface="Comic Sans MS"/>
                <a:ea typeface="Comic Sans MS"/>
                <a:cs typeface="Comic Sans MS"/>
                <a:sym typeface="Comic Sans MS"/>
              </a:rPr>
              <a:t>Polymorphism</a:t>
            </a:r>
            <a:r>
              <a:rPr lang="en-US" sz="2800" dirty="0">
                <a:latin typeface="Comic Sans MS"/>
                <a:ea typeface="Comic Sans MS"/>
                <a:cs typeface="Comic Sans MS"/>
                <a:sym typeface="Comic Sans MS"/>
              </a:rPr>
              <a:t>: </a:t>
            </a:r>
            <a:r>
              <a:rPr lang="en-US" sz="2800" i="1" dirty="0">
                <a:solidFill>
                  <a:srgbClr val="3333FF"/>
                </a:solidFill>
                <a:latin typeface="Comic Sans MS"/>
                <a:ea typeface="Comic Sans MS"/>
                <a:cs typeface="Comic Sans MS"/>
                <a:sym typeface="Comic Sans MS"/>
              </a:rPr>
              <a:t>f</a:t>
            </a:r>
            <a:r>
              <a:rPr lang="en-US" sz="2800" dirty="0">
                <a:solidFill>
                  <a:srgbClr val="3333FF"/>
                </a:solidFill>
                <a:latin typeface="Comic Sans MS"/>
                <a:ea typeface="Comic Sans MS"/>
                <a:cs typeface="Comic Sans MS"/>
                <a:sym typeface="Comic Sans MS"/>
              </a:rPr>
              <a:t> </a:t>
            </a:r>
            <a:r>
              <a:rPr lang="en-US" sz="2800" dirty="0">
                <a:latin typeface="Comic Sans MS"/>
                <a:ea typeface="Comic Sans MS"/>
                <a:cs typeface="Comic Sans MS"/>
                <a:sym typeface="Comic Sans MS"/>
              </a:rPr>
              <a:t>may have different forms at run-time.</a:t>
            </a:r>
          </a:p>
          <a:p>
            <a:pPr rtl="0">
              <a:lnSpc>
                <a:spcPct val="90000"/>
              </a:lnSpc>
              <a:spcBef>
                <a:spcPts val="160"/>
              </a:spcBef>
              <a:buNone/>
            </a:pPr>
            <a:endParaRPr sz="2800" dirty="0">
              <a:latin typeface="Comic Sans MS"/>
              <a:ea typeface="Comic Sans MS"/>
              <a:cs typeface="Comic Sans MS"/>
              <a:sym typeface="Comic Sans MS"/>
            </a:endParaRPr>
          </a:p>
          <a:p>
            <a:pPr rtl="0">
              <a:lnSpc>
                <a:spcPct val="90000"/>
              </a:lnSpc>
              <a:spcBef>
                <a:spcPts val="160"/>
              </a:spcBef>
              <a:buNone/>
            </a:pPr>
            <a:endParaRPr sz="2800" dirty="0">
              <a:latin typeface="Comic Sans MS"/>
              <a:ea typeface="Comic Sans MS"/>
              <a:cs typeface="Comic Sans MS"/>
              <a:sym typeface="Comic Sans MS"/>
            </a:endParaRPr>
          </a:p>
          <a:p>
            <a:pPr lvl="0" rtl="0">
              <a:lnSpc>
                <a:spcPct val="90000"/>
              </a:lnSpc>
              <a:spcBef>
                <a:spcPts val="160"/>
              </a:spcBef>
              <a:buNone/>
            </a:pPr>
            <a:endParaRPr sz="2800" dirty="0">
              <a:latin typeface="Comic Sans MS"/>
              <a:ea typeface="Comic Sans MS"/>
              <a:cs typeface="Comic Sans MS"/>
              <a:sym typeface="Comic Sans MS"/>
            </a:endParaRPr>
          </a:p>
          <a:p>
            <a:pPr marL="457200" lvl="0" indent="-355600" rtl="0">
              <a:lnSpc>
                <a:spcPct val="75000"/>
              </a:lnSpc>
              <a:spcBef>
                <a:spcPts val="640"/>
              </a:spcBef>
              <a:buClr>
                <a:srgbClr val="8B0000"/>
              </a:buClr>
              <a:buSzPct val="100000"/>
              <a:buFont typeface="Comic Sans MS"/>
              <a:buChar char="➢"/>
            </a:pPr>
            <a:r>
              <a:rPr lang="en-US" sz="2800" dirty="0">
                <a:solidFill>
                  <a:srgbClr val="990000"/>
                </a:solidFill>
                <a:latin typeface="Comic Sans MS"/>
                <a:ea typeface="Comic Sans MS"/>
                <a:cs typeface="Comic Sans MS"/>
                <a:sym typeface="Comic Sans MS"/>
              </a:rPr>
              <a:t>Dynamic binding</a:t>
            </a:r>
            <a:r>
              <a:rPr lang="en-US" sz="2800" dirty="0">
                <a:latin typeface="Comic Sans MS"/>
                <a:ea typeface="Comic Sans MS"/>
                <a:cs typeface="Comic Sans MS"/>
                <a:sym typeface="Comic Sans MS"/>
              </a:rPr>
              <a:t>: Effect of </a:t>
            </a:r>
            <a:r>
              <a:rPr lang="en-US" sz="2800" i="1" dirty="0" err="1">
                <a:solidFill>
                  <a:srgbClr val="3333FF"/>
                </a:solidFill>
                <a:latin typeface="Comic Sans MS"/>
                <a:ea typeface="Comic Sans MS"/>
                <a:cs typeface="Comic Sans MS"/>
                <a:sym typeface="Comic Sans MS"/>
              </a:rPr>
              <a:t>f</a:t>
            </a:r>
            <a:r>
              <a:rPr lang="en-US" sz="2800" dirty="0" err="1">
                <a:solidFill>
                  <a:srgbClr val="3333FF"/>
                </a:solidFill>
                <a:latin typeface="Comic Sans MS"/>
                <a:ea typeface="Comic Sans MS"/>
                <a:cs typeface="Comic Sans MS"/>
                <a:sym typeface="Comic Sans MS"/>
              </a:rPr>
              <a:t>.</a:t>
            </a:r>
            <a:r>
              <a:rPr lang="en-US" sz="2800" i="1" dirty="0" err="1">
                <a:solidFill>
                  <a:srgbClr val="3333FF"/>
                </a:solidFill>
                <a:latin typeface="Comic Sans MS"/>
                <a:ea typeface="Comic Sans MS"/>
                <a:cs typeface="Comic Sans MS"/>
                <a:sym typeface="Comic Sans MS"/>
              </a:rPr>
              <a:t>move</a:t>
            </a:r>
            <a:r>
              <a:rPr lang="en-US" sz="2800" dirty="0">
                <a:latin typeface="Comic Sans MS"/>
                <a:ea typeface="Comic Sans MS"/>
                <a:cs typeface="Comic Sans MS"/>
                <a:sym typeface="Comic Sans MS"/>
              </a:rPr>
              <a:t> depends on run-time form of </a:t>
            </a:r>
            <a:r>
              <a:rPr lang="en-US" sz="2800" i="1" dirty="0">
                <a:solidFill>
                  <a:srgbClr val="3333FF"/>
                </a:solidFill>
                <a:latin typeface="Comic Sans MS"/>
                <a:ea typeface="Comic Sans MS"/>
                <a:cs typeface="Comic Sans MS"/>
                <a:sym typeface="Comic Sans MS"/>
              </a:rPr>
              <a:t>f</a:t>
            </a:r>
          </a:p>
        </p:txBody>
      </p:sp>
      <p:sp>
        <p:nvSpPr>
          <p:cNvPr id="571" name="Shape 57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64</a:t>
            </a:fld>
            <a:endParaRPr lang="en-US"/>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xfrm>
            <a:off x="244293" y="115888"/>
            <a:ext cx="8353499" cy="435599"/>
          </a:xfrm>
          <a:prstGeom prst="rect">
            <a:avLst/>
          </a:prstGeom>
          <a:noFill/>
          <a:ln>
            <a:noFill/>
          </a:ln>
        </p:spPr>
        <p:txBody>
          <a:bodyPr lIns="0" tIns="0" rIns="0" bIns="0" anchor="ctr" anchorCtr="0">
            <a:noAutofit/>
          </a:bodyPr>
          <a:lstStyle/>
          <a:p>
            <a:pPr marL="0" lvl="0" indent="0">
              <a:buSzPct val="25000"/>
            </a:pPr>
            <a:r>
              <a:rPr lang="en-US" sz="3200" dirty="0">
                <a:solidFill>
                  <a:srgbClr val="006699"/>
                </a:solidFill>
                <a:latin typeface="Nunito"/>
                <a:ea typeface="Nunito"/>
                <a:cs typeface="Nunito"/>
                <a:sym typeface="Nunito"/>
              </a:rPr>
              <a:t>The single choice </a:t>
            </a:r>
            <a:r>
              <a:rPr lang="en-US" sz="3200" dirty="0">
                <a:solidFill>
                  <a:srgbClr val="006699"/>
                </a:solidFill>
                <a:latin typeface="Nunito"/>
                <a:ea typeface="Nunito"/>
                <a:cs typeface="Nunito"/>
                <a:sym typeface="Nunito"/>
              </a:rPr>
              <a:t>principle (1) </a:t>
            </a:r>
            <a:endParaRPr lang="en-US" sz="3200" dirty="0">
              <a:solidFill>
                <a:srgbClr val="006699"/>
              </a:solidFill>
              <a:latin typeface="Nunito"/>
              <a:ea typeface="Nunito"/>
              <a:cs typeface="Nunito"/>
              <a:sym typeface="Nunito"/>
            </a:endParaRPr>
          </a:p>
        </p:txBody>
      </p:sp>
      <p:sp>
        <p:nvSpPr>
          <p:cNvPr id="578" name="Shape 578"/>
          <p:cNvSpPr txBox="1">
            <a:spLocks noGrp="1"/>
          </p:cNvSpPr>
          <p:nvPr>
            <p:ph type="body" idx="1"/>
          </p:nvPr>
        </p:nvSpPr>
        <p:spPr>
          <a:xfrm>
            <a:off x="8138160" y="5623560"/>
            <a:ext cx="705900" cy="4268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a:solidFill>
                  <a:schemeClr val="dk1"/>
                </a:solidFill>
                <a:latin typeface="Comic Sans MS"/>
                <a:ea typeface="Comic Sans MS"/>
                <a:cs typeface="Comic Sans MS"/>
                <a:sym typeface="Comic Sans MS"/>
              </a:rPr>
              <a:t> </a:t>
            </a:r>
          </a:p>
        </p:txBody>
      </p:sp>
      <p:sp>
        <p:nvSpPr>
          <p:cNvPr id="579" name="Shape 579"/>
          <p:cNvSpPr/>
          <p:nvPr/>
        </p:nvSpPr>
        <p:spPr>
          <a:xfrm>
            <a:off x="4343282" y="3057691"/>
            <a:ext cx="895200" cy="3124199"/>
          </a:xfrm>
          <a:prstGeom prst="rect">
            <a:avLst/>
          </a:prstGeom>
          <a:solidFill>
            <a:srgbClr val="99FF99"/>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marL="0" marR="0" lvl="0" indent="0" algn="ctr" rtl="0">
              <a:lnSpc>
                <a:spcPct val="80000"/>
              </a:lnSpc>
              <a:spcBef>
                <a:spcPts val="0"/>
              </a:spcBef>
              <a:spcAft>
                <a:spcPts val="0"/>
              </a:spcAft>
              <a:buNone/>
            </a:pPr>
            <a:endParaRPr sz="2400" b="0" i="0" u="none" strike="noStrike" cap="none" baseline="0">
              <a:solidFill>
                <a:srgbClr val="333399"/>
              </a:solidFill>
              <a:latin typeface="Comic Sans MS"/>
              <a:ea typeface="Comic Sans MS"/>
              <a:cs typeface="Comic Sans MS"/>
              <a:sym typeface="Comic Sans MS"/>
            </a:endParaRPr>
          </a:p>
        </p:txBody>
      </p:sp>
      <p:sp>
        <p:nvSpPr>
          <p:cNvPr id="580" name="Shape 580"/>
          <p:cNvSpPr/>
          <p:nvPr/>
        </p:nvSpPr>
        <p:spPr>
          <a:xfrm>
            <a:off x="670435" y="883919"/>
            <a:ext cx="7803000" cy="2880299"/>
          </a:xfrm>
          <a:prstGeom prst="roundRect">
            <a:avLst>
              <a:gd name="adj" fmla="val 16667"/>
            </a:avLst>
          </a:prstGeom>
          <a:solidFill>
            <a:srgbClr val="99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b="0" i="0" u="none" strike="noStrike" cap="none" baseline="0">
                <a:solidFill>
                  <a:srgbClr val="3333FF"/>
                </a:solidFill>
                <a:latin typeface="Comic Sans MS"/>
                <a:ea typeface="Comic Sans MS"/>
                <a:cs typeface="Comic Sans MS"/>
                <a:sym typeface="Comic Sans MS"/>
              </a:rPr>
              <a:t>If a system supports</a:t>
            </a:r>
            <a:br>
              <a:rPr lang="en-US" sz="3600" b="0" i="0" u="none" strike="noStrike" cap="none" baseline="0">
                <a:solidFill>
                  <a:srgbClr val="3333FF"/>
                </a:solidFill>
                <a:latin typeface="Comic Sans MS"/>
                <a:ea typeface="Comic Sans MS"/>
                <a:cs typeface="Comic Sans MS"/>
                <a:sym typeface="Comic Sans MS"/>
              </a:rPr>
            </a:br>
            <a:r>
              <a:rPr lang="en-US" sz="3600" b="0" i="0" u="none" strike="noStrike" cap="none" baseline="0">
                <a:solidFill>
                  <a:srgbClr val="3333FF"/>
                </a:solidFill>
                <a:latin typeface="Comic Sans MS"/>
                <a:ea typeface="Comic Sans MS"/>
                <a:cs typeface="Comic Sans MS"/>
                <a:sym typeface="Comic Sans MS"/>
              </a:rPr>
              <a:t>several variants of a notion,</a:t>
            </a:r>
            <a:br>
              <a:rPr lang="en-US" sz="3600" b="0" i="0" u="none" strike="noStrike" cap="none" baseline="0">
                <a:solidFill>
                  <a:srgbClr val="3333FF"/>
                </a:solidFill>
                <a:latin typeface="Comic Sans MS"/>
                <a:ea typeface="Comic Sans MS"/>
                <a:cs typeface="Comic Sans MS"/>
                <a:sym typeface="Comic Sans MS"/>
              </a:rPr>
            </a:br>
            <a:r>
              <a:rPr lang="en-US" sz="3600" b="0" i="0" u="none" strike="noStrike" cap="none" baseline="0">
                <a:solidFill>
                  <a:srgbClr val="3333FF"/>
                </a:solidFill>
                <a:latin typeface="Comic Sans MS"/>
                <a:ea typeface="Comic Sans MS"/>
                <a:cs typeface="Comic Sans MS"/>
                <a:sym typeface="Comic Sans MS"/>
              </a:rPr>
              <a:t>knowledge of the set of variants</a:t>
            </a:r>
            <a:br>
              <a:rPr lang="en-US" sz="3600" b="0" i="0" u="none" strike="noStrike" cap="none" baseline="0">
                <a:solidFill>
                  <a:srgbClr val="3333FF"/>
                </a:solidFill>
                <a:latin typeface="Comic Sans MS"/>
                <a:ea typeface="Comic Sans MS"/>
                <a:cs typeface="Comic Sans MS"/>
                <a:sym typeface="Comic Sans MS"/>
              </a:rPr>
            </a:br>
            <a:r>
              <a:rPr lang="en-US" sz="3600" b="0" i="0" u="none" strike="noStrike" cap="none" baseline="0">
                <a:solidFill>
                  <a:srgbClr val="3333FF"/>
                </a:solidFill>
                <a:latin typeface="Comic Sans MS"/>
                <a:ea typeface="Comic Sans MS"/>
                <a:cs typeface="Comic Sans MS"/>
                <a:sym typeface="Comic Sans MS"/>
              </a:rPr>
              <a:t>should be limited to one module </a:t>
            </a:r>
          </a:p>
        </p:txBody>
      </p:sp>
      <p:sp>
        <p:nvSpPr>
          <p:cNvPr id="581" name="Shape 58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65</a:t>
            </a:fld>
            <a:endParaRPr lang="en-US"/>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6699"/>
                </a:solidFill>
                <a:latin typeface="Nunito"/>
                <a:ea typeface="Nunito"/>
                <a:cs typeface="Nunito"/>
                <a:sym typeface="Nunito"/>
              </a:rPr>
              <a:t>The single choice principle </a:t>
            </a:r>
            <a:r>
              <a:rPr lang="en-US" dirty="0" smtClean="0">
                <a:solidFill>
                  <a:srgbClr val="006699"/>
                </a:solidFill>
                <a:latin typeface="Nunito"/>
                <a:ea typeface="Nunito"/>
                <a:cs typeface="Nunito"/>
                <a:sym typeface="Nunito"/>
              </a:rPr>
              <a:t>(2) </a:t>
            </a:r>
            <a:endParaRPr lang="it-IT" dirty="0"/>
          </a:p>
        </p:txBody>
      </p:sp>
      <p:sp>
        <p:nvSpPr>
          <p:cNvPr id="3" name="Text Placeholder 2"/>
          <p:cNvSpPr>
            <a:spLocks noGrp="1"/>
          </p:cNvSpPr>
          <p:nvPr>
            <p:ph type="body" idx="1"/>
          </p:nvPr>
        </p:nvSpPr>
        <p:spPr/>
        <p:txBody>
          <a:bodyPr/>
          <a:lstStyle/>
          <a:p>
            <a:pPr algn="just"/>
            <a:r>
              <a:rPr lang="en-US" dirty="0" smtClean="0"/>
              <a:t>Eiffel </a:t>
            </a:r>
            <a:r>
              <a:rPr lang="en-US" dirty="0"/>
              <a:t>uses a combination of </a:t>
            </a:r>
            <a:r>
              <a:rPr lang="en-US" dirty="0" smtClean="0"/>
              <a:t>inheritance, redefinition</a:t>
            </a:r>
            <a:r>
              <a:rPr lang="en-US" dirty="0"/>
              <a:t>, polymorphism and dynamic binding to make possible a point of single </a:t>
            </a:r>
            <a:r>
              <a:rPr lang="en-US" dirty="0" smtClean="0"/>
              <a:t>choice</a:t>
            </a:r>
          </a:p>
          <a:p>
            <a:pPr algn="just"/>
            <a:endParaRPr lang="en-US" dirty="0"/>
          </a:p>
          <a:p>
            <a:pPr algn="just"/>
            <a:r>
              <a:rPr lang="en-US" dirty="0" smtClean="0"/>
              <a:t>Every </a:t>
            </a:r>
            <a:r>
              <a:rPr lang="en-US" dirty="0"/>
              <a:t>client then manipulates entities of the most general </a:t>
            </a:r>
            <a:r>
              <a:rPr lang="en-US" dirty="0" smtClean="0"/>
              <a:t>type</a:t>
            </a:r>
            <a:endParaRPr lang="it-IT"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US" smtClean="0"/>
              <a:t>66</a:t>
            </a:fld>
            <a:endParaRPr lang="en-US"/>
          </a:p>
        </p:txBody>
      </p:sp>
    </p:spTree>
    <p:extLst>
      <p:ext uri="{BB962C8B-B14F-4D97-AF65-F5344CB8AC3E}">
        <p14:creationId xmlns:p14="http://schemas.microsoft.com/office/powerpoint/2010/main" val="1114065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249237" y="115888"/>
            <a:ext cx="7942199" cy="435599"/>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699"/>
                </a:solidFill>
                <a:latin typeface="Nunito"/>
                <a:ea typeface="Nunito"/>
                <a:cs typeface="Nunito"/>
                <a:sym typeface="Nunito"/>
              </a:rPr>
              <a:t>Inheritance: summary so far</a:t>
            </a:r>
          </a:p>
        </p:txBody>
      </p:sp>
      <p:sp>
        <p:nvSpPr>
          <p:cNvPr id="587" name="Shape 587"/>
          <p:cNvSpPr txBox="1">
            <a:spLocks noGrp="1"/>
          </p:cNvSpPr>
          <p:nvPr>
            <p:ph type="body" idx="1"/>
          </p:nvPr>
        </p:nvSpPr>
        <p:spPr>
          <a:xfrm>
            <a:off x="249237" y="878113"/>
            <a:ext cx="8594700" cy="564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0" i="0" u="none" strike="noStrike" cap="none" baseline="0" dirty="0">
                <a:solidFill>
                  <a:srgbClr val="FF0000"/>
                </a:solidFill>
                <a:latin typeface="Comic Sans MS"/>
                <a:ea typeface="Comic Sans MS"/>
                <a:cs typeface="Comic Sans MS"/>
                <a:sym typeface="Comic Sans MS"/>
              </a:rPr>
              <a:t>Type mechanism</a:t>
            </a:r>
            <a:r>
              <a:rPr lang="en-US" sz="2400" b="0" i="0" u="none" strike="noStrike" cap="none" baseline="0" dirty="0">
                <a:solidFill>
                  <a:schemeClr val="dk1"/>
                </a:solidFill>
                <a:latin typeface="Comic Sans MS"/>
                <a:ea typeface="Comic Sans MS"/>
                <a:cs typeface="Comic Sans MS"/>
                <a:sym typeface="Comic Sans MS"/>
              </a:rPr>
              <a:t>: lets you organize our data abstractions into </a:t>
            </a:r>
            <a:r>
              <a:rPr lang="en-US" sz="2400" b="0" i="0" u="none" strike="noStrike" cap="none" baseline="0" dirty="0">
                <a:solidFill>
                  <a:srgbClr val="FF0000"/>
                </a:solidFill>
                <a:latin typeface="Comic Sans MS"/>
                <a:ea typeface="Comic Sans MS"/>
                <a:cs typeface="Comic Sans MS"/>
                <a:sym typeface="Comic Sans MS"/>
              </a:rPr>
              <a:t>taxonomies</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rgbClr val="FF0000"/>
                </a:solidFill>
                <a:latin typeface="Comic Sans MS"/>
                <a:ea typeface="Comic Sans MS"/>
                <a:cs typeface="Comic Sans MS"/>
                <a:sym typeface="Comic Sans MS"/>
              </a:rPr>
              <a:t>Module mechanism</a:t>
            </a:r>
            <a:r>
              <a:rPr lang="en-US" sz="2400" b="0" i="0" u="none" strike="noStrike" cap="none" baseline="0" dirty="0">
                <a:solidFill>
                  <a:schemeClr val="dk1"/>
                </a:solidFill>
                <a:latin typeface="Comic Sans MS"/>
                <a:ea typeface="Comic Sans MS"/>
                <a:cs typeface="Comic Sans MS"/>
                <a:sym typeface="Comic Sans MS"/>
              </a:rPr>
              <a:t>: lets you build new classes as </a:t>
            </a:r>
            <a:r>
              <a:rPr lang="en-US" sz="2400" b="0" i="0" u="none" strike="noStrike" cap="none" baseline="0" dirty="0">
                <a:solidFill>
                  <a:srgbClr val="FF0000"/>
                </a:solidFill>
                <a:latin typeface="Comic Sans MS"/>
                <a:ea typeface="Comic Sans MS"/>
                <a:cs typeface="Comic Sans MS"/>
                <a:sym typeface="Comic Sans MS"/>
              </a:rPr>
              <a:t>extensions</a:t>
            </a:r>
            <a:r>
              <a:rPr lang="en-US" sz="2400" b="0" i="0" u="none" strike="noStrike" cap="none" baseline="0" dirty="0">
                <a:solidFill>
                  <a:schemeClr val="dk1"/>
                </a:solidFill>
                <a:latin typeface="Comic Sans MS"/>
                <a:ea typeface="Comic Sans MS"/>
                <a:cs typeface="Comic Sans MS"/>
                <a:sym typeface="Comic Sans MS"/>
              </a:rPr>
              <a:t> of existing ones</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Polymorphism: Flexibility </a:t>
            </a:r>
            <a:r>
              <a:rPr lang="en-US" sz="2400" b="0" i="1" u="none" strike="noStrike" cap="none" baseline="0" dirty="0">
                <a:solidFill>
                  <a:srgbClr val="990000"/>
                </a:solidFill>
                <a:latin typeface="Comic Sans MS"/>
                <a:ea typeface="Comic Sans MS"/>
                <a:cs typeface="Comic Sans MS"/>
                <a:sym typeface="Comic Sans MS"/>
              </a:rPr>
              <a:t>with</a:t>
            </a:r>
            <a:r>
              <a:rPr lang="en-US" sz="2400" b="0" i="0" u="none" strike="noStrike" cap="none" baseline="0" dirty="0">
                <a:solidFill>
                  <a:schemeClr val="dk1"/>
                </a:solidFill>
                <a:latin typeface="Comic Sans MS"/>
                <a:ea typeface="Comic Sans MS"/>
                <a:cs typeface="Comic Sans MS"/>
                <a:sym typeface="Comic Sans MS"/>
              </a:rPr>
              <a:t> type safety</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Dynamic binding: automatic adaptation of operation to target, for more modular software architectures</a:t>
            </a:r>
          </a:p>
          <a:p>
            <a:pPr marL="0" marR="0" lvl="0" indent="0" algn="l" rtl="0">
              <a:spcBef>
                <a:spcPts val="480"/>
              </a:spcBef>
              <a:spcAft>
                <a:spcPts val="0"/>
              </a:spcAft>
              <a:buNone/>
            </a:pPr>
            <a:endParaRPr sz="2400" b="0" i="0" u="none" strike="noStrike" cap="none" baseline="0" dirty="0">
              <a:solidFill>
                <a:schemeClr val="dk1"/>
              </a:solidFill>
              <a:latin typeface="Comic Sans MS"/>
              <a:ea typeface="Comic Sans MS"/>
              <a:cs typeface="Comic Sans MS"/>
              <a:sym typeface="Comic Sans MS"/>
            </a:endParaRPr>
          </a:p>
          <a:p>
            <a:pPr marL="0" marR="0" lvl="0" indent="0" algn="l" rtl="0">
              <a:spcBef>
                <a:spcPts val="480"/>
              </a:spcBef>
              <a:spcAft>
                <a:spcPts val="0"/>
              </a:spcAft>
              <a:buSzPct val="25000"/>
              <a:buNone/>
            </a:pPr>
            <a:r>
              <a:rPr lang="en-US" sz="2400" b="0" i="0" u="none" strike="noStrike" cap="none" baseline="0" dirty="0">
                <a:solidFill>
                  <a:schemeClr val="dk1"/>
                </a:solidFill>
                <a:latin typeface="Comic Sans MS"/>
                <a:ea typeface="Comic Sans MS"/>
                <a:cs typeface="Comic Sans MS"/>
                <a:sym typeface="Comic Sans MS"/>
              </a:rPr>
              <a:t>Single choice principle</a:t>
            </a:r>
          </a:p>
        </p:txBody>
      </p:sp>
      <p:sp>
        <p:nvSpPr>
          <p:cNvPr id="588" name="Shape 588"/>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en-US"/>
              <a:t>67</a:t>
            </a:fld>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006699"/>
                </a:solidFill>
                <a:latin typeface="Nunito"/>
                <a:ea typeface="Nunito"/>
                <a:cs typeface="Nunito"/>
              </a:rPr>
              <a:t>BS1 </a:t>
            </a:r>
            <a:r>
              <a:rPr lang="it-IT" dirty="0">
                <a:solidFill>
                  <a:srgbClr val="006699"/>
                </a:solidFill>
                <a:latin typeface="Nunito"/>
                <a:ea typeface="Nunito"/>
                <a:cs typeface="Nunito"/>
              </a:rPr>
              <a:t>results</a:t>
            </a:r>
            <a:endParaRPr lang="it-IT"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7</a:t>
            </a:fld>
            <a:endParaRPr lang="en-US"/>
          </a:p>
        </p:txBody>
      </p:sp>
      <p:graphicFrame>
        <p:nvGraphicFramePr>
          <p:cNvPr id="5" name="Chart 4"/>
          <p:cNvGraphicFramePr>
            <a:graphicFrameLocks/>
          </p:cNvGraphicFramePr>
          <p:nvPr>
            <p:extLst>
              <p:ext uri="{D42A27DB-BD31-4B8C-83A1-F6EECF244321}">
                <p14:modId xmlns:p14="http://schemas.microsoft.com/office/powerpoint/2010/main" val="2951271439"/>
              </p:ext>
            </p:extLst>
          </p:nvPr>
        </p:nvGraphicFramePr>
        <p:xfrm>
          <a:off x="1572904" y="1621390"/>
          <a:ext cx="5998191" cy="5236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081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006699"/>
                </a:solidFill>
                <a:latin typeface="Nunito"/>
                <a:ea typeface="Nunito"/>
                <a:cs typeface="Nunito"/>
              </a:rPr>
              <a:t>BS3 </a:t>
            </a:r>
            <a:r>
              <a:rPr lang="it-IT" dirty="0">
                <a:solidFill>
                  <a:srgbClr val="006699"/>
                </a:solidFill>
                <a:latin typeface="Nunito"/>
                <a:ea typeface="Nunito"/>
                <a:cs typeface="Nunito"/>
              </a:rPr>
              <a:t>results</a:t>
            </a:r>
            <a:endParaRPr lang="it-IT"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8</a:t>
            </a:fld>
            <a:endParaRPr lang="en-US"/>
          </a:p>
        </p:txBody>
      </p:sp>
      <p:graphicFrame>
        <p:nvGraphicFramePr>
          <p:cNvPr id="5" name="Chart 4"/>
          <p:cNvGraphicFramePr>
            <a:graphicFrameLocks/>
          </p:cNvGraphicFramePr>
          <p:nvPr>
            <p:extLst>
              <p:ext uri="{D42A27DB-BD31-4B8C-83A1-F6EECF244321}">
                <p14:modId xmlns:p14="http://schemas.microsoft.com/office/powerpoint/2010/main" val="211491187"/>
              </p:ext>
            </p:extLst>
          </p:nvPr>
        </p:nvGraphicFramePr>
        <p:xfrm>
          <a:off x="1085423" y="1575236"/>
          <a:ext cx="6973153" cy="5282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208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solidFill>
                  <a:srgbClr val="006699"/>
                </a:solidFill>
                <a:latin typeface="Nunito"/>
                <a:ea typeface="Nunito"/>
                <a:cs typeface="Nunito"/>
              </a:rPr>
              <a:t>MS </a:t>
            </a:r>
            <a:r>
              <a:rPr lang="it-IT" dirty="0">
                <a:solidFill>
                  <a:srgbClr val="006699"/>
                </a:solidFill>
                <a:latin typeface="Nunito"/>
                <a:ea typeface="Nunito"/>
                <a:cs typeface="Nunito"/>
              </a:rPr>
              <a:t>results</a:t>
            </a:r>
            <a:endParaRPr lang="it-IT"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US" smtClean="0"/>
              <a:t>9</a:t>
            </a:fld>
            <a:endParaRPr lang="en-US"/>
          </a:p>
        </p:txBody>
      </p:sp>
      <p:graphicFrame>
        <p:nvGraphicFramePr>
          <p:cNvPr id="7" name="Chart 6"/>
          <p:cNvGraphicFramePr>
            <a:graphicFrameLocks/>
          </p:cNvGraphicFramePr>
          <p:nvPr>
            <p:extLst>
              <p:ext uri="{D42A27DB-BD31-4B8C-83A1-F6EECF244321}">
                <p14:modId xmlns:p14="http://schemas.microsoft.com/office/powerpoint/2010/main" val="2246049702"/>
              </p:ext>
            </p:extLst>
          </p:nvPr>
        </p:nvGraphicFramePr>
        <p:xfrm>
          <a:off x="1242372" y="1490802"/>
          <a:ext cx="6659255" cy="52834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8675634"/>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2520</Words>
  <Application>Microsoft Office PowerPoint</Application>
  <PresentationFormat>On-screen Show (4:3)</PresentationFormat>
  <Paragraphs>797</Paragraphs>
  <Slides>67</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Verdana</vt:lpstr>
      <vt:lpstr>Calibri</vt:lpstr>
      <vt:lpstr>Courier New</vt:lpstr>
      <vt:lpstr>Nunito</vt:lpstr>
      <vt:lpstr>Noto Symbol</vt:lpstr>
      <vt:lpstr>Comic Sans MS</vt:lpstr>
      <vt:lpstr>Arial</vt:lpstr>
      <vt:lpstr>Consolas</vt:lpstr>
      <vt:lpstr>simple-light</vt:lpstr>
      <vt:lpstr>Object Oriented Programming (Introduction to Programming)  Manuel Mazzara</vt:lpstr>
      <vt:lpstr>Under discussion (1)</vt:lpstr>
      <vt:lpstr>Under discussion (2)</vt:lpstr>
      <vt:lpstr>Under discussion (3)</vt:lpstr>
      <vt:lpstr>Mid-term results</vt:lpstr>
      <vt:lpstr>Overall results</vt:lpstr>
      <vt:lpstr>BS1 results</vt:lpstr>
      <vt:lpstr>BS3 results</vt:lpstr>
      <vt:lpstr>MS results</vt:lpstr>
      <vt:lpstr>Agenda for lecture 9 and 10</vt:lpstr>
      <vt:lpstr>Object Oriented Programming (Introduction to Programming)  Manuel Mazzara</vt:lpstr>
      <vt:lpstr>The 3 pillars of OOP</vt:lpstr>
      <vt:lpstr>The 4 Design principles</vt:lpstr>
      <vt:lpstr>Introduction</vt:lpstr>
      <vt:lpstr>Taxonomy and Software</vt:lpstr>
      <vt:lpstr>The dual nature of classes</vt:lpstr>
      <vt:lpstr>A class as a module</vt:lpstr>
      <vt:lpstr>A class as a type</vt:lpstr>
      <vt:lpstr>How the two views match</vt:lpstr>
      <vt:lpstr>Inheritance basics</vt:lpstr>
      <vt:lpstr>Terminology</vt:lpstr>
      <vt:lpstr>Example (1)</vt:lpstr>
      <vt:lpstr>Example (2)</vt:lpstr>
      <vt:lpstr>Deferred routines and classes</vt:lpstr>
      <vt:lpstr>Class hierarchy</vt:lpstr>
      <vt:lpstr>Inheriting features</vt:lpstr>
      <vt:lpstr>Inherited features</vt:lpstr>
      <vt:lpstr>Abstraction and client privileges</vt:lpstr>
      <vt:lpstr>Exporting (making public) an attribute</vt:lpstr>
      <vt:lpstr>Definitions</vt:lpstr>
      <vt:lpstr>Contracts and inheritance</vt:lpstr>
      <vt:lpstr>Preconditions in descendants</vt:lpstr>
      <vt:lpstr>Precondition weakening</vt:lpstr>
      <vt:lpstr>Postconditions in descendants</vt:lpstr>
      <vt:lpstr>Postcondition strengthening</vt:lpstr>
      <vt:lpstr>When inherited contracts do not change</vt:lpstr>
      <vt:lpstr>When inherited contracts do change (1)</vt:lpstr>
      <vt:lpstr>When inherited contracts do change (2)</vt:lpstr>
      <vt:lpstr>Assertion Redeclaration</vt:lpstr>
      <vt:lpstr>What we have seen so far</vt:lpstr>
      <vt:lpstr>Object Oriented Programming (Introduction to Programming)  Manuel Mazzara</vt:lpstr>
      <vt:lpstr>Polymorphism</vt:lpstr>
      <vt:lpstr>Class hierarchy</vt:lpstr>
      <vt:lpstr>Polymorphic assignment</vt:lpstr>
      <vt:lpstr>Assignments</vt:lpstr>
      <vt:lpstr>Polymorphism for argument passing</vt:lpstr>
      <vt:lpstr>Definitions: Polymorphism</vt:lpstr>
      <vt:lpstr>Definitions (Static and dynamic type)</vt:lpstr>
      <vt:lpstr>Relationship</vt:lpstr>
      <vt:lpstr>Static and dynamic type</vt:lpstr>
      <vt:lpstr>Basic type property</vt:lpstr>
      <vt:lpstr>Static typing</vt:lpstr>
      <vt:lpstr>Inheritance and static typing</vt:lpstr>
      <vt:lpstr>What we have seen about polymorphism</vt:lpstr>
      <vt:lpstr>Another example hierarchy</vt:lpstr>
      <vt:lpstr>Redefinition 1: polygons</vt:lpstr>
      <vt:lpstr>Redefinition 2: rectangles</vt:lpstr>
      <vt:lpstr>Inheritance, typing and polymorphism</vt:lpstr>
      <vt:lpstr>Dynamic binding</vt:lpstr>
      <vt:lpstr>Dynamic binding: definition</vt:lpstr>
      <vt:lpstr>Binding and typing</vt:lpstr>
      <vt:lpstr>Without dynamic binding?</vt:lpstr>
      <vt:lpstr>With inheritance and associated techniques (1)</vt:lpstr>
      <vt:lpstr>With inheritance and associated techniques (2)</vt:lpstr>
      <vt:lpstr>The single choice principle (1) </vt:lpstr>
      <vt:lpstr>The single choice principle (2) </vt:lpstr>
      <vt:lpstr>Inheritance: summary so far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 to Programming)  Manuel Mazzara</dc:title>
  <cp:lastModifiedBy>Innopolis University35</cp:lastModifiedBy>
  <cp:revision>80</cp:revision>
  <dcterms:modified xsi:type="dcterms:W3CDTF">2015-10-13T19:40:29Z</dcterms:modified>
</cp:coreProperties>
</file>